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sldIdLst>
    <p:sldId id="256" r:id="rId5"/>
    <p:sldId id="259" r:id="rId6"/>
    <p:sldId id="260" r:id="rId7"/>
    <p:sldId id="261" r:id="rId8"/>
    <p:sldId id="274" r:id="rId9"/>
    <p:sldId id="273"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2B2FDE-7842-2D76-F9FF-921C9B054F7F}" v="208" dt="2024-10-25T16:04:46.7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4" d="100"/>
          <a:sy n="74" d="100"/>
        </p:scale>
        <p:origin x="-768" y="-3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D34B7-9C22-4323-AFC6-4BB803C4B065}" type="datetimeFigureOut">
              <a:rPr lang="en-US" smtClean="0"/>
              <a:t>4/17/2025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09B44-A3D2-40FC-A686-92F066CDB45C}" type="slidenum">
              <a:rPr lang="en-US" smtClean="0"/>
              <a:t>‹#›</a:t>
            </a:fld>
            <a:endParaRPr lang="en-US" dirty="0"/>
          </a:p>
        </p:txBody>
      </p:sp>
    </p:spTree>
    <p:extLst>
      <p:ext uri="{BB962C8B-B14F-4D97-AF65-F5344CB8AC3E}">
        <p14:creationId xmlns:p14="http://schemas.microsoft.com/office/powerpoint/2010/main" val="2391486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3</a:t>
            </a:fld>
            <a:endParaRPr lang="en-US"/>
          </a:p>
        </p:txBody>
      </p:sp>
    </p:spTree>
    <p:extLst>
      <p:ext uri="{BB962C8B-B14F-4D97-AF65-F5344CB8AC3E}">
        <p14:creationId xmlns:p14="http://schemas.microsoft.com/office/powerpoint/2010/main" val="3333125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12</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13</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14</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15</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16</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4</a:t>
            </a:fld>
            <a:endParaRPr lang="en-US"/>
          </a:p>
        </p:txBody>
      </p:sp>
    </p:spTree>
    <p:extLst>
      <p:ext uri="{BB962C8B-B14F-4D97-AF65-F5344CB8AC3E}">
        <p14:creationId xmlns:p14="http://schemas.microsoft.com/office/powerpoint/2010/main" val="3333125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5</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6</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7</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8</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9</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10</a:t>
            </a:fld>
            <a:endParaRPr lang="en-US" dirty="0"/>
          </a:p>
        </p:txBody>
      </p:sp>
    </p:spTree>
    <p:extLst>
      <p:ext uri="{BB962C8B-B14F-4D97-AF65-F5344CB8AC3E}">
        <p14:creationId xmlns:p14="http://schemas.microsoft.com/office/powerpoint/2010/main" val="3333125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09B44-A3D2-40FC-A686-92F066CDB45C}" type="slidenum">
              <a:rPr lang="en-US" smtClean="0"/>
              <a:t>11</a:t>
            </a:fld>
            <a:endParaRPr lang="en-US" dirty="0"/>
          </a:p>
        </p:txBody>
      </p:sp>
    </p:spTree>
    <p:extLst>
      <p:ext uri="{BB962C8B-B14F-4D97-AF65-F5344CB8AC3E}">
        <p14:creationId xmlns:p14="http://schemas.microsoft.com/office/powerpoint/2010/main" val="333312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331AD8A0-4CF6-49D8-AC25-EC770A971CED}" type="datetimeFigureOut">
              <a:rPr lang="en-US" smtClean="0"/>
              <a:t>4/17/2025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2E2E05EE-B1CD-44D1-8380-EEED5DE98B2C}" type="slidenum">
              <a:rPr lang="en-US" smtClean="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765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251645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2260874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32482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E05EE-B1CD-44D1-8380-EEED5DE98B2C}" type="slidenum">
              <a:rPr lang="en-US" smtClean="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0580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228822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290111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379145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340375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156219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AD8A0-4CF6-49D8-AC25-EC770A971CED}" type="datetimeFigureOut">
              <a:rPr lang="en-US" smtClean="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E05EE-B1CD-44D1-8380-EEED5DE98B2C}" type="slidenum">
              <a:rPr lang="en-US" smtClean="0"/>
              <a:t>‹#›</a:t>
            </a:fld>
            <a:endParaRPr lang="en-US" dirty="0"/>
          </a:p>
        </p:txBody>
      </p:sp>
    </p:spTree>
    <p:extLst>
      <p:ext uri="{BB962C8B-B14F-4D97-AF65-F5344CB8AC3E}">
        <p14:creationId xmlns:p14="http://schemas.microsoft.com/office/powerpoint/2010/main" val="1460327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331AD8A0-4CF6-49D8-AC25-EC770A971CED}" type="datetimeFigureOut">
              <a:rPr lang="en-US" smtClean="0"/>
              <a:t>4/17/2025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2E2E05EE-B1CD-44D1-8380-EEED5DE98B2C}" type="slidenum">
              <a:rPr lang="en-US" smtClean="0"/>
              <a:t>‹#›</a:t>
            </a:fld>
            <a:endParaRPr lang="en-US" dirty="0"/>
          </a:p>
        </p:txBody>
      </p:sp>
    </p:spTree>
    <p:extLst>
      <p:ext uri="{BB962C8B-B14F-4D97-AF65-F5344CB8AC3E}">
        <p14:creationId xmlns:p14="http://schemas.microsoft.com/office/powerpoint/2010/main" val="100226087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ouncil.nyc.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reamstreetnyc.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picplayersnyc.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inergiany.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nylpi.org/" TargetMode="External"/><Relationship Id="rId5" Type="http://schemas.openxmlformats.org/officeDocument/2006/relationships/hyperlink" Target="https://includenyc.org/" TargetMode="External"/><Relationship Id="rId4" Type="http://schemas.openxmlformats.org/officeDocument/2006/relationships/hyperlink" Target="https://advocatesforchildren.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acces.nysed.gov/v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ydisabilityadvocates.com/" TargetMode="External"/><Relationship Id="rId7" Type="http://schemas.openxmlformats.org/officeDocument/2006/relationships/hyperlink" Target="https://www.ptopnys.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opwdd.ny.gov/types-services/self-advocacy" TargetMode="External"/><Relationship Id="rId5" Type="http://schemas.openxmlformats.org/officeDocument/2006/relationships/hyperlink" Target="https://iacny.org/" TargetMode="External"/><Relationship Id="rId4" Type="http://schemas.openxmlformats.org/officeDocument/2006/relationships/hyperlink" Target="https://nyalliance.org/NY_Alliance_Government_Action_Cen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3C7ABF58-EC6B-4932-8671-4BAEBDDF5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2811"/>
            <a:ext cx="11292842" cy="510821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FCB3F6D2-2AC7-69A8-15CB-7A0682B876D5}"/>
              </a:ext>
            </a:extLst>
          </p:cNvPr>
          <p:cNvSpPr>
            <a:spLocks noGrp="1"/>
          </p:cNvSpPr>
          <p:nvPr>
            <p:ph type="ctrTitle"/>
          </p:nvPr>
        </p:nvSpPr>
        <p:spPr>
          <a:xfrm>
            <a:off x="1261872" y="368300"/>
            <a:ext cx="8263128" cy="4470399"/>
          </a:xfrm>
          <a:noFill/>
        </p:spPr>
        <p:txBody>
          <a:bodyPr anchor="ctr">
            <a:normAutofit/>
          </a:bodyPr>
          <a:lstStyle/>
          <a:p>
            <a:r>
              <a:rPr lang="en-US" sz="5400" dirty="0">
                <a:solidFill>
                  <a:srgbClr val="FFFFFF"/>
                </a:solidFill>
              </a:rPr>
              <a:t>Queens Council Developmental Disabilities (QCDD)</a:t>
            </a:r>
          </a:p>
        </p:txBody>
      </p:sp>
      <p:sp>
        <p:nvSpPr>
          <p:cNvPr id="10" name="Rectangle 9">
            <a:extLst>
              <a:ext uri="{FF2B5EF4-FFF2-40B4-BE49-F238E27FC236}">
                <a16:creationId xmlns:a16="http://schemas.microsoft.com/office/drawing/2014/main" xmlns="" id="{EB868EAF-CD67-49A7-8A32-BBC0EA412C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105400"/>
            <a:ext cx="11292840" cy="17526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ubtitle 2">
            <a:extLst>
              <a:ext uri="{FF2B5EF4-FFF2-40B4-BE49-F238E27FC236}">
                <a16:creationId xmlns:a16="http://schemas.microsoft.com/office/drawing/2014/main" xmlns="" id="{140E4A0A-5305-8164-632D-7D4E00D80732}"/>
              </a:ext>
            </a:extLst>
          </p:cNvPr>
          <p:cNvSpPr>
            <a:spLocks noGrp="1"/>
          </p:cNvSpPr>
          <p:nvPr>
            <p:ph type="subTitle" idx="1"/>
          </p:nvPr>
        </p:nvSpPr>
        <p:spPr>
          <a:xfrm>
            <a:off x="1261872" y="5533371"/>
            <a:ext cx="9418320" cy="896658"/>
          </a:xfrm>
        </p:spPr>
        <p:txBody>
          <a:bodyPr anchor="ctr">
            <a:normAutofit/>
          </a:bodyPr>
          <a:lstStyle/>
          <a:p>
            <a:r>
              <a:rPr lang="en-US" sz="2800" dirty="0">
                <a:solidFill>
                  <a:schemeClr val="tx1"/>
                </a:solidFill>
              </a:rPr>
              <a:t>Residential/Aging Committee                         4</a:t>
            </a:r>
            <a:r>
              <a:rPr lang="en-US" sz="2800" dirty="0" smtClean="0">
                <a:solidFill>
                  <a:schemeClr val="tx1"/>
                </a:solidFill>
              </a:rPr>
              <a:t>/17/2025</a:t>
            </a:r>
            <a:endParaRPr lang="en-US" sz="2800" dirty="0">
              <a:solidFill>
                <a:schemeClr val="tx1"/>
              </a:solidFill>
            </a:endParaRPr>
          </a:p>
        </p:txBody>
      </p:sp>
    </p:spTree>
    <p:extLst>
      <p:ext uri="{BB962C8B-B14F-4D97-AF65-F5344CB8AC3E}">
        <p14:creationId xmlns:p14="http://schemas.microsoft.com/office/powerpoint/2010/main" val="280423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What are we Advocating for? </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dirty="0" smtClean="0">
                <a:solidFill>
                  <a:srgbClr val="FFFFFF"/>
                </a:solidFill>
              </a:rPr>
              <a:t>A </a:t>
            </a:r>
            <a:r>
              <a:rPr lang="en-US" sz="2000" dirty="0">
                <a:solidFill>
                  <a:srgbClr val="FFFFFF"/>
                </a:solidFill>
              </a:rPr>
              <a:t>f</a:t>
            </a:r>
            <a:r>
              <a:rPr lang="en-US" sz="2000" dirty="0" smtClean="0">
                <a:solidFill>
                  <a:srgbClr val="FFFFFF"/>
                </a:solidFill>
              </a:rPr>
              <a:t>air </a:t>
            </a:r>
            <a:r>
              <a:rPr lang="en-US" sz="2000" dirty="0" smtClean="0">
                <a:solidFill>
                  <a:schemeClr val="bg1"/>
                </a:solidFill>
              </a:rPr>
              <a:t>Medicaid Reimbursement Rate </a:t>
            </a:r>
            <a:r>
              <a:rPr lang="en-US" sz="2000" dirty="0" smtClean="0">
                <a:solidFill>
                  <a:srgbClr val="FFFFFF"/>
                </a:solidFill>
              </a:rPr>
              <a:t>to support organizations serving those with Intellectual &amp; Developmental Disabilities</a:t>
            </a:r>
          </a:p>
          <a:p>
            <a:r>
              <a:rPr lang="en-US" sz="2000" dirty="0">
                <a:solidFill>
                  <a:schemeClr val="bg1"/>
                </a:solidFill>
              </a:rPr>
              <a:t>Medicaid </a:t>
            </a:r>
            <a:r>
              <a:rPr lang="en-US" sz="2000" dirty="0"/>
              <a:t>is the primary source of </a:t>
            </a:r>
            <a:r>
              <a:rPr lang="en-US" sz="2000" dirty="0" smtClean="0"/>
              <a:t>public health insurance and funding </a:t>
            </a:r>
            <a:r>
              <a:rPr lang="en-US" sz="2000" dirty="0"/>
              <a:t>for people with disabilities</a:t>
            </a:r>
            <a:r>
              <a:rPr lang="en-US" sz="2000" dirty="0" smtClean="0"/>
              <a:t>.</a:t>
            </a:r>
          </a:p>
          <a:p>
            <a:r>
              <a:rPr lang="en-US" sz="2000" dirty="0">
                <a:solidFill>
                  <a:schemeClr val="bg1"/>
                </a:solidFill>
              </a:rPr>
              <a:t>Daily Living: </a:t>
            </a:r>
            <a:r>
              <a:rPr lang="en-US" sz="2000" dirty="0"/>
              <a:t>Medicaid-funded Long-term supports and services (LTSS) assist people with disabilities in a broad range of essential activities like eating, taking medication, bathing, dressing, getting in and out of bed, and cleaning</a:t>
            </a:r>
            <a:r>
              <a:rPr lang="en-US" sz="2000" dirty="0" smtClean="0"/>
              <a:t>.</a:t>
            </a:r>
          </a:p>
          <a:p>
            <a:r>
              <a:rPr lang="en-US" sz="2000" dirty="0">
                <a:solidFill>
                  <a:schemeClr val="bg1"/>
                </a:solidFill>
              </a:rPr>
              <a:t>Community Support: </a:t>
            </a:r>
            <a:r>
              <a:rPr lang="en-US" sz="2000" dirty="0"/>
              <a:t>Medicaid-funded Home and community-based services (HCBS) provide people with disabilities the support they need to live and participate in their communities, instead of being isolated in institutions or nursing homes</a:t>
            </a:r>
          </a:p>
          <a:p>
            <a:endParaRPr lang="en-US" sz="2000" dirty="0">
              <a:solidFill>
                <a:srgbClr val="FFFFFF"/>
              </a:solidFill>
            </a:endParaRPr>
          </a:p>
        </p:txBody>
      </p:sp>
    </p:spTree>
    <p:extLst>
      <p:ext uri="{BB962C8B-B14F-4D97-AF65-F5344CB8AC3E}">
        <p14:creationId xmlns:p14="http://schemas.microsoft.com/office/powerpoint/2010/main" val="131071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What are we Advocating for? </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dirty="0">
                <a:solidFill>
                  <a:schemeClr val="bg1"/>
                </a:solidFill>
              </a:rPr>
              <a:t>Employment: </a:t>
            </a:r>
            <a:r>
              <a:rPr lang="en-US" sz="2000" dirty="0"/>
              <a:t>Medicaid-funded employment programs provide job training, placement, and other supports to help people with disabilities find and maintain employment</a:t>
            </a:r>
            <a:r>
              <a:rPr lang="en-US" sz="2000" dirty="0" smtClean="0"/>
              <a:t>.</a:t>
            </a:r>
          </a:p>
          <a:p>
            <a:r>
              <a:rPr lang="en-US" sz="2000" dirty="0">
                <a:solidFill>
                  <a:schemeClr val="bg1"/>
                </a:solidFill>
              </a:rPr>
              <a:t>Essential Resources: </a:t>
            </a:r>
            <a:r>
              <a:rPr lang="en-US" sz="2000" dirty="0"/>
              <a:t>Medicaid provides critical resources to support the health, safety and independence of people with disabilities, including wheelchairs, prosthetics, prescription drugs, assistive technology, and more</a:t>
            </a:r>
            <a:r>
              <a:rPr lang="en-US" sz="2000" dirty="0" smtClean="0"/>
              <a:t>.</a:t>
            </a:r>
          </a:p>
          <a:p>
            <a:r>
              <a:rPr lang="en-US" sz="2000" dirty="0" smtClean="0">
                <a:solidFill>
                  <a:schemeClr val="bg1"/>
                </a:solidFill>
              </a:rPr>
              <a:t>Trained professionals: </a:t>
            </a:r>
            <a:r>
              <a:rPr lang="en-US" sz="2000" dirty="0" smtClean="0"/>
              <a:t>Medicaid is the sole revenue source for OPWDD providers. A fair rate allows us to offer competitive rates in an already challenging work force. </a:t>
            </a:r>
            <a:endParaRPr lang="en-US" sz="2000" dirty="0">
              <a:solidFill>
                <a:schemeClr val="bg1"/>
              </a:solidFill>
            </a:endParaRPr>
          </a:p>
          <a:p>
            <a:endParaRPr lang="en-US" sz="2000" dirty="0"/>
          </a:p>
          <a:p>
            <a:endParaRPr lang="en-US" sz="1600" dirty="0">
              <a:solidFill>
                <a:srgbClr val="FFFFFF"/>
              </a:solidFill>
            </a:endParaRPr>
          </a:p>
        </p:txBody>
      </p:sp>
    </p:spTree>
    <p:extLst>
      <p:ext uri="{BB962C8B-B14F-4D97-AF65-F5344CB8AC3E}">
        <p14:creationId xmlns:p14="http://schemas.microsoft.com/office/powerpoint/2010/main" val="1812984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Medicaid in New York State</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dirty="0"/>
              <a:t>More than 6 Million New Yorkers rely on Medicaid for health insurance and </a:t>
            </a:r>
            <a:r>
              <a:rPr lang="en-US" sz="2000" dirty="0" smtClean="0"/>
              <a:t>access to various services.</a:t>
            </a:r>
          </a:p>
          <a:p>
            <a:r>
              <a:rPr lang="en-US" sz="2000" dirty="0"/>
              <a:t>I</a:t>
            </a:r>
            <a:r>
              <a:rPr lang="en-US" sz="2000" dirty="0" smtClean="0"/>
              <a:t>ncluding</a:t>
            </a:r>
            <a:r>
              <a:rPr lang="en-US" sz="2000" dirty="0"/>
              <a:t>: 44% of New Yorkers with disabilities under 65 </a:t>
            </a:r>
            <a:r>
              <a:rPr lang="en-US" sz="2000" dirty="0" smtClean="0"/>
              <a:t> </a:t>
            </a:r>
            <a:endParaRPr lang="en-US" sz="2000" dirty="0"/>
          </a:p>
          <a:p>
            <a:r>
              <a:rPr lang="en-US" sz="2000" dirty="0"/>
              <a:t>More than 813,000 receiving long-term supports</a:t>
            </a:r>
          </a:p>
          <a:p>
            <a:r>
              <a:rPr lang="en-US" sz="2000" dirty="0"/>
              <a:t>Medicaid Home and Community-Based Services enable more than 700,000 New Yorkers with disabilities to live, work, and participate in their communities.</a:t>
            </a:r>
          </a:p>
          <a:p>
            <a:r>
              <a:rPr lang="en-US" sz="2000" dirty="0"/>
              <a:t>Medicaid creates thousands of valuable local jobs in the health care sector and expands employment opportunities for people with disabilities.</a:t>
            </a:r>
            <a:endParaRPr lang="en-US" sz="2000" dirty="0">
              <a:solidFill>
                <a:srgbClr val="FFFFFF"/>
              </a:solidFill>
            </a:endParaRPr>
          </a:p>
        </p:txBody>
      </p:sp>
    </p:spTree>
    <p:extLst>
      <p:ext uri="{BB962C8B-B14F-4D97-AF65-F5344CB8AC3E}">
        <p14:creationId xmlns:p14="http://schemas.microsoft.com/office/powerpoint/2010/main" val="3371817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Medicaid in New York State </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dirty="0" smtClean="0">
                <a:solidFill>
                  <a:srgbClr val="FFFFFF"/>
                </a:solidFill>
              </a:rPr>
              <a:t>How would Medicaid Cuts Impact New Yorkers:</a:t>
            </a:r>
          </a:p>
          <a:p>
            <a:pPr lvl="1"/>
            <a:r>
              <a:rPr lang="en-US" sz="2000" dirty="0"/>
              <a:t>Cuts to federal Medicaid funding would shift caregiving responsibilities and costs onto New </a:t>
            </a:r>
            <a:r>
              <a:rPr lang="en-US" sz="2000" dirty="0" smtClean="0"/>
              <a:t>Yorkers</a:t>
            </a:r>
            <a:r>
              <a:rPr lang="en-US" sz="2000" dirty="0"/>
              <a:t>— squeezing already-tight state, local, and family budgets. </a:t>
            </a:r>
            <a:endParaRPr lang="en-US" sz="2000" dirty="0" smtClean="0"/>
          </a:p>
          <a:p>
            <a:pPr lvl="1"/>
            <a:r>
              <a:rPr lang="en-US" sz="2000" dirty="0"/>
              <a:t>Access to lifesaving and long-term care, job opportunities, educational support, transportation, medication, and more would be reduced or lost</a:t>
            </a:r>
            <a:r>
              <a:rPr lang="en-US" sz="2000" dirty="0" smtClean="0"/>
              <a:t>.</a:t>
            </a:r>
          </a:p>
          <a:p>
            <a:pPr lvl="1"/>
            <a:r>
              <a:rPr lang="en-US" sz="2000" dirty="0"/>
              <a:t>Without adequate funding for HCBS, thousands of New Yorkers with disabilities would lose their independence and be forced into nursing homes or state-run institutions to survive</a:t>
            </a:r>
            <a:r>
              <a:rPr lang="en-US" sz="2000" dirty="0" smtClean="0"/>
              <a:t>.</a:t>
            </a:r>
          </a:p>
          <a:p>
            <a:pPr lvl="1"/>
            <a:r>
              <a:rPr lang="en-US" sz="2000" dirty="0"/>
              <a:t>67% of New York voters oppose cuts to Medicaid funding</a:t>
            </a:r>
          </a:p>
          <a:p>
            <a:pPr lvl="1"/>
            <a:endParaRPr lang="en-US" sz="2000" dirty="0" smtClean="0"/>
          </a:p>
          <a:p>
            <a:endParaRPr lang="en-US" sz="2200" dirty="0">
              <a:solidFill>
                <a:srgbClr val="FFFFFF"/>
              </a:solidFill>
            </a:endParaRPr>
          </a:p>
        </p:txBody>
      </p:sp>
    </p:spTree>
    <p:extLst>
      <p:ext uri="{BB962C8B-B14F-4D97-AF65-F5344CB8AC3E}">
        <p14:creationId xmlns:p14="http://schemas.microsoft.com/office/powerpoint/2010/main" val="1413110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Medicaid in New York State</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lnSpcReduction="10000"/>
          </a:bodyPr>
          <a:lstStyle/>
          <a:p>
            <a:r>
              <a:rPr lang="en-US" sz="2000" dirty="0" smtClean="0">
                <a:solidFill>
                  <a:srgbClr val="FFFFFF"/>
                </a:solidFill>
              </a:rPr>
              <a:t>How to Fight?</a:t>
            </a:r>
          </a:p>
          <a:p>
            <a:pPr lvl="1"/>
            <a:r>
              <a:rPr lang="en-US" sz="2000" dirty="0"/>
              <a:t>OPWDD providers have not been given increases over the past few years that have kept pace with inflation. </a:t>
            </a:r>
            <a:endParaRPr lang="en-US" sz="2000" dirty="0" smtClean="0"/>
          </a:p>
          <a:p>
            <a:pPr lvl="1"/>
            <a:r>
              <a:rPr lang="en-US" sz="2000" dirty="0"/>
              <a:t>We are asking the legislature to raise the targeted inflationary increase to 7.8%</a:t>
            </a:r>
          </a:p>
          <a:p>
            <a:pPr lvl="1"/>
            <a:r>
              <a:rPr lang="en-US" sz="2000" dirty="0"/>
              <a:t>Lack of increases has impacted the providers’ ability to recruit and retain staff. Average staff turnover rate state-wide is 35.4</a:t>
            </a:r>
            <a:r>
              <a:rPr lang="en-US" sz="2000" dirty="0" smtClean="0"/>
              <a:t>%.</a:t>
            </a:r>
          </a:p>
          <a:p>
            <a:pPr lvl="1"/>
            <a:r>
              <a:rPr lang="en-US" sz="2000" dirty="0"/>
              <a:t>DSP’s who work for community based not for profit providers get paid on average $17.23 an hour state-wide. DSPs who work for OPWDD State operated programs get paid $27.00 an hour in New York City.  </a:t>
            </a:r>
          </a:p>
          <a:p>
            <a:pPr lvl="1"/>
            <a:r>
              <a:rPr lang="en-US" sz="2000" dirty="0" smtClean="0">
                <a:solidFill>
                  <a:srgbClr val="FFFFFF"/>
                </a:solidFill>
              </a:rPr>
              <a:t>Restore the rate setting authority back to OPWDD. </a:t>
            </a:r>
            <a:r>
              <a:rPr lang="en-US" sz="2000" dirty="0"/>
              <a:t>OPWDD has a deep understanding of the supports and services that people with I/DD need and they know the costs associated with delivering the services</a:t>
            </a:r>
            <a:r>
              <a:rPr lang="en-US" sz="2000" dirty="0" smtClean="0"/>
              <a:t>.</a:t>
            </a:r>
          </a:p>
          <a:p>
            <a:pPr marL="274320" lvl="1" indent="0">
              <a:buNone/>
            </a:pPr>
            <a:endParaRPr lang="en-US" sz="2000" dirty="0"/>
          </a:p>
          <a:p>
            <a:pPr lvl="1"/>
            <a:endParaRPr lang="en-US" sz="2000" dirty="0">
              <a:solidFill>
                <a:srgbClr val="FFFFFF"/>
              </a:solidFill>
            </a:endParaRPr>
          </a:p>
        </p:txBody>
      </p:sp>
    </p:spTree>
    <p:extLst>
      <p:ext uri="{BB962C8B-B14F-4D97-AF65-F5344CB8AC3E}">
        <p14:creationId xmlns:p14="http://schemas.microsoft.com/office/powerpoint/2010/main" val="1536768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Influencing Public Policy</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dirty="0" smtClean="0">
                <a:solidFill>
                  <a:srgbClr val="FFFFFF"/>
                </a:solidFill>
              </a:rPr>
              <a:t>To advocate with local government in Queens or in your borough residents must first: </a:t>
            </a:r>
          </a:p>
          <a:p>
            <a:pPr lvl="1"/>
            <a:r>
              <a:rPr lang="en-US" sz="2000" dirty="0" smtClean="0">
                <a:solidFill>
                  <a:srgbClr val="FFFFFF"/>
                </a:solidFill>
              </a:rPr>
              <a:t>Track down and contact your city council member</a:t>
            </a:r>
          </a:p>
          <a:p>
            <a:pPr lvl="1"/>
            <a:r>
              <a:rPr lang="en-US" sz="2000" dirty="0" smtClean="0">
                <a:solidFill>
                  <a:srgbClr val="FFFFFF"/>
                </a:solidFill>
              </a:rPr>
              <a:t>Participating in your local community board meetings</a:t>
            </a:r>
          </a:p>
          <a:p>
            <a:pPr lvl="1"/>
            <a:r>
              <a:rPr lang="en-US" sz="2000" dirty="0" smtClean="0">
                <a:solidFill>
                  <a:srgbClr val="FFFFFF"/>
                </a:solidFill>
              </a:rPr>
              <a:t>Engage with the Public Advocate’s Office</a:t>
            </a:r>
          </a:p>
          <a:p>
            <a:pPr lvl="1"/>
            <a:r>
              <a:rPr lang="en-US" sz="2000" dirty="0" smtClean="0">
                <a:solidFill>
                  <a:srgbClr val="FFFFFF"/>
                </a:solidFill>
              </a:rPr>
              <a:t>Find your Council Members information:</a:t>
            </a:r>
          </a:p>
          <a:p>
            <a:pPr lvl="2"/>
            <a:r>
              <a:rPr lang="en-US" sz="2000" dirty="0">
                <a:solidFill>
                  <a:srgbClr val="FFFFFF"/>
                </a:solidFill>
                <a:hlinkClick r:id="rId3"/>
              </a:rPr>
              <a:t>https://council.nyc.gov</a:t>
            </a:r>
            <a:r>
              <a:rPr lang="en-US" sz="2000" dirty="0" smtClean="0">
                <a:solidFill>
                  <a:srgbClr val="FFFFFF"/>
                </a:solidFill>
                <a:hlinkClick r:id="rId3"/>
              </a:rPr>
              <a:t>/</a:t>
            </a:r>
            <a:endParaRPr lang="en-US" sz="2000" dirty="0" smtClean="0">
              <a:solidFill>
                <a:srgbClr val="FFFFFF"/>
              </a:solidFill>
            </a:endParaRPr>
          </a:p>
          <a:p>
            <a:pPr lvl="1"/>
            <a:r>
              <a:rPr lang="en-US" sz="2000" dirty="0" smtClean="0">
                <a:solidFill>
                  <a:srgbClr val="FFFFFF"/>
                </a:solidFill>
              </a:rPr>
              <a:t>Participate in one of the Advocacy groups (i.e. NYDA)</a:t>
            </a:r>
          </a:p>
          <a:p>
            <a:pPr lvl="2"/>
            <a:r>
              <a:rPr lang="en-US" sz="1800" dirty="0" smtClean="0">
                <a:solidFill>
                  <a:srgbClr val="FFFFFF"/>
                </a:solidFill>
              </a:rPr>
              <a:t>Sign up for NYDA’s mailing group</a:t>
            </a:r>
          </a:p>
          <a:p>
            <a:pPr lvl="2"/>
            <a:r>
              <a:rPr lang="en-US" sz="2000" dirty="0" smtClean="0">
                <a:solidFill>
                  <a:srgbClr val="FFFFFF"/>
                </a:solidFill>
              </a:rPr>
              <a:t>Receive emails about Advocacy Events</a:t>
            </a:r>
          </a:p>
          <a:p>
            <a:pPr lvl="2"/>
            <a:r>
              <a:rPr lang="en-US" sz="2000" dirty="0" smtClean="0">
                <a:solidFill>
                  <a:srgbClr val="FFFFFF"/>
                </a:solidFill>
              </a:rPr>
              <a:t>Receive “Take Action” emails </a:t>
            </a:r>
            <a:endParaRPr lang="en-US" sz="2000" dirty="0">
              <a:solidFill>
                <a:srgbClr val="FFFFFF"/>
              </a:solidFill>
            </a:endParaRPr>
          </a:p>
        </p:txBody>
      </p:sp>
    </p:spTree>
    <p:extLst>
      <p:ext uri="{BB962C8B-B14F-4D97-AF65-F5344CB8AC3E}">
        <p14:creationId xmlns:p14="http://schemas.microsoft.com/office/powerpoint/2010/main" val="102528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GROUP DISCUSSION</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pPr marL="0" indent="0">
              <a:buNone/>
            </a:pPr>
            <a:endParaRPr lang="en-US" sz="2000" dirty="0" smtClean="0">
              <a:solidFill>
                <a:srgbClr val="FFFFFF"/>
              </a:solidFill>
            </a:endParaRPr>
          </a:p>
          <a:p>
            <a:pPr marL="0" indent="0">
              <a:buNone/>
            </a:pPr>
            <a:endParaRPr lang="en-US" sz="2000" dirty="0">
              <a:solidFill>
                <a:srgbClr val="FFFFFF"/>
              </a:solidFill>
            </a:endParaRPr>
          </a:p>
        </p:txBody>
      </p:sp>
    </p:spTree>
    <p:extLst>
      <p:ext uri="{BB962C8B-B14F-4D97-AF65-F5344CB8AC3E}">
        <p14:creationId xmlns:p14="http://schemas.microsoft.com/office/powerpoint/2010/main" val="394096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a:solidFill>
                  <a:srgbClr val="FFFFFF"/>
                </a:solidFill>
              </a:rPr>
              <a:t>Meeting Agenda</a:t>
            </a: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61872" y="2326990"/>
            <a:ext cx="8595360" cy="4184905"/>
          </a:xfrm>
        </p:spPr>
        <p:txBody>
          <a:bodyPr>
            <a:normAutofit lnSpcReduction="10000"/>
          </a:bodyPr>
          <a:lstStyle/>
          <a:p>
            <a:r>
              <a:rPr lang="en-US" dirty="0">
                <a:solidFill>
                  <a:srgbClr val="FFFFFF"/>
                </a:solidFill>
              </a:rPr>
              <a:t>Chair Members: Kent Willingham, Jr., MPA (AHRC NYC), Brien Cummings (YAI), Joanne </a:t>
            </a:r>
            <a:r>
              <a:rPr lang="en-US" dirty="0" err="1">
                <a:solidFill>
                  <a:srgbClr val="FFFFFF"/>
                </a:solidFill>
              </a:rPr>
              <a:t>Buccellato</a:t>
            </a:r>
            <a:r>
              <a:rPr lang="en-US" dirty="0">
                <a:solidFill>
                  <a:srgbClr val="FFFFFF"/>
                </a:solidFill>
              </a:rPr>
              <a:t> (Parent/Advocate)</a:t>
            </a:r>
          </a:p>
          <a:p>
            <a:r>
              <a:rPr lang="en-US" dirty="0" smtClean="0">
                <a:solidFill>
                  <a:srgbClr val="FFFFFF"/>
                </a:solidFill>
              </a:rPr>
              <a:t>Introductions</a:t>
            </a:r>
          </a:p>
          <a:p>
            <a:r>
              <a:rPr lang="en-US" dirty="0" smtClean="0">
                <a:solidFill>
                  <a:srgbClr val="FFFFFF"/>
                </a:solidFill>
              </a:rPr>
              <a:t>What is Disability Advocacy?</a:t>
            </a:r>
          </a:p>
          <a:p>
            <a:r>
              <a:rPr lang="en-US" dirty="0" smtClean="0">
                <a:solidFill>
                  <a:srgbClr val="FFFFFF"/>
                </a:solidFill>
              </a:rPr>
              <a:t>Exploring Advocacy</a:t>
            </a:r>
          </a:p>
          <a:p>
            <a:r>
              <a:rPr lang="en-US" dirty="0" smtClean="0">
                <a:solidFill>
                  <a:srgbClr val="FFFFFF"/>
                </a:solidFill>
              </a:rPr>
              <a:t>Examples of Disability Advocacy in Action</a:t>
            </a:r>
          </a:p>
          <a:p>
            <a:r>
              <a:rPr lang="en-US" dirty="0" smtClean="0">
                <a:solidFill>
                  <a:srgbClr val="FFFFFF"/>
                </a:solidFill>
              </a:rPr>
              <a:t>How to get Involved?</a:t>
            </a:r>
          </a:p>
          <a:p>
            <a:r>
              <a:rPr lang="en-US" dirty="0" smtClean="0">
                <a:solidFill>
                  <a:srgbClr val="FFFFFF"/>
                </a:solidFill>
              </a:rPr>
              <a:t>What are we Advocating for?</a:t>
            </a:r>
          </a:p>
          <a:p>
            <a:r>
              <a:rPr lang="en-US" dirty="0" smtClean="0">
                <a:solidFill>
                  <a:srgbClr val="FFFFFF"/>
                </a:solidFill>
              </a:rPr>
              <a:t>Medicaid in New York State</a:t>
            </a:r>
          </a:p>
          <a:p>
            <a:r>
              <a:rPr lang="en-US" dirty="0" smtClean="0">
                <a:solidFill>
                  <a:srgbClr val="FFFFFF"/>
                </a:solidFill>
              </a:rPr>
              <a:t>How to Fight!!!</a:t>
            </a:r>
          </a:p>
          <a:p>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97223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What is Disability Advocacy? </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400" dirty="0"/>
              <a:t>Disability advocacy is the act of actively promoting the rights and well-being of individuals with </a:t>
            </a:r>
            <a:r>
              <a:rPr lang="en-US" sz="2400" dirty="0" smtClean="0"/>
              <a:t>disabilities.</a:t>
            </a:r>
          </a:p>
          <a:p>
            <a:r>
              <a:rPr lang="en-US" sz="2400" dirty="0"/>
              <a:t>It encompasses a wide range of activities aimed at ensuring people with disabilities have equal access to services, employment, education, housing, and transportation, and can live fulfilling lives with the same opportunities as everyone </a:t>
            </a:r>
            <a:r>
              <a:rPr lang="en-US" sz="2400" dirty="0" smtClean="0"/>
              <a:t>else.</a:t>
            </a:r>
          </a:p>
          <a:p>
            <a:r>
              <a:rPr lang="en-US" sz="2400" dirty="0" smtClean="0"/>
              <a:t>With this wide a range, let’s explore different ways to advocate. </a:t>
            </a:r>
          </a:p>
          <a:p>
            <a:endParaRPr lang="en-US" sz="1600" dirty="0">
              <a:solidFill>
                <a:srgbClr val="FFFFFF"/>
              </a:solidFill>
            </a:endParaRPr>
          </a:p>
        </p:txBody>
      </p:sp>
    </p:spTree>
    <p:extLst>
      <p:ext uri="{BB962C8B-B14F-4D97-AF65-F5344CB8AC3E}">
        <p14:creationId xmlns:p14="http://schemas.microsoft.com/office/powerpoint/2010/main" val="339208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Exploring Advocacy</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b="1" dirty="0">
                <a:solidFill>
                  <a:schemeClr val="bg1"/>
                </a:solidFill>
              </a:rPr>
              <a:t>Promoting equal rights and </a:t>
            </a:r>
            <a:r>
              <a:rPr lang="en-US" sz="2000" b="1" dirty="0" smtClean="0">
                <a:solidFill>
                  <a:schemeClr val="bg1"/>
                </a:solidFill>
              </a:rPr>
              <a:t>opportunities:</a:t>
            </a:r>
          </a:p>
          <a:p>
            <a:pPr lvl="1"/>
            <a:r>
              <a:rPr lang="en-US" sz="2000" dirty="0"/>
              <a:t>Disability advocacy works to ensure that people with disabilities are not discriminated against and have the same rights and opportunities as </a:t>
            </a:r>
            <a:r>
              <a:rPr lang="en-US" sz="2000" dirty="0" smtClean="0"/>
              <a:t>everyone else</a:t>
            </a:r>
            <a:r>
              <a:rPr lang="en-US" sz="2000" dirty="0" smtClean="0">
                <a:solidFill>
                  <a:srgbClr val="FFFFFF"/>
                </a:solidFill>
              </a:rPr>
              <a:t>.</a:t>
            </a:r>
          </a:p>
          <a:p>
            <a:r>
              <a:rPr lang="en-US" sz="2000" b="1" dirty="0">
                <a:solidFill>
                  <a:schemeClr val="bg1"/>
                </a:solidFill>
              </a:rPr>
              <a:t>Protecting the rights of individuals with </a:t>
            </a:r>
            <a:r>
              <a:rPr lang="en-US" sz="2000" b="1" dirty="0" smtClean="0">
                <a:solidFill>
                  <a:schemeClr val="bg1"/>
                </a:solidFill>
              </a:rPr>
              <a:t>disabilities:</a:t>
            </a:r>
          </a:p>
          <a:p>
            <a:pPr lvl="1"/>
            <a:r>
              <a:rPr lang="en-US" sz="2000" dirty="0"/>
              <a:t>This involves advocating for policies and practices that protect the rights of individuals with disabilities, such as the right to work, education, </a:t>
            </a:r>
            <a:r>
              <a:rPr lang="en-US" sz="2000" dirty="0" smtClean="0"/>
              <a:t>housing, and any services that can improve a person’s quality of life. </a:t>
            </a:r>
          </a:p>
          <a:p>
            <a:pPr lvl="1"/>
            <a:endParaRPr lang="en-US" dirty="0">
              <a:solidFill>
                <a:schemeClr val="bg1"/>
              </a:solidFill>
            </a:endParaRPr>
          </a:p>
          <a:p>
            <a:endParaRPr lang="en-US" sz="2200" dirty="0"/>
          </a:p>
          <a:p>
            <a:pPr marL="274320" lvl="1" indent="0">
              <a:buNone/>
            </a:pPr>
            <a:endParaRPr lang="en-US" dirty="0">
              <a:solidFill>
                <a:schemeClr val="bg1"/>
              </a:solidFill>
            </a:endParaRPr>
          </a:p>
        </p:txBody>
      </p:sp>
    </p:spTree>
    <p:extLst>
      <p:ext uri="{BB962C8B-B14F-4D97-AF65-F5344CB8AC3E}">
        <p14:creationId xmlns:p14="http://schemas.microsoft.com/office/powerpoint/2010/main" val="2414571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Exploring Advocacy</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137893"/>
            <a:ext cx="8583909" cy="4587647"/>
          </a:xfrm>
        </p:spPr>
        <p:txBody>
          <a:bodyPr>
            <a:normAutofit lnSpcReduction="10000"/>
          </a:bodyPr>
          <a:lstStyle/>
          <a:p>
            <a:r>
              <a:rPr lang="en-US" sz="2000" b="1" dirty="0" smtClean="0">
                <a:solidFill>
                  <a:schemeClr val="bg1"/>
                </a:solidFill>
              </a:rPr>
              <a:t>Promoting </a:t>
            </a:r>
            <a:r>
              <a:rPr lang="en-US" sz="2000" b="1" dirty="0">
                <a:solidFill>
                  <a:schemeClr val="bg1"/>
                </a:solidFill>
              </a:rPr>
              <a:t>social inclusion</a:t>
            </a:r>
            <a:r>
              <a:rPr lang="en-US" sz="2000" b="1" dirty="0" smtClean="0">
                <a:solidFill>
                  <a:schemeClr val="bg1"/>
                </a:solidFill>
              </a:rPr>
              <a:t>:</a:t>
            </a:r>
          </a:p>
          <a:p>
            <a:pPr lvl="1"/>
            <a:r>
              <a:rPr lang="en-US" sz="2000" dirty="0"/>
              <a:t>Advocacy efforts aim to create a society where people with disabilities are included in all aspects of life, not just segregated into special </a:t>
            </a:r>
            <a:r>
              <a:rPr lang="en-US" sz="2000" dirty="0" smtClean="0"/>
              <a:t>programs</a:t>
            </a:r>
            <a:r>
              <a:rPr lang="en-US" sz="2000" dirty="0" smtClean="0"/>
              <a:t>.</a:t>
            </a:r>
          </a:p>
          <a:p>
            <a:pPr lvl="2"/>
            <a:r>
              <a:rPr lang="en-US" sz="1800" b="1" dirty="0" smtClean="0">
                <a:solidFill>
                  <a:schemeClr val="bg1"/>
                </a:solidFill>
              </a:rPr>
              <a:t>Dream Street Theatre Company: </a:t>
            </a:r>
            <a:r>
              <a:rPr lang="en-US" sz="2000" b="1" dirty="0" smtClean="0">
                <a:solidFill>
                  <a:schemeClr val="tx1"/>
                </a:solidFill>
              </a:rPr>
              <a:t>A theatre program for people with IDD that </a:t>
            </a:r>
            <a:r>
              <a:rPr lang="en-US" sz="2000" dirty="0" smtClean="0"/>
              <a:t>strengthens </a:t>
            </a:r>
            <a:r>
              <a:rPr lang="en-US" sz="2000" dirty="0"/>
              <a:t>their artistic, interpersonal, and professional skills, build self-confidence, and become role models in transforming the texture of the performing and creative arts community in NYC and beyond</a:t>
            </a:r>
            <a:r>
              <a:rPr lang="en-US" sz="2000" dirty="0" smtClean="0"/>
              <a:t>.</a:t>
            </a:r>
          </a:p>
          <a:p>
            <a:pPr lvl="3"/>
            <a:r>
              <a:rPr lang="en-US" sz="2000" b="1" dirty="0">
                <a:solidFill>
                  <a:schemeClr val="bg1"/>
                </a:solidFill>
                <a:hlinkClick r:id="rId3"/>
              </a:rPr>
              <a:t>https://www.dreamstreetnyc.org</a:t>
            </a:r>
            <a:r>
              <a:rPr lang="en-US" sz="2000" b="1" dirty="0" smtClean="0">
                <a:solidFill>
                  <a:schemeClr val="bg1"/>
                </a:solidFill>
                <a:hlinkClick r:id="rId3"/>
              </a:rPr>
              <a:t>/</a:t>
            </a:r>
            <a:endParaRPr lang="en-US" sz="2000" b="1" dirty="0">
              <a:solidFill>
                <a:schemeClr val="bg1"/>
              </a:solidFill>
            </a:endParaRPr>
          </a:p>
          <a:p>
            <a:pPr lvl="2"/>
            <a:r>
              <a:rPr lang="en-US" sz="2000" dirty="0" smtClean="0">
                <a:solidFill>
                  <a:schemeClr val="bg1"/>
                </a:solidFill>
              </a:rPr>
              <a:t>Epic Players: </a:t>
            </a:r>
            <a:r>
              <a:rPr lang="en-US" sz="2000" dirty="0" smtClean="0">
                <a:solidFill>
                  <a:schemeClr val="tx1"/>
                </a:solidFill>
              </a:rPr>
              <a:t>A nuero-diverse theatre company </a:t>
            </a:r>
            <a:r>
              <a:rPr lang="en-US" sz="2000" dirty="0"/>
              <a:t>dedicated to creating professional performing arts opportunities and supportive social communities in the arts for Neurodivergent and Disabled </a:t>
            </a:r>
            <a:r>
              <a:rPr lang="en-US" sz="2000" dirty="0" smtClean="0"/>
              <a:t>artists</a:t>
            </a:r>
          </a:p>
          <a:p>
            <a:pPr lvl="3"/>
            <a:r>
              <a:rPr lang="en-US" sz="2000" dirty="0">
                <a:solidFill>
                  <a:schemeClr val="bg1"/>
                </a:solidFill>
                <a:hlinkClick r:id="rId4"/>
              </a:rPr>
              <a:t>https://www.epicplayersnyc.org</a:t>
            </a:r>
            <a:r>
              <a:rPr lang="en-US" sz="2000" dirty="0" smtClean="0">
                <a:solidFill>
                  <a:schemeClr val="bg1"/>
                </a:solidFill>
                <a:hlinkClick r:id="rId4"/>
              </a:rPr>
              <a:t>/</a:t>
            </a:r>
            <a:endParaRPr lang="en-US" sz="2000" dirty="0" smtClean="0">
              <a:solidFill>
                <a:schemeClr val="bg1"/>
              </a:solidFill>
            </a:endParaRPr>
          </a:p>
          <a:p>
            <a:pPr marL="822960" lvl="3" indent="0">
              <a:buNone/>
            </a:pPr>
            <a:endParaRPr lang="en-US" sz="2000" dirty="0">
              <a:solidFill>
                <a:schemeClr val="bg1"/>
              </a:solidFill>
            </a:endParaRPr>
          </a:p>
          <a:p>
            <a:endParaRPr lang="en-US" sz="2200" dirty="0"/>
          </a:p>
          <a:p>
            <a:pPr marL="274320" lvl="1" indent="0">
              <a:buNone/>
            </a:pPr>
            <a:endParaRPr lang="en-US" dirty="0">
              <a:solidFill>
                <a:schemeClr val="bg1"/>
              </a:solidFill>
            </a:endParaRPr>
          </a:p>
        </p:txBody>
      </p:sp>
    </p:spTree>
    <p:extLst>
      <p:ext uri="{BB962C8B-B14F-4D97-AF65-F5344CB8AC3E}">
        <p14:creationId xmlns:p14="http://schemas.microsoft.com/office/powerpoint/2010/main" val="2624243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Exploring Advocacy</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b="1" dirty="0">
                <a:solidFill>
                  <a:schemeClr val="bg1"/>
                </a:solidFill>
              </a:rPr>
              <a:t>Raising awareness</a:t>
            </a:r>
            <a:r>
              <a:rPr lang="en-US" sz="2000" b="1" dirty="0" smtClean="0">
                <a:solidFill>
                  <a:schemeClr val="bg1"/>
                </a:solidFill>
              </a:rPr>
              <a:t>:</a:t>
            </a:r>
          </a:p>
          <a:p>
            <a:pPr lvl="1"/>
            <a:r>
              <a:rPr lang="en-US" sz="2000" dirty="0"/>
              <a:t>Advocacy also involves raising public awareness about disability issues, challenging negative stereotypes, and promoting positive attitudes toward people with disabilities. </a:t>
            </a:r>
            <a:endParaRPr lang="en-US" sz="2000" dirty="0" smtClean="0"/>
          </a:p>
          <a:p>
            <a:r>
              <a:rPr lang="en-US" sz="2000" b="1" dirty="0">
                <a:solidFill>
                  <a:schemeClr val="bg1"/>
                </a:solidFill>
              </a:rPr>
              <a:t>I</a:t>
            </a:r>
            <a:r>
              <a:rPr lang="en-US" sz="2000" b="1" dirty="0"/>
              <a:t>n</a:t>
            </a:r>
            <a:r>
              <a:rPr lang="en-US" sz="2000" b="1" dirty="0">
                <a:solidFill>
                  <a:schemeClr val="bg1"/>
                </a:solidFill>
              </a:rPr>
              <a:t>f</a:t>
            </a:r>
            <a:r>
              <a:rPr lang="en-US" sz="2000" b="1" dirty="0"/>
              <a:t>l</a:t>
            </a:r>
            <a:r>
              <a:rPr lang="en-US" sz="2000" b="1" dirty="0">
                <a:solidFill>
                  <a:schemeClr val="bg1"/>
                </a:solidFill>
              </a:rPr>
              <a:t>u</a:t>
            </a:r>
            <a:r>
              <a:rPr lang="en-US" sz="2000" b="1" dirty="0"/>
              <a:t>e</a:t>
            </a:r>
            <a:r>
              <a:rPr lang="en-US" sz="2000" b="1" dirty="0">
                <a:solidFill>
                  <a:schemeClr val="bg1"/>
                </a:solidFill>
              </a:rPr>
              <a:t>n</a:t>
            </a:r>
            <a:r>
              <a:rPr lang="en-US" sz="2000" b="1" dirty="0"/>
              <a:t>c</a:t>
            </a:r>
            <a:r>
              <a:rPr lang="en-US" sz="2000" b="1" dirty="0">
                <a:solidFill>
                  <a:schemeClr val="bg1"/>
                </a:solidFill>
              </a:rPr>
              <a:t>i</a:t>
            </a:r>
            <a:r>
              <a:rPr lang="en-US" sz="2000" b="1" dirty="0"/>
              <a:t>n</a:t>
            </a:r>
            <a:r>
              <a:rPr lang="en-US" sz="2000" b="1" dirty="0">
                <a:solidFill>
                  <a:schemeClr val="bg1"/>
                </a:solidFill>
              </a:rPr>
              <a:t>g</a:t>
            </a:r>
            <a:r>
              <a:rPr lang="en-US" sz="2000" b="1" dirty="0"/>
              <a:t> p</a:t>
            </a:r>
            <a:r>
              <a:rPr lang="en-US" sz="2000" b="1" dirty="0">
                <a:solidFill>
                  <a:schemeClr val="bg1"/>
                </a:solidFill>
              </a:rPr>
              <a:t>u</a:t>
            </a:r>
            <a:r>
              <a:rPr lang="en-US" sz="2000" b="1" dirty="0"/>
              <a:t>b</a:t>
            </a:r>
            <a:r>
              <a:rPr lang="en-US" sz="2000" b="1" dirty="0">
                <a:solidFill>
                  <a:schemeClr val="bg1"/>
                </a:solidFill>
              </a:rPr>
              <a:t>l</a:t>
            </a:r>
            <a:r>
              <a:rPr lang="en-US" sz="2000" b="1" dirty="0"/>
              <a:t>i</a:t>
            </a:r>
            <a:r>
              <a:rPr lang="en-US" sz="2000" b="1" dirty="0">
                <a:solidFill>
                  <a:schemeClr val="bg1"/>
                </a:solidFill>
              </a:rPr>
              <a:t>c</a:t>
            </a:r>
            <a:r>
              <a:rPr lang="en-US" sz="2000" b="1" dirty="0"/>
              <a:t> p</a:t>
            </a:r>
            <a:r>
              <a:rPr lang="en-US" sz="2000" b="1" dirty="0">
                <a:solidFill>
                  <a:schemeClr val="bg1"/>
                </a:solidFill>
              </a:rPr>
              <a:t>o</a:t>
            </a:r>
            <a:r>
              <a:rPr lang="en-US" sz="2000" b="1" dirty="0"/>
              <a:t>l</a:t>
            </a:r>
            <a:r>
              <a:rPr lang="en-US" sz="2000" b="1" dirty="0">
                <a:solidFill>
                  <a:schemeClr val="bg1"/>
                </a:solidFill>
              </a:rPr>
              <a:t>i</a:t>
            </a:r>
            <a:r>
              <a:rPr lang="en-US" sz="2000" b="1" dirty="0"/>
              <a:t>c</a:t>
            </a:r>
            <a:r>
              <a:rPr lang="en-US" sz="2000" b="1" dirty="0">
                <a:solidFill>
                  <a:schemeClr val="bg1"/>
                </a:solidFill>
              </a:rPr>
              <a:t>y:</a:t>
            </a:r>
            <a:endParaRPr lang="en-US" sz="2000" dirty="0">
              <a:solidFill>
                <a:schemeClr val="bg1"/>
              </a:solidFill>
            </a:endParaRPr>
          </a:p>
          <a:p>
            <a:pPr lvl="1"/>
            <a:r>
              <a:rPr lang="en-US" sz="2000" dirty="0"/>
              <a:t>Disability advocates often work to influence public policy at the local, state, and national levels to ensure that laws and regulations </a:t>
            </a:r>
            <a:r>
              <a:rPr lang="en-US" sz="2000" dirty="0" smtClean="0"/>
              <a:t>promote </a:t>
            </a:r>
            <a:r>
              <a:rPr lang="en-US" sz="2000" dirty="0"/>
              <a:t>the rights and well-being of people with </a:t>
            </a:r>
            <a:r>
              <a:rPr lang="en-US" sz="2000" dirty="0" smtClean="0"/>
              <a:t>disabilities.</a:t>
            </a:r>
          </a:p>
          <a:p>
            <a:pPr lvl="1"/>
            <a:r>
              <a:rPr lang="en-US" sz="2000" dirty="0"/>
              <a:t>I</a:t>
            </a:r>
            <a:r>
              <a:rPr lang="en-US" sz="2000" dirty="0" smtClean="0"/>
              <a:t>t </a:t>
            </a:r>
            <a:r>
              <a:rPr lang="en-US" sz="2000" dirty="0"/>
              <a:t>directly shapes the laws, regulations, and societal structures that impact individuals with disabilities. By advocating for policy changes, advocates can address systemic barriers, promote </a:t>
            </a:r>
            <a:r>
              <a:rPr lang="en-US" sz="2000" dirty="0" smtClean="0"/>
              <a:t>inclusion, ensure </a:t>
            </a:r>
            <a:r>
              <a:rPr lang="en-US" sz="2000" dirty="0"/>
              <a:t>equal </a:t>
            </a:r>
            <a:r>
              <a:rPr lang="en-US" sz="2000" dirty="0" smtClean="0"/>
              <a:t>opportunities, and secure needed funding </a:t>
            </a:r>
            <a:r>
              <a:rPr lang="en-US" sz="2000" dirty="0"/>
              <a:t>for people with disabilities</a:t>
            </a:r>
            <a:endParaRPr lang="en-US" sz="2000" dirty="0">
              <a:solidFill>
                <a:schemeClr val="bg1"/>
              </a:solidFill>
            </a:endParaRPr>
          </a:p>
        </p:txBody>
      </p:sp>
    </p:spTree>
    <p:extLst>
      <p:ext uri="{BB962C8B-B14F-4D97-AF65-F5344CB8AC3E}">
        <p14:creationId xmlns:p14="http://schemas.microsoft.com/office/powerpoint/2010/main" val="31081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Disability Advocacy in Action</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fontScale="92500" lnSpcReduction="10000"/>
          </a:bodyPr>
          <a:lstStyle/>
          <a:p>
            <a:pPr lvl="0"/>
            <a:r>
              <a:rPr lang="en-US" sz="2000" b="1" dirty="0">
                <a:solidFill>
                  <a:schemeClr val="bg1"/>
                </a:solidFill>
              </a:rPr>
              <a:t>Advocating for accessible transportation</a:t>
            </a:r>
            <a:r>
              <a:rPr lang="en-US" sz="2000" b="1" dirty="0" smtClean="0">
                <a:solidFill>
                  <a:schemeClr val="bg1"/>
                </a:solidFill>
              </a:rPr>
              <a:t>:</a:t>
            </a:r>
          </a:p>
          <a:p>
            <a:pPr lvl="1"/>
            <a:r>
              <a:rPr lang="en-US" sz="2000" dirty="0"/>
              <a:t>Working to ensure that buses, trains, and other forms of public transportation are accessible to people with mobility </a:t>
            </a:r>
            <a:r>
              <a:rPr lang="en-US" sz="2000" dirty="0" smtClean="0"/>
              <a:t>impairments.</a:t>
            </a:r>
          </a:p>
          <a:p>
            <a:pPr lvl="1"/>
            <a:r>
              <a:rPr lang="en-US" sz="2000" dirty="0" smtClean="0"/>
              <a:t>This type of advocacy is extremely important for the Aging/Residential Community (i.e. Access-A-Ride)</a:t>
            </a:r>
          </a:p>
          <a:p>
            <a:pPr lvl="0"/>
            <a:r>
              <a:rPr lang="en-US" sz="2000" b="1" dirty="0">
                <a:solidFill>
                  <a:schemeClr val="bg1"/>
                </a:solidFill>
              </a:rPr>
              <a:t>Advocating for inclusive education</a:t>
            </a:r>
            <a:r>
              <a:rPr lang="en-US" sz="2000" b="1" dirty="0" smtClean="0">
                <a:solidFill>
                  <a:schemeClr val="bg1"/>
                </a:solidFill>
              </a:rPr>
              <a:t>:</a:t>
            </a:r>
          </a:p>
          <a:p>
            <a:pPr lvl="1"/>
            <a:r>
              <a:rPr lang="en-US" sz="2000" dirty="0"/>
              <a:t>Ensuring that students with disabilities have access to quality education in mainstream classrooms, with appropriate support and accommodations. </a:t>
            </a:r>
            <a:endParaRPr lang="en-US" sz="2000" dirty="0" smtClean="0"/>
          </a:p>
          <a:p>
            <a:pPr lvl="2"/>
            <a:r>
              <a:rPr lang="en-US" sz="1800" dirty="0" smtClean="0"/>
              <a:t>It’s imperative that parents understand the IEP process:</a:t>
            </a:r>
          </a:p>
          <a:p>
            <a:pPr lvl="3"/>
            <a:r>
              <a:rPr lang="en-US" sz="1800" dirty="0" err="1" smtClean="0"/>
              <a:t>Sinergia</a:t>
            </a:r>
            <a:r>
              <a:rPr lang="en-US" sz="1800" dirty="0"/>
              <a:t>: </a:t>
            </a:r>
            <a:r>
              <a:rPr lang="en-US" sz="1800" dirty="0">
                <a:hlinkClick r:id="rId3"/>
              </a:rPr>
              <a:t>https://www.sinergiany.org</a:t>
            </a:r>
            <a:r>
              <a:rPr lang="en-US" sz="1800" dirty="0" smtClean="0">
                <a:hlinkClick r:id="rId3"/>
              </a:rPr>
              <a:t>/</a:t>
            </a:r>
            <a:endParaRPr lang="en-US" sz="1800" dirty="0" smtClean="0"/>
          </a:p>
          <a:p>
            <a:pPr lvl="3"/>
            <a:r>
              <a:rPr lang="en-US" sz="1800" dirty="0" smtClean="0"/>
              <a:t>Advocates for </a:t>
            </a:r>
            <a:r>
              <a:rPr lang="en-US" sz="1800" dirty="0"/>
              <a:t>Children: </a:t>
            </a:r>
            <a:r>
              <a:rPr lang="en-US" sz="1800" dirty="0">
                <a:hlinkClick r:id="rId4"/>
              </a:rPr>
              <a:t>https://advocatesforchildren.org</a:t>
            </a:r>
            <a:r>
              <a:rPr lang="en-US" sz="1800" dirty="0" smtClean="0">
                <a:hlinkClick r:id="rId4"/>
              </a:rPr>
              <a:t>/</a:t>
            </a:r>
            <a:endParaRPr lang="en-US" sz="1800" dirty="0" smtClean="0"/>
          </a:p>
          <a:p>
            <a:pPr lvl="3"/>
            <a:r>
              <a:rPr lang="en-US" sz="1800" dirty="0" err="1" smtClean="0"/>
              <a:t>INCLUDEnyc</a:t>
            </a:r>
            <a:r>
              <a:rPr lang="en-US" sz="1800" dirty="0"/>
              <a:t>: </a:t>
            </a:r>
            <a:r>
              <a:rPr lang="en-US" sz="1800" dirty="0">
                <a:hlinkClick r:id="rId5"/>
              </a:rPr>
              <a:t>https://includenyc.org</a:t>
            </a:r>
            <a:r>
              <a:rPr lang="en-US" sz="1800" dirty="0" smtClean="0">
                <a:hlinkClick r:id="rId5"/>
              </a:rPr>
              <a:t>/</a:t>
            </a:r>
            <a:endParaRPr lang="en-US" sz="1800" dirty="0" smtClean="0"/>
          </a:p>
          <a:p>
            <a:pPr lvl="3"/>
            <a:r>
              <a:rPr lang="en-US" sz="1800" dirty="0" smtClean="0"/>
              <a:t>Lawyers of Public Interest</a:t>
            </a:r>
            <a:r>
              <a:rPr lang="en-US" sz="1800" dirty="0"/>
              <a:t>:  </a:t>
            </a:r>
            <a:r>
              <a:rPr lang="en-US" sz="1800" dirty="0">
                <a:hlinkClick r:id="rId6"/>
              </a:rPr>
              <a:t>https://www.nylpi.org</a:t>
            </a:r>
            <a:r>
              <a:rPr lang="en-US" sz="1800" dirty="0" smtClean="0">
                <a:hlinkClick r:id="rId6"/>
              </a:rPr>
              <a:t>/</a:t>
            </a:r>
            <a:endParaRPr lang="en-US" sz="1800" dirty="0"/>
          </a:p>
          <a:p>
            <a:pPr lvl="1"/>
            <a:endParaRPr lang="en-US" dirty="0">
              <a:solidFill>
                <a:schemeClr val="bg1"/>
              </a:solidFill>
            </a:endParaRPr>
          </a:p>
          <a:p>
            <a:endParaRPr lang="en-US" sz="2400" dirty="0"/>
          </a:p>
          <a:p>
            <a:pPr lvl="1"/>
            <a:endParaRPr lang="en-US" dirty="0">
              <a:solidFill>
                <a:schemeClr val="bg1"/>
              </a:solidFill>
            </a:endParaRPr>
          </a:p>
          <a:p>
            <a:endParaRPr lang="en-US" sz="1600" dirty="0">
              <a:solidFill>
                <a:srgbClr val="FFFFFF"/>
              </a:solidFill>
            </a:endParaRPr>
          </a:p>
        </p:txBody>
      </p:sp>
    </p:spTree>
    <p:extLst>
      <p:ext uri="{BB962C8B-B14F-4D97-AF65-F5344CB8AC3E}">
        <p14:creationId xmlns:p14="http://schemas.microsoft.com/office/powerpoint/2010/main" val="3131793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a:solidFill>
                  <a:srgbClr val="FFFFFF"/>
                </a:solidFill>
              </a:rPr>
              <a:t>Disability Advocacy in Action</a:t>
            </a: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8583909" cy="4398550"/>
          </a:xfrm>
        </p:spPr>
        <p:txBody>
          <a:bodyPr>
            <a:normAutofit/>
          </a:bodyPr>
          <a:lstStyle/>
          <a:p>
            <a:r>
              <a:rPr lang="en-US" sz="2000" b="1" dirty="0">
                <a:solidFill>
                  <a:schemeClr val="bg1"/>
                </a:solidFill>
              </a:rPr>
              <a:t>Advocating for fair employment practices:</a:t>
            </a:r>
          </a:p>
          <a:p>
            <a:pPr lvl="1"/>
            <a:r>
              <a:rPr lang="en-US" sz="2000" dirty="0"/>
              <a:t>Working to prevent discrimination in the workplace and ensuring that people with disabilities have the same opportunities for employment as others</a:t>
            </a:r>
            <a:r>
              <a:rPr lang="en-US" sz="2000" dirty="0" smtClean="0"/>
              <a:t>.</a:t>
            </a:r>
          </a:p>
          <a:p>
            <a:pPr lvl="1"/>
            <a:r>
              <a:rPr lang="en-US" sz="2000" dirty="0" smtClean="0">
                <a:solidFill>
                  <a:schemeClr val="tx1"/>
                </a:solidFill>
              </a:rPr>
              <a:t>It’s important to understand that as life expectancy has increased, people supported are working into their 50’s &amp; 60’s. </a:t>
            </a:r>
            <a:endParaRPr lang="en-US" sz="2000" dirty="0" smtClean="0">
              <a:solidFill>
                <a:schemeClr val="tx1"/>
              </a:solidFill>
            </a:endParaRPr>
          </a:p>
          <a:p>
            <a:pPr lvl="1"/>
            <a:r>
              <a:rPr lang="en-US" sz="2000" dirty="0" smtClean="0">
                <a:solidFill>
                  <a:schemeClr val="tx1"/>
                </a:solidFill>
              </a:rPr>
              <a:t>Finding Employment</a:t>
            </a:r>
            <a:r>
              <a:rPr lang="en-US" sz="2000">
                <a:solidFill>
                  <a:schemeClr val="tx1"/>
                </a:solidFill>
              </a:rPr>
              <a:t>: Access VR- </a:t>
            </a:r>
            <a:r>
              <a:rPr lang="en-US" sz="2000">
                <a:solidFill>
                  <a:schemeClr val="tx1"/>
                </a:solidFill>
                <a:hlinkClick r:id="rId3"/>
              </a:rPr>
              <a:t>https</a:t>
            </a:r>
            <a:r>
              <a:rPr lang="en-US" sz="2000">
                <a:solidFill>
                  <a:schemeClr val="tx1"/>
                </a:solidFill>
                <a:hlinkClick r:id="rId3"/>
              </a:rPr>
              <a:t>://</a:t>
            </a:r>
            <a:r>
              <a:rPr lang="en-US" sz="2000" smtClean="0">
                <a:solidFill>
                  <a:schemeClr val="tx1"/>
                </a:solidFill>
                <a:hlinkClick r:id="rId3"/>
              </a:rPr>
              <a:t>www.acces.nysed.gov/vr</a:t>
            </a:r>
            <a:endParaRPr lang="en-US" sz="2000" dirty="0">
              <a:solidFill>
                <a:schemeClr val="tx1"/>
              </a:solidFill>
            </a:endParaRPr>
          </a:p>
          <a:p>
            <a:r>
              <a:rPr lang="en-US" sz="2000" b="1" dirty="0">
                <a:solidFill>
                  <a:schemeClr val="bg1"/>
                </a:solidFill>
              </a:rPr>
              <a:t>Advocating for accessible housing</a:t>
            </a:r>
            <a:r>
              <a:rPr lang="en-US" sz="2000" b="1" dirty="0" smtClean="0">
                <a:solidFill>
                  <a:schemeClr val="bg1"/>
                </a:solidFill>
              </a:rPr>
              <a:t>:</a:t>
            </a:r>
          </a:p>
          <a:p>
            <a:pPr lvl="1"/>
            <a:r>
              <a:rPr lang="en-US" sz="2000" dirty="0"/>
              <a:t>Ensuring that people with disabilities have access to affordable, safe, and accessible </a:t>
            </a:r>
            <a:r>
              <a:rPr lang="en-US" sz="2000" dirty="0" smtClean="0"/>
              <a:t>housing.</a:t>
            </a:r>
          </a:p>
          <a:p>
            <a:pPr lvl="1"/>
            <a:r>
              <a:rPr lang="en-US" sz="2000" dirty="0" smtClean="0"/>
              <a:t>This is a major concern in our sector linked directly to the increase in life expectancy we are seeing in people with developmental disabilities. </a:t>
            </a:r>
            <a:endParaRPr lang="en-US" sz="2000" dirty="0"/>
          </a:p>
          <a:p>
            <a:pPr lvl="1"/>
            <a:endParaRPr lang="en-US" dirty="0">
              <a:solidFill>
                <a:schemeClr val="bg1"/>
              </a:solidFill>
            </a:endParaRPr>
          </a:p>
          <a:p>
            <a:endParaRPr lang="en-US" sz="1600" dirty="0">
              <a:solidFill>
                <a:srgbClr val="FFFFFF"/>
              </a:solidFill>
            </a:endParaRPr>
          </a:p>
        </p:txBody>
      </p:sp>
    </p:spTree>
    <p:extLst>
      <p:ext uri="{BB962C8B-B14F-4D97-AF65-F5344CB8AC3E}">
        <p14:creationId xmlns:p14="http://schemas.microsoft.com/office/powerpoint/2010/main" val="3590131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857F84B-F990-4F33-B2F0-F2BE21985A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277600" y="0"/>
            <a:ext cx="914400" cy="6858000"/>
          </a:xfrm>
          <a:prstGeom prst="rect">
            <a:avLst/>
          </a:prstGeom>
          <a:solidFill>
            <a:srgbClr val="46464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Rectangle 9">
            <a:extLst>
              <a:ext uri="{FF2B5EF4-FFF2-40B4-BE49-F238E27FC236}">
                <a16:creationId xmlns:a16="http://schemas.microsoft.com/office/drawing/2014/main" xmlns="" id="{BDC9F4B3-E048-4DF2-8375-37385E224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45838"/>
            <a:ext cx="11292840" cy="51121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xmlns="" id="{2A7B0992-8632-4B33-A492-ACB4655976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292841" cy="20214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xmlns="" id="{28DB8C6B-5F3D-D704-E198-C3EFA36C0BEB}"/>
              </a:ext>
            </a:extLst>
          </p:cNvPr>
          <p:cNvSpPr>
            <a:spLocks noGrp="1"/>
          </p:cNvSpPr>
          <p:nvPr>
            <p:ph type="title"/>
          </p:nvPr>
        </p:nvSpPr>
        <p:spPr>
          <a:xfrm>
            <a:off x="1261872" y="365760"/>
            <a:ext cx="9692640" cy="1325562"/>
          </a:xfrm>
        </p:spPr>
        <p:txBody>
          <a:bodyPr>
            <a:normAutofit/>
          </a:bodyPr>
          <a:lstStyle/>
          <a:p>
            <a:r>
              <a:rPr lang="en-US" dirty="0" smtClean="0">
                <a:solidFill>
                  <a:srgbClr val="FFFFFF"/>
                </a:solidFill>
              </a:rPr>
              <a:t>How to get involved!</a:t>
            </a:r>
            <a:endParaRPr lang="en-US" dirty="0">
              <a:solidFill>
                <a:srgbClr val="FFFFFF"/>
              </a:solidFill>
            </a:endParaRPr>
          </a:p>
        </p:txBody>
      </p:sp>
      <p:sp>
        <p:nvSpPr>
          <p:cNvPr id="3" name="Content Placeholder 2">
            <a:extLst>
              <a:ext uri="{FF2B5EF4-FFF2-40B4-BE49-F238E27FC236}">
                <a16:creationId xmlns:a16="http://schemas.microsoft.com/office/drawing/2014/main" xmlns="" id="{94424449-BAB5-88D3-E6EC-AE2AD06A643E}"/>
              </a:ext>
            </a:extLst>
          </p:cNvPr>
          <p:cNvSpPr>
            <a:spLocks noGrp="1"/>
          </p:cNvSpPr>
          <p:nvPr>
            <p:ph idx="1"/>
          </p:nvPr>
        </p:nvSpPr>
        <p:spPr>
          <a:xfrm>
            <a:off x="1273322" y="2326990"/>
            <a:ext cx="9161093" cy="4398550"/>
          </a:xfrm>
        </p:spPr>
        <p:txBody>
          <a:bodyPr>
            <a:normAutofit/>
          </a:bodyPr>
          <a:lstStyle/>
          <a:p>
            <a:r>
              <a:rPr lang="en-US" sz="2000" dirty="0">
                <a:solidFill>
                  <a:schemeClr val="bg1"/>
                </a:solidFill>
              </a:rPr>
              <a:t>Organizations that support disability advocacy</a:t>
            </a:r>
            <a:r>
              <a:rPr lang="en-US" sz="2000" dirty="0" smtClean="0">
                <a:solidFill>
                  <a:schemeClr val="bg1"/>
                </a:solidFill>
              </a:rPr>
              <a:t>:</a:t>
            </a:r>
          </a:p>
          <a:p>
            <a:pPr lvl="1"/>
            <a:r>
              <a:rPr lang="en-US" sz="2000" dirty="0" smtClean="0"/>
              <a:t>NYDA (New York Disabilities Advocates)</a:t>
            </a:r>
          </a:p>
          <a:p>
            <a:pPr lvl="2"/>
            <a:r>
              <a:rPr lang="en-US" sz="2000" dirty="0">
                <a:hlinkClick r:id="rId3"/>
              </a:rPr>
              <a:t>https://nydisabilityadvocates.com</a:t>
            </a:r>
            <a:r>
              <a:rPr lang="en-US" sz="2000" dirty="0" smtClean="0">
                <a:hlinkClick r:id="rId3"/>
              </a:rPr>
              <a:t>/</a:t>
            </a:r>
            <a:endParaRPr lang="en-US" sz="2000" dirty="0" smtClean="0"/>
          </a:p>
          <a:p>
            <a:pPr lvl="1"/>
            <a:r>
              <a:rPr lang="en-US" sz="2200" dirty="0" smtClean="0"/>
              <a:t>New York Alliance for Inclusion &amp; Innovation</a:t>
            </a:r>
          </a:p>
          <a:p>
            <a:pPr lvl="2"/>
            <a:r>
              <a:rPr lang="en-US" sz="2000" dirty="0">
                <a:hlinkClick r:id="rId4"/>
              </a:rPr>
              <a:t>https://nyalliance.org/NY_Alliance_Government_Action_Center</a:t>
            </a:r>
            <a:r>
              <a:rPr lang="en-US" sz="2000" dirty="0" smtClean="0">
                <a:hlinkClick r:id="rId4"/>
              </a:rPr>
              <a:t>#/</a:t>
            </a:r>
            <a:endParaRPr lang="en-US" sz="2000" dirty="0" smtClean="0"/>
          </a:p>
          <a:p>
            <a:pPr lvl="1"/>
            <a:r>
              <a:rPr lang="en-US" sz="2200" dirty="0" smtClean="0"/>
              <a:t>IAC (Inter Agency Council)</a:t>
            </a:r>
          </a:p>
          <a:p>
            <a:pPr lvl="2"/>
            <a:r>
              <a:rPr lang="en-US" sz="2000" dirty="0">
                <a:hlinkClick r:id="rId5"/>
              </a:rPr>
              <a:t>https://iacny.org</a:t>
            </a:r>
            <a:r>
              <a:rPr lang="en-US" sz="2000" dirty="0" smtClean="0">
                <a:hlinkClick r:id="rId5"/>
              </a:rPr>
              <a:t>/</a:t>
            </a:r>
            <a:endParaRPr lang="en-US" sz="2000" dirty="0" smtClean="0"/>
          </a:p>
          <a:p>
            <a:pPr lvl="1"/>
            <a:r>
              <a:rPr lang="en-US" sz="2200" dirty="0" smtClean="0"/>
              <a:t>OPWDD</a:t>
            </a:r>
          </a:p>
          <a:p>
            <a:pPr lvl="2"/>
            <a:r>
              <a:rPr lang="en-US" sz="2000" dirty="0">
                <a:hlinkClick r:id="rId6"/>
              </a:rPr>
              <a:t>https://</a:t>
            </a:r>
            <a:r>
              <a:rPr lang="en-US" sz="2000" dirty="0" smtClean="0">
                <a:hlinkClick r:id="rId6"/>
              </a:rPr>
              <a:t>opwdd.ny.gov/types-services/self-advocacy</a:t>
            </a:r>
            <a:endParaRPr lang="en-US" sz="2000" dirty="0" smtClean="0"/>
          </a:p>
          <a:p>
            <a:pPr lvl="1"/>
            <a:r>
              <a:rPr lang="en-US" sz="2000" dirty="0" smtClean="0"/>
              <a:t>Parent to Parent NYS</a:t>
            </a:r>
          </a:p>
          <a:p>
            <a:pPr lvl="2"/>
            <a:r>
              <a:rPr lang="en-US" sz="2000" dirty="0">
                <a:solidFill>
                  <a:schemeClr val="bg1"/>
                </a:solidFill>
                <a:hlinkClick r:id="rId7"/>
              </a:rPr>
              <a:t>https://www.ptopnys.org</a:t>
            </a:r>
            <a:r>
              <a:rPr lang="en-US" sz="2000" dirty="0" smtClean="0">
                <a:solidFill>
                  <a:schemeClr val="bg1"/>
                </a:solidFill>
                <a:hlinkClick r:id="rId7"/>
              </a:rPr>
              <a:t>/</a:t>
            </a:r>
            <a:endParaRPr lang="en-US" sz="2000" dirty="0" smtClean="0">
              <a:solidFill>
                <a:schemeClr val="bg1"/>
              </a:solidFill>
            </a:endParaRPr>
          </a:p>
          <a:p>
            <a:pPr lvl="2"/>
            <a:endParaRPr lang="en-US" dirty="0">
              <a:solidFill>
                <a:schemeClr val="bg1"/>
              </a:solidFill>
            </a:endParaRPr>
          </a:p>
          <a:p>
            <a:endParaRPr lang="en-US" sz="1600" dirty="0">
              <a:solidFill>
                <a:srgbClr val="FFFFFF"/>
              </a:solidFill>
            </a:endParaRPr>
          </a:p>
        </p:txBody>
      </p:sp>
    </p:spTree>
    <p:extLst>
      <p:ext uri="{BB962C8B-B14F-4D97-AF65-F5344CB8AC3E}">
        <p14:creationId xmlns:p14="http://schemas.microsoft.com/office/powerpoint/2010/main" val="4250194394"/>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xmlns="" name="View" id="{BA0EB5A6-F2D4-4F82-977B-64ADEE4A2A69}" vid="{3866257B-E5CE-4C43-9210-F2DE76BE10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a47e68c-7204-4a13-a687-cf11b8ee5162">
      <Terms xmlns="http://schemas.microsoft.com/office/infopath/2007/PartnerControls"/>
    </lcf76f155ced4ddcb4097134ff3c332f>
    <TaxCatchAll xmlns="5f80c9f7-274a-45c7-b98d-bac1a927ca1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A66DA52FBA104AB62713ACACE667FE" ma:contentTypeVersion="14" ma:contentTypeDescription="Create a new document." ma:contentTypeScope="" ma:versionID="0b3ccacd8e88665d9ee89734d9923c4a">
  <xsd:schema xmlns:xsd="http://www.w3.org/2001/XMLSchema" xmlns:xs="http://www.w3.org/2001/XMLSchema" xmlns:p="http://schemas.microsoft.com/office/2006/metadata/properties" xmlns:ns2="8a47e68c-7204-4a13-a687-cf11b8ee5162" xmlns:ns3="5f80c9f7-274a-45c7-b98d-bac1a927ca15" targetNamespace="http://schemas.microsoft.com/office/2006/metadata/properties" ma:root="true" ma:fieldsID="88704c2dd7aaba2f8702be73e23be843" ns2:_="" ns3:_="">
    <xsd:import namespace="8a47e68c-7204-4a13-a687-cf11b8ee5162"/>
    <xsd:import namespace="5f80c9f7-274a-45c7-b98d-bac1a927c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47e68c-7204-4a13-a687-cf11b8ee51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aaac184-7dc4-4107-988c-08233db138c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80c9f7-274a-45c7-b98d-bac1a927c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45f1bea6-b38a-47b1-9b35-e4910622fcf9}" ma:internalName="TaxCatchAll" ma:showField="CatchAllData" ma:web="5f80c9f7-274a-45c7-b98d-bac1a927c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51BF34-4365-495F-9D9B-F33D3B491915}">
  <ds:schemaRefs>
    <ds:schemaRef ds:uri="http://www.w3.org/XML/1998/namespace"/>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5f80c9f7-274a-45c7-b98d-bac1a927ca15"/>
    <ds:schemaRef ds:uri="8a47e68c-7204-4a13-a687-cf11b8ee5162"/>
    <ds:schemaRef ds:uri="http://purl.org/dc/elements/1.1/"/>
  </ds:schemaRefs>
</ds:datastoreItem>
</file>

<file path=customXml/itemProps2.xml><?xml version="1.0" encoding="utf-8"?>
<ds:datastoreItem xmlns:ds="http://schemas.openxmlformats.org/officeDocument/2006/customXml" ds:itemID="{7B9BFC75-D84D-4751-AAB4-0ADE37DBA253}">
  <ds:schemaRefs>
    <ds:schemaRef ds:uri="http://schemas.microsoft.com/sharepoint/v3/contenttype/forms"/>
  </ds:schemaRefs>
</ds:datastoreItem>
</file>

<file path=customXml/itemProps3.xml><?xml version="1.0" encoding="utf-8"?>
<ds:datastoreItem xmlns:ds="http://schemas.openxmlformats.org/officeDocument/2006/customXml" ds:itemID="{E525A6CB-6CB1-4CD1-836E-8FD72FD70B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47e68c-7204-4a13-a687-cf11b8ee5162"/>
    <ds:schemaRef ds:uri="5f80c9f7-274a-45c7-b98d-bac1a927ca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TM03457515[[fn=View]]</Template>
  <TotalTime>840</TotalTime>
  <Words>1158</Words>
  <Application>Microsoft Office PowerPoint</Application>
  <PresentationFormat>Custom</PresentationFormat>
  <Paragraphs>123</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View</vt:lpstr>
      <vt:lpstr>Queens Council Developmental Disabilities (QCDD)</vt:lpstr>
      <vt:lpstr>Meeting Agenda</vt:lpstr>
      <vt:lpstr>What is Disability Advocacy? </vt:lpstr>
      <vt:lpstr>Exploring Advocacy</vt:lpstr>
      <vt:lpstr>Exploring Advocacy</vt:lpstr>
      <vt:lpstr>Exploring Advocacy</vt:lpstr>
      <vt:lpstr>Disability Advocacy in Action</vt:lpstr>
      <vt:lpstr>Disability Advocacy in Action</vt:lpstr>
      <vt:lpstr>How to get involved!</vt:lpstr>
      <vt:lpstr>What are we Advocating for? </vt:lpstr>
      <vt:lpstr>What are we Advocating for? </vt:lpstr>
      <vt:lpstr>Medicaid in New York State</vt:lpstr>
      <vt:lpstr>Medicaid in New York State </vt:lpstr>
      <vt:lpstr>Medicaid in New York State</vt:lpstr>
      <vt:lpstr>Influencing Public Policy</vt:lpstr>
      <vt:lpstr>GROUP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Queens Council Developmental Disabilities (QCDD)</dc:title>
  <dc:creator>Sarah Saint Vil Noel</dc:creator>
  <cp:lastModifiedBy>Residential</cp:lastModifiedBy>
  <cp:revision>129</cp:revision>
  <dcterms:created xsi:type="dcterms:W3CDTF">2024-10-22T17:36:06Z</dcterms:created>
  <dcterms:modified xsi:type="dcterms:W3CDTF">2025-04-17T14:50:32Z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0x010100DCA66DA52FBA104AB62713ACACE667FE</vt:lpwstr>
  </property>
  <property fmtid="{D5CDD505-2E9C-101B-9397-08002B2CF9AE}" pid="3" name="MediaServiceImageTags">
    <vt:lpwstr/>
  </property>
</Properties>
</file>