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58" r:id="rId3"/>
    <p:sldId id="259" r:id="rId4"/>
    <p:sldId id="260" r:id="rId5"/>
    <p:sldId id="257" r:id="rId6"/>
    <p:sldId id="261" r:id="rId7"/>
    <p:sldId id="262" r:id="rId8"/>
    <p:sldId id="263" r:id="rId9"/>
    <p:sldId id="264" r:id="rId10"/>
    <p:sldId id="270" r:id="rId11"/>
    <p:sldId id="265" r:id="rId12"/>
    <p:sldId id="267" r:id="rId13"/>
    <p:sldId id="268"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82" d="100"/>
          <a:sy n="82" d="100"/>
        </p:scale>
        <p:origin x="72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A7947-E287-4738-8C82-07CE4F01EF03}" type="datetime2">
              <a:rPr lang="en-US" smtClean="0"/>
              <a:t>Thursday, March 16, 2023</a:t>
            </a:fld>
            <a:endParaRPr lang="en-US" dirty="0"/>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40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EBD84-71F4-4271-8C46-0D47C0A9B12E}" type="datetime2">
              <a:rPr lang="en-US" smtClean="0"/>
              <a:t>Thursday, March 16, 2023</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3267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E0CE1-F450-4107-B2CB-17B18F8A3F4A}" type="datetime2">
              <a:rPr lang="en-US" smtClean="0"/>
              <a:t>Thursday, March 16, 2023</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2900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8C025-CD7A-4966-867E-81CF82B15267}" type="datetime2">
              <a:rPr lang="en-US" smtClean="0"/>
              <a:t>Thursday, March 16, 2023</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7219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09929-0719-4517-94D6-FDF7F99E70F6}" type="datetime2">
              <a:rPr lang="en-US" smtClean="0"/>
              <a:t>Thursday, March 16, 2023</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7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E95673-5512-4AAA-9AEB-E00C61EC65D5}" type="datetime2">
              <a:rPr lang="en-US" smtClean="0"/>
              <a:t>Thursday, March 16, 2023</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3351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3138FA-2E87-4873-8BBA-13E447C9A99A}" type="datetime2">
              <a:rPr lang="en-US" smtClean="0"/>
              <a:t>Thursday, March 16, 2023</a:t>
            </a:fld>
            <a:endParaRPr lang="en-US"/>
          </a:p>
        </p:txBody>
      </p:sp>
      <p:sp>
        <p:nvSpPr>
          <p:cNvPr id="8" name="Footer Placeholder 7"/>
          <p:cNvSpPr>
            <a:spLocks noGrp="1"/>
          </p:cNvSpPr>
          <p:nvPr>
            <p:ph type="ftr" sz="quarter" idx="11"/>
          </p:nvPr>
        </p:nvSpPr>
        <p:spPr/>
        <p:txBody>
          <a:bodyPr/>
          <a:lstStyle/>
          <a:p>
            <a:r>
              <a:rPr lang="en-US"/>
              <a:t>Sample Footer</a:t>
            </a:r>
          </a:p>
        </p:txBody>
      </p:sp>
      <p:sp>
        <p:nvSpPr>
          <p:cNvPr id="9" name="Slide Number Placeholder 8"/>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5229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5BB40A-97BD-4BFB-B639-0BFF95FDE8B7}" type="datetime2">
              <a:rPr lang="en-US" smtClean="0"/>
              <a:t>Thursday, March 16, 2023</a:t>
            </a:fld>
            <a:endParaRPr lang="en-US"/>
          </a:p>
        </p:txBody>
      </p:sp>
      <p:sp>
        <p:nvSpPr>
          <p:cNvPr id="4" name="Footer Placeholder 3"/>
          <p:cNvSpPr>
            <a:spLocks noGrp="1"/>
          </p:cNvSpPr>
          <p:nvPr>
            <p:ph type="ftr" sz="quarter" idx="11"/>
          </p:nvPr>
        </p:nvSpPr>
        <p:spPr/>
        <p:txBody>
          <a:bodyPr/>
          <a:lstStyle/>
          <a:p>
            <a:r>
              <a:rPr lang="en-US"/>
              <a:t>Sample Footer</a:t>
            </a:r>
          </a:p>
        </p:txBody>
      </p:sp>
      <p:sp>
        <p:nvSpPr>
          <p:cNvPr id="5" name="Slide Number Placeholder 4"/>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7324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EE9E0E3-ECF6-4CFE-8698-AEFEBCECC3C0}" type="datetime2">
              <a:rPr lang="en-US" smtClean="0"/>
              <a:t>Thursday, March 16, 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Sample Footer</a:t>
            </a:r>
          </a:p>
        </p:txBody>
      </p:sp>
      <p:sp>
        <p:nvSpPr>
          <p:cNvPr id="9" name="Slide Number Placeholder 8"/>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81838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51462FC-960E-4740-921F-B36862979F21}" type="datetime2">
              <a:rPr lang="en-US" smtClean="0"/>
              <a:t>Thursday, March 16, 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Sample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A1B0FB-D917-4C8C-928F-313BD683BF39}" type="slidenum">
              <a:rPr lang="en-US" smtClean="0"/>
              <a:t>‹#›</a:t>
            </a:fld>
            <a:endParaRPr lang="en-US"/>
          </a:p>
        </p:txBody>
      </p:sp>
    </p:spTree>
    <p:extLst>
      <p:ext uri="{BB962C8B-B14F-4D97-AF65-F5344CB8AC3E}">
        <p14:creationId xmlns:p14="http://schemas.microsoft.com/office/powerpoint/2010/main" val="295772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C9E2-CB44-4C05-9BB5-496C18A241E0}" type="datetime2">
              <a:rPr lang="en-US" smtClean="0"/>
              <a:t>Thursday, March 16, 2023</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34231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46CB39B-5F4C-4A7E-9BE3-AAFD45576D16}" type="datetime2">
              <a:rPr lang="en-US" smtClean="0"/>
              <a:t>Thursday, March 16, 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Sample Footer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A1B0FB-D917-4C8C-928F-313BD683BF39}"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80860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dhs.state.mn.us/main/groups/county_access/documents/pub/dhs16_191036.pdf" TargetMode="External"/><Relationship Id="rId2" Type="http://schemas.openxmlformats.org/officeDocument/2006/relationships/hyperlink" Target="https://helensandersonassociate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fnaKnVWFh44?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6825-FE0A-8466-8F56-BBAA1F4F18F9}"/>
              </a:ext>
            </a:extLst>
          </p:cNvPr>
          <p:cNvSpPr>
            <a:spLocks noGrp="1"/>
          </p:cNvSpPr>
          <p:nvPr>
            <p:ph type="ctrTitle"/>
          </p:nvPr>
        </p:nvSpPr>
        <p:spPr>
          <a:xfrm>
            <a:off x="550864" y="549275"/>
            <a:ext cx="8079952" cy="1534160"/>
          </a:xfrm>
        </p:spPr>
        <p:txBody>
          <a:bodyPr wrap="square" anchor="ctr">
            <a:normAutofit fontScale="90000"/>
          </a:bodyPr>
          <a:lstStyle/>
          <a:p>
            <a:pPr algn="ctr"/>
            <a:r>
              <a:rPr lang="en-US" sz="4800" dirty="0"/>
              <a:t>Creating One Page Profiles</a:t>
            </a:r>
            <a:br>
              <a:rPr lang="en-US" sz="4800" dirty="0"/>
            </a:br>
            <a:r>
              <a:rPr lang="en-US" sz="4800" dirty="0"/>
              <a:t>A Person-Centered Tool</a:t>
            </a:r>
            <a:br>
              <a:rPr lang="en-US" sz="4800" dirty="0"/>
            </a:br>
            <a:endParaRPr lang="en-US" sz="4800" dirty="0"/>
          </a:p>
        </p:txBody>
      </p:sp>
      <p:pic>
        <p:nvPicPr>
          <p:cNvPr id="4" name="Picture 3" descr="A close-up of a flag&#10;&#10;Description automatically generated with medium confidence">
            <a:extLst>
              <a:ext uri="{FF2B5EF4-FFF2-40B4-BE49-F238E27FC236}">
                <a16:creationId xmlns:a16="http://schemas.microsoft.com/office/drawing/2014/main" id="{02F43F03-CF62-1A88-6B52-CB757558E7BA}"/>
              </a:ext>
            </a:extLst>
          </p:cNvPr>
          <p:cNvPicPr>
            <a:picLocks noChangeAspect="1"/>
          </p:cNvPicPr>
          <p:nvPr/>
        </p:nvPicPr>
        <p:blipFill rotWithShape="1">
          <a:blip r:embed="rId2"/>
          <a:srcRect t="17485" b="23846"/>
          <a:stretch/>
        </p:blipFill>
        <p:spPr>
          <a:xfrm>
            <a:off x="20" y="2083435"/>
            <a:ext cx="12191980" cy="4774564"/>
          </a:xfrm>
          <a:custGeom>
            <a:avLst/>
            <a:gdLst/>
            <a:ahLst/>
            <a:cxnLst/>
            <a:rect l="l" t="t" r="r" b="b"/>
            <a:pathLst>
              <a:path w="12192000" h="4774564">
                <a:moveTo>
                  <a:pt x="0" y="0"/>
                </a:moveTo>
                <a:lnTo>
                  <a:pt x="12192000" y="0"/>
                </a:lnTo>
                <a:lnTo>
                  <a:pt x="12192000" y="4774564"/>
                </a:lnTo>
                <a:lnTo>
                  <a:pt x="0" y="4774564"/>
                </a:lnTo>
                <a:close/>
              </a:path>
            </a:pathLst>
          </a:custGeom>
        </p:spPr>
      </p:pic>
    </p:spTree>
    <p:extLst>
      <p:ext uri="{BB962C8B-B14F-4D97-AF65-F5344CB8AC3E}">
        <p14:creationId xmlns:p14="http://schemas.microsoft.com/office/powerpoint/2010/main" val="73161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FDF14-3717-C53C-67D9-6A963A7EE3C6}"/>
              </a:ext>
            </a:extLst>
          </p:cNvPr>
          <p:cNvPicPr>
            <a:picLocks noChangeAspect="1"/>
          </p:cNvPicPr>
          <p:nvPr/>
        </p:nvPicPr>
        <p:blipFill>
          <a:blip r:embed="rId2"/>
          <a:stretch>
            <a:fillRect/>
          </a:stretch>
        </p:blipFill>
        <p:spPr>
          <a:xfrm>
            <a:off x="2640030" y="853217"/>
            <a:ext cx="6911939" cy="5151566"/>
          </a:xfrm>
          <a:prstGeom prst="rect">
            <a:avLst/>
          </a:prstGeom>
        </p:spPr>
      </p:pic>
    </p:spTree>
    <p:extLst>
      <p:ext uri="{BB962C8B-B14F-4D97-AF65-F5344CB8AC3E}">
        <p14:creationId xmlns:p14="http://schemas.microsoft.com/office/powerpoint/2010/main" val="299388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7A32-BF70-8E1F-667F-B7338F1AA824}"/>
              </a:ext>
            </a:extLst>
          </p:cNvPr>
          <p:cNvSpPr>
            <a:spLocks noGrp="1"/>
          </p:cNvSpPr>
          <p:nvPr>
            <p:ph type="title"/>
          </p:nvPr>
        </p:nvSpPr>
        <p:spPr/>
        <p:txBody>
          <a:bodyPr/>
          <a:lstStyle/>
          <a:p>
            <a:r>
              <a:rPr lang="en-US" dirty="0"/>
              <a:t>Variety of One-Page Profiles</a:t>
            </a:r>
          </a:p>
        </p:txBody>
      </p:sp>
      <p:sp>
        <p:nvSpPr>
          <p:cNvPr id="3" name="Content Placeholder 2">
            <a:extLst>
              <a:ext uri="{FF2B5EF4-FFF2-40B4-BE49-F238E27FC236}">
                <a16:creationId xmlns:a16="http://schemas.microsoft.com/office/drawing/2014/main" id="{440E6E85-E116-F4F1-CC5B-ABCD29D4B2E9}"/>
              </a:ext>
            </a:extLst>
          </p:cNvPr>
          <p:cNvSpPr>
            <a:spLocks noGrp="1"/>
          </p:cNvSpPr>
          <p:nvPr>
            <p:ph idx="1"/>
          </p:nvPr>
        </p:nvSpPr>
        <p:spPr/>
        <p:txBody>
          <a:bodyPr/>
          <a:lstStyle/>
          <a:p>
            <a:r>
              <a:rPr lang="en-US" sz="2400" dirty="0"/>
              <a:t>Each profile should be unique and different.  </a:t>
            </a:r>
          </a:p>
          <a:p>
            <a:r>
              <a:rPr lang="en-US" sz="2400" dirty="0"/>
              <a:t>Feel free to get creative or ask someone who is creative to help.</a:t>
            </a:r>
          </a:p>
          <a:p>
            <a:r>
              <a:rPr lang="en-US" sz="2400" dirty="0"/>
              <a:t>You can add a variety of other fields based on what the profile might be used for.  </a:t>
            </a:r>
          </a:p>
          <a:p>
            <a:r>
              <a:rPr lang="en-US" sz="2400" dirty="0"/>
              <a:t>I like “Qualities of Those Who Best Support Me” which can be used to help capture qualities of staff that you are seeking to hire.  Some questions to consider - </a:t>
            </a:r>
            <a:r>
              <a:rPr lang="en-US" sz="2400" dirty="0">
                <a:effectLst/>
                <a:latin typeface="Calibri" panose="020F0502020204030204" pitchFamily="34" charset="0"/>
                <a:ea typeface="Calibri" panose="020F0502020204030204" pitchFamily="34" charset="0"/>
                <a:cs typeface="Times New Roman" panose="02020603050405020304" pitchFamily="18" charset="0"/>
              </a:rPr>
              <a:t>What are the characteristics of people who support your child?  If you were going to pick a person to work with your child, what would you look for?  What do the people that he or she likes to work with have in common?  Have there been people that he or she couldn’t work with?  What do they have in common?</a:t>
            </a:r>
          </a:p>
          <a:p>
            <a:endParaRPr lang="en-US" dirty="0"/>
          </a:p>
        </p:txBody>
      </p:sp>
    </p:spTree>
    <p:extLst>
      <p:ext uri="{BB962C8B-B14F-4D97-AF65-F5344CB8AC3E}">
        <p14:creationId xmlns:p14="http://schemas.microsoft.com/office/powerpoint/2010/main" val="347566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00B1E4-675B-EB5F-0EA1-664C21359FCA}"/>
              </a:ext>
            </a:extLst>
          </p:cNvPr>
          <p:cNvPicPr>
            <a:picLocks noChangeAspect="1"/>
          </p:cNvPicPr>
          <p:nvPr/>
        </p:nvPicPr>
        <p:blipFill>
          <a:blip r:embed="rId2"/>
          <a:stretch>
            <a:fillRect/>
          </a:stretch>
        </p:blipFill>
        <p:spPr>
          <a:xfrm>
            <a:off x="3915164" y="119690"/>
            <a:ext cx="4766081" cy="6443035"/>
          </a:xfrm>
          <a:prstGeom prst="rect">
            <a:avLst/>
          </a:prstGeom>
        </p:spPr>
      </p:pic>
    </p:spTree>
    <p:extLst>
      <p:ext uri="{BB962C8B-B14F-4D97-AF65-F5344CB8AC3E}">
        <p14:creationId xmlns:p14="http://schemas.microsoft.com/office/powerpoint/2010/main" val="185693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353411-F6C5-98AD-2FAD-47B9262FB90F}"/>
              </a:ext>
            </a:extLst>
          </p:cNvPr>
          <p:cNvPicPr>
            <a:picLocks noChangeAspect="1"/>
          </p:cNvPicPr>
          <p:nvPr/>
        </p:nvPicPr>
        <p:blipFill rotWithShape="1">
          <a:blip r:embed="rId2"/>
          <a:srcRect l="6058" r="41064"/>
          <a:stretch/>
        </p:blipFill>
        <p:spPr>
          <a:xfrm>
            <a:off x="20" y="10"/>
            <a:ext cx="12191980" cy="6340632"/>
          </a:xfrm>
          <a:prstGeom prst="rect">
            <a:avLst/>
          </a:prstGeom>
        </p:spPr>
      </p:pic>
    </p:spTree>
    <p:extLst>
      <p:ext uri="{BB962C8B-B14F-4D97-AF65-F5344CB8AC3E}">
        <p14:creationId xmlns:p14="http://schemas.microsoft.com/office/powerpoint/2010/main" val="3551911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23E9-7500-1202-60E2-8B8B8E3B1171}"/>
              </a:ext>
            </a:extLst>
          </p:cNvPr>
          <p:cNvSpPr>
            <a:spLocks noGrp="1"/>
          </p:cNvSpPr>
          <p:nvPr>
            <p:ph type="title"/>
          </p:nvPr>
        </p:nvSpPr>
        <p:spPr/>
        <p:txBody>
          <a:bodyPr/>
          <a:lstStyle/>
          <a:p>
            <a:r>
              <a:rPr lang="en-US" dirty="0"/>
              <a:t>Learn More!</a:t>
            </a:r>
          </a:p>
        </p:txBody>
      </p:sp>
      <p:sp>
        <p:nvSpPr>
          <p:cNvPr id="3" name="Content Placeholder 2">
            <a:extLst>
              <a:ext uri="{FF2B5EF4-FFF2-40B4-BE49-F238E27FC236}">
                <a16:creationId xmlns:a16="http://schemas.microsoft.com/office/drawing/2014/main" id="{75E91272-DF09-6C34-DB91-8813CC93BB2D}"/>
              </a:ext>
            </a:extLst>
          </p:cNvPr>
          <p:cNvSpPr>
            <a:spLocks noGrp="1"/>
          </p:cNvSpPr>
          <p:nvPr>
            <p:ph idx="1"/>
          </p:nvPr>
        </p:nvSpPr>
        <p:spPr/>
        <p:txBody>
          <a:bodyPr/>
          <a:lstStyle/>
          <a:p>
            <a:r>
              <a:rPr lang="en-US" dirty="0"/>
              <a:t>Helen Sanderson Associates – </a:t>
            </a:r>
            <a:r>
              <a:rPr lang="en-US" dirty="0">
                <a:hlinkClick r:id="rId2"/>
              </a:rPr>
              <a:t>https://helensandersonassociates.com/</a:t>
            </a:r>
            <a:endParaRPr lang="en-US" dirty="0"/>
          </a:p>
          <a:p>
            <a:r>
              <a:rPr lang="en-US" dirty="0"/>
              <a:t>Person Centered Thinking/Planning/Essential Lifestyle Planning – </a:t>
            </a:r>
          </a:p>
          <a:p>
            <a:r>
              <a:rPr lang="en-US" dirty="0">
                <a:hlinkClick r:id="rId3"/>
              </a:rPr>
              <a:t>https://www.dhs.state.mn.us/main/groups/county_access/documents/pub/dhs16_191036.pdf</a:t>
            </a:r>
            <a:endParaRPr lang="en-US" dirty="0"/>
          </a:p>
          <a:p>
            <a:endParaRPr lang="en-US" dirty="0"/>
          </a:p>
        </p:txBody>
      </p:sp>
    </p:spTree>
    <p:extLst>
      <p:ext uri="{BB962C8B-B14F-4D97-AF65-F5344CB8AC3E}">
        <p14:creationId xmlns:p14="http://schemas.microsoft.com/office/powerpoint/2010/main" val="162891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6EE6-9E19-1704-A2AD-B134F400FD5E}"/>
              </a:ext>
            </a:extLst>
          </p:cNvPr>
          <p:cNvSpPr>
            <a:spLocks noGrp="1"/>
          </p:cNvSpPr>
          <p:nvPr>
            <p:ph type="title"/>
          </p:nvPr>
        </p:nvSpPr>
        <p:spPr>
          <a:xfrm>
            <a:off x="4965430" y="629268"/>
            <a:ext cx="6586491" cy="1286160"/>
          </a:xfrm>
        </p:spPr>
        <p:txBody>
          <a:bodyPr anchor="b">
            <a:normAutofit fontScale="90000"/>
          </a:bodyPr>
          <a:lstStyle/>
          <a:p>
            <a:r>
              <a:rPr lang="en-US" dirty="0"/>
              <a:t>What is a one-page profile?</a:t>
            </a:r>
          </a:p>
        </p:txBody>
      </p:sp>
      <p:sp>
        <p:nvSpPr>
          <p:cNvPr id="3" name="Content Placeholder 2">
            <a:extLst>
              <a:ext uri="{FF2B5EF4-FFF2-40B4-BE49-F238E27FC236}">
                <a16:creationId xmlns:a16="http://schemas.microsoft.com/office/drawing/2014/main" id="{115EB4CD-6D95-9568-74EC-131C1E5071BC}"/>
              </a:ext>
            </a:extLst>
          </p:cNvPr>
          <p:cNvSpPr>
            <a:spLocks noGrp="1"/>
          </p:cNvSpPr>
          <p:nvPr>
            <p:ph idx="1"/>
          </p:nvPr>
        </p:nvSpPr>
        <p:spPr>
          <a:xfrm>
            <a:off x="4965431" y="2438400"/>
            <a:ext cx="6586489" cy="3785419"/>
          </a:xfrm>
        </p:spPr>
        <p:txBody>
          <a:bodyPr>
            <a:normAutofit/>
          </a:bodyPr>
          <a:lstStyle/>
          <a:p>
            <a:r>
              <a:rPr lang="en-US" sz="2000" b="0" i="0" dirty="0">
                <a:effectLst/>
                <a:latin typeface="Ubuntu" panose="020B0504030602030204" pitchFamily="34" charset="0"/>
              </a:rPr>
              <a:t>A One Page Profile captures all the important information about a person on a single sheet of paper under three simple headings: what people appreciate about me, what’s important to me and how best to support me.</a:t>
            </a:r>
          </a:p>
          <a:p>
            <a:r>
              <a:rPr lang="en-US" sz="2000" dirty="0">
                <a:latin typeface="Ubuntu" panose="020B0504030602030204" pitchFamily="34" charset="0"/>
              </a:rPr>
              <a:t>This tool was developed by Helen Sanderson from the UK and further developed by Michael </a:t>
            </a:r>
            <a:r>
              <a:rPr lang="en-US" sz="2000" dirty="0" err="1">
                <a:latin typeface="Ubuntu" panose="020B0504030602030204" pitchFamily="34" charset="0"/>
              </a:rPr>
              <a:t>Smull</a:t>
            </a:r>
            <a:r>
              <a:rPr lang="en-US" sz="2000" dirty="0">
                <a:latin typeface="Ubuntu" panose="020B0504030602030204" pitchFamily="34" charset="0"/>
              </a:rPr>
              <a:t> – both experts in person centered thinking.  </a:t>
            </a:r>
            <a:endParaRPr lang="en-US" sz="2000" dirty="0"/>
          </a:p>
        </p:txBody>
      </p:sp>
      <p:pic>
        <p:nvPicPr>
          <p:cNvPr id="5" name="Picture 4" descr="Drawings on colourful paper">
            <a:extLst>
              <a:ext uri="{FF2B5EF4-FFF2-40B4-BE49-F238E27FC236}">
                <a16:creationId xmlns:a16="http://schemas.microsoft.com/office/drawing/2014/main" id="{378CBB97-24A6-E463-70B1-37DD1380AC9E}"/>
              </a:ext>
            </a:extLst>
          </p:cNvPr>
          <p:cNvPicPr>
            <a:picLocks noChangeAspect="1"/>
          </p:cNvPicPr>
          <p:nvPr/>
        </p:nvPicPr>
        <p:blipFill rotWithShape="1">
          <a:blip r:embed="rId2"/>
          <a:srcRect l="17312" r="37569" b="-1"/>
          <a:stretch/>
        </p:blipFill>
        <p:spPr>
          <a:xfrm>
            <a:off x="20" y="10"/>
            <a:ext cx="4635571" cy="6857990"/>
          </a:xfrm>
          <a:prstGeom prst="rect">
            <a:avLst/>
          </a:prstGeom>
          <a:effectLst/>
        </p:spPr>
      </p:pic>
    </p:spTree>
    <p:extLst>
      <p:ext uri="{BB962C8B-B14F-4D97-AF65-F5344CB8AC3E}">
        <p14:creationId xmlns:p14="http://schemas.microsoft.com/office/powerpoint/2010/main" val="188310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6387-DAA7-EB03-7CE0-CCB41D550BC1}"/>
              </a:ext>
            </a:extLst>
          </p:cNvPr>
          <p:cNvSpPr>
            <a:spLocks noGrp="1"/>
          </p:cNvSpPr>
          <p:nvPr>
            <p:ph type="title"/>
          </p:nvPr>
        </p:nvSpPr>
        <p:spPr>
          <a:xfrm>
            <a:off x="3267075" y="489509"/>
            <a:ext cx="8084322" cy="785136"/>
          </a:xfrm>
        </p:spPr>
        <p:txBody>
          <a:bodyPr anchor="b">
            <a:normAutofit/>
          </a:bodyPr>
          <a:lstStyle/>
          <a:p>
            <a:r>
              <a:rPr lang="en-US" sz="4000" dirty="0"/>
              <a:t>How can one-page profiles be helpful?</a:t>
            </a:r>
          </a:p>
        </p:txBody>
      </p:sp>
      <p:sp>
        <p:nvSpPr>
          <p:cNvPr id="3" name="Content Placeholder 2">
            <a:extLst>
              <a:ext uri="{FF2B5EF4-FFF2-40B4-BE49-F238E27FC236}">
                <a16:creationId xmlns:a16="http://schemas.microsoft.com/office/drawing/2014/main" id="{49402CAE-9AAE-D886-F6A0-E9B28B87C98A}"/>
              </a:ext>
            </a:extLst>
          </p:cNvPr>
          <p:cNvSpPr>
            <a:spLocks noGrp="1"/>
          </p:cNvSpPr>
          <p:nvPr>
            <p:ph idx="1"/>
          </p:nvPr>
        </p:nvSpPr>
        <p:spPr>
          <a:xfrm>
            <a:off x="3405187" y="1848239"/>
            <a:ext cx="7808098" cy="4193658"/>
          </a:xfrm>
        </p:spPr>
        <p:txBody>
          <a:bodyPr anchor="t">
            <a:normAutofit/>
          </a:bodyPr>
          <a:lstStyle/>
          <a:p>
            <a:r>
              <a:rPr lang="en-US" sz="1800" b="0" i="0" dirty="0">
                <a:effectLst/>
                <a:latin typeface="Ubuntu" panose="020B0504030602030204" pitchFamily="34" charset="0"/>
              </a:rPr>
              <a:t>One Page Profiles are deceptively simple, and in this simplicity lies their strength. They help us to support people better by:</a:t>
            </a:r>
          </a:p>
          <a:p>
            <a:pPr>
              <a:buFont typeface="Arial" panose="020B0604020202020204" pitchFamily="34" charset="0"/>
              <a:buChar char="•"/>
            </a:pPr>
            <a:r>
              <a:rPr lang="en-US" sz="1800" b="0" i="0" dirty="0">
                <a:effectLst/>
                <a:latin typeface="Ubuntu" panose="020B0504030602030204" pitchFamily="34" charset="0"/>
              </a:rPr>
              <a:t>Helping us build better relationships by truly understanding what really matters to the person in their life and the way they are supported to live it</a:t>
            </a:r>
          </a:p>
          <a:p>
            <a:pPr>
              <a:buFont typeface="Arial" panose="020B0604020202020204" pitchFamily="34" charset="0"/>
              <a:buChar char="•"/>
            </a:pPr>
            <a:r>
              <a:rPr lang="en-US" sz="1800" b="0" i="0" dirty="0">
                <a:effectLst/>
                <a:latin typeface="Ubuntu" panose="020B0504030602030204" pitchFamily="34" charset="0"/>
              </a:rPr>
              <a:t>Providing a record that can move with the person as they transition from service to service or use multiple services</a:t>
            </a:r>
          </a:p>
          <a:p>
            <a:pPr>
              <a:buFont typeface="Arial" panose="020B0604020202020204" pitchFamily="34" charset="0"/>
              <a:buChar char="•"/>
            </a:pPr>
            <a:r>
              <a:rPr lang="en-US" sz="1800" b="0" i="0" dirty="0">
                <a:effectLst/>
                <a:latin typeface="Ubuntu" panose="020B0504030602030204" pitchFamily="34" charset="0"/>
              </a:rPr>
              <a:t>Being regularly updated to reflect people’s changing circumstances and aspirations</a:t>
            </a:r>
          </a:p>
          <a:p>
            <a:pPr>
              <a:buFont typeface="Arial" panose="020B0604020202020204" pitchFamily="34" charset="0"/>
              <a:buChar char="•"/>
            </a:pPr>
            <a:r>
              <a:rPr lang="en-US" sz="1800" b="0" i="0" dirty="0">
                <a:effectLst/>
                <a:latin typeface="Ubuntu" panose="020B0504030602030204" pitchFamily="34" charset="0"/>
              </a:rPr>
              <a:t>When used at work, they can contribute to more person-centered teams, where individual strengths are recognized, and different ways of working are considered</a:t>
            </a:r>
          </a:p>
          <a:p>
            <a:endParaRPr lang="en-US" sz="1100" dirty="0"/>
          </a:p>
        </p:txBody>
      </p:sp>
      <p:pic>
        <p:nvPicPr>
          <p:cNvPr id="31" name="Graphic 6" descr="Cheers">
            <a:extLst>
              <a:ext uri="{FF2B5EF4-FFF2-40B4-BE49-F238E27FC236}">
                <a16:creationId xmlns:a16="http://schemas.microsoft.com/office/drawing/2014/main" id="{6B01D1A4-FBF9-95D4-85F0-9011AAE5DB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31" y="1275071"/>
            <a:ext cx="2268230" cy="2268230"/>
          </a:xfrm>
          <a:prstGeom prst="rect">
            <a:avLst/>
          </a:prstGeom>
        </p:spPr>
      </p:pic>
    </p:spTree>
    <p:extLst>
      <p:ext uri="{BB962C8B-B14F-4D97-AF65-F5344CB8AC3E}">
        <p14:creationId xmlns:p14="http://schemas.microsoft.com/office/powerpoint/2010/main" val="424928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one page profiles - personalisation">
            <a:hlinkClick r:id="" action="ppaction://media"/>
            <a:extLst>
              <a:ext uri="{FF2B5EF4-FFF2-40B4-BE49-F238E27FC236}">
                <a16:creationId xmlns:a16="http://schemas.microsoft.com/office/drawing/2014/main" id="{D5FFBEBB-3B68-B73A-C1E6-3149C4EA0FA3}"/>
              </a:ext>
            </a:extLst>
          </p:cNvPr>
          <p:cNvPicPr>
            <a:picLocks noRot="1" noChangeAspect="1"/>
          </p:cNvPicPr>
          <p:nvPr>
            <a:videoFile r:link="rId1"/>
          </p:nvPr>
        </p:nvPicPr>
        <p:blipFill>
          <a:blip r:embed="rId3"/>
          <a:stretch>
            <a:fillRect/>
          </a:stretch>
        </p:blipFill>
        <p:spPr>
          <a:xfrm>
            <a:off x="704062" y="382555"/>
            <a:ext cx="9886669" cy="5585968"/>
          </a:xfrm>
          <a:prstGeom prst="rect">
            <a:avLst/>
          </a:prstGeom>
        </p:spPr>
      </p:pic>
    </p:spTree>
    <p:extLst>
      <p:ext uri="{BB962C8B-B14F-4D97-AF65-F5344CB8AC3E}">
        <p14:creationId xmlns:p14="http://schemas.microsoft.com/office/powerpoint/2010/main" val="39212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F44C7D-74EE-F459-5A29-C0B6AA88C142}"/>
              </a:ext>
            </a:extLst>
          </p:cNvPr>
          <p:cNvPicPr>
            <a:picLocks noGrp="1" noChangeAspect="1"/>
          </p:cNvPicPr>
          <p:nvPr>
            <p:ph idx="1"/>
          </p:nvPr>
        </p:nvPicPr>
        <p:blipFill>
          <a:blip r:embed="rId2"/>
          <a:stretch>
            <a:fillRect/>
          </a:stretch>
        </p:blipFill>
        <p:spPr>
          <a:xfrm>
            <a:off x="354564" y="-229721"/>
            <a:ext cx="11616612" cy="7317441"/>
          </a:xfrm>
        </p:spPr>
      </p:pic>
    </p:spTree>
    <p:extLst>
      <p:ext uri="{BB962C8B-B14F-4D97-AF65-F5344CB8AC3E}">
        <p14:creationId xmlns:p14="http://schemas.microsoft.com/office/powerpoint/2010/main" val="303038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D0F8-FCDD-83C4-9007-A7ACAE9EA525}"/>
              </a:ext>
            </a:extLst>
          </p:cNvPr>
          <p:cNvSpPr>
            <a:spLocks noGrp="1"/>
          </p:cNvSpPr>
          <p:nvPr>
            <p:ph type="title"/>
          </p:nvPr>
        </p:nvSpPr>
        <p:spPr>
          <a:xfrm>
            <a:off x="793662" y="386930"/>
            <a:ext cx="10066122" cy="1298448"/>
          </a:xfrm>
        </p:spPr>
        <p:txBody>
          <a:bodyPr anchor="b">
            <a:normAutofit/>
          </a:bodyPr>
          <a:lstStyle/>
          <a:p>
            <a:r>
              <a:rPr lang="en-US" sz="4800"/>
              <a:t>Let’s Start One-Page Profiles Together!!!</a:t>
            </a:r>
          </a:p>
        </p:txBody>
      </p:sp>
      <p:sp>
        <p:nvSpPr>
          <p:cNvPr id="3" name="Content Placeholder 2">
            <a:extLst>
              <a:ext uri="{FF2B5EF4-FFF2-40B4-BE49-F238E27FC236}">
                <a16:creationId xmlns:a16="http://schemas.microsoft.com/office/drawing/2014/main" id="{5CD1013D-21C3-2842-28A5-FDC81AA1C622}"/>
              </a:ext>
            </a:extLst>
          </p:cNvPr>
          <p:cNvSpPr>
            <a:spLocks noGrp="1"/>
          </p:cNvSpPr>
          <p:nvPr>
            <p:ph idx="1"/>
          </p:nvPr>
        </p:nvSpPr>
        <p:spPr>
          <a:xfrm>
            <a:off x="793661" y="1866122"/>
            <a:ext cx="4530898" cy="4372837"/>
          </a:xfrm>
        </p:spPr>
        <p:txBody>
          <a:bodyPr anchor="ctr">
            <a:normAutofit/>
          </a:bodyPr>
          <a:lstStyle/>
          <a:p>
            <a:r>
              <a:rPr lang="en-US" dirty="0"/>
              <a:t>We will target a few important areas for a one-page profile. I will share the subject along with some prompts to get you thinking.  </a:t>
            </a:r>
          </a:p>
          <a:p>
            <a:r>
              <a:rPr lang="en-US" dirty="0"/>
              <a:t>You can do this for yourself or a family member of someone whom you support! </a:t>
            </a:r>
          </a:p>
          <a:p>
            <a:r>
              <a:rPr lang="en-US" dirty="0"/>
              <a:t>Grab a pen/paper Or use the template I share in the chat to start adding your thoughts.	</a:t>
            </a:r>
          </a:p>
          <a:p>
            <a:r>
              <a:rPr lang="en-US" dirty="0"/>
              <a:t>This is your perspective, so to complete this one-page profile, you will need to get input from others (especially the individual being supported!) </a:t>
            </a:r>
          </a:p>
        </p:txBody>
      </p:sp>
      <p:pic>
        <p:nvPicPr>
          <p:cNvPr id="5" name="Picture 4">
            <a:extLst>
              <a:ext uri="{FF2B5EF4-FFF2-40B4-BE49-F238E27FC236}">
                <a16:creationId xmlns:a16="http://schemas.microsoft.com/office/drawing/2014/main" id="{6E0FF7D0-715D-8D97-3F03-E47E5E957C1D}"/>
              </a:ext>
            </a:extLst>
          </p:cNvPr>
          <p:cNvPicPr>
            <a:picLocks noChangeAspect="1"/>
          </p:cNvPicPr>
          <p:nvPr/>
        </p:nvPicPr>
        <p:blipFill>
          <a:blip r:embed="rId2"/>
          <a:stretch>
            <a:fillRect/>
          </a:stretch>
        </p:blipFill>
        <p:spPr>
          <a:xfrm>
            <a:off x="5741963" y="1866122"/>
            <a:ext cx="4985561" cy="3714244"/>
          </a:xfrm>
          <a:prstGeom prst="rect">
            <a:avLst/>
          </a:prstGeom>
        </p:spPr>
      </p:pic>
      <p:pic>
        <p:nvPicPr>
          <p:cNvPr id="7" name="Picture 6">
            <a:extLst>
              <a:ext uri="{FF2B5EF4-FFF2-40B4-BE49-F238E27FC236}">
                <a16:creationId xmlns:a16="http://schemas.microsoft.com/office/drawing/2014/main" id="{A5DC1D41-42E1-8B50-FF65-1D14FE1C6CBC}"/>
              </a:ext>
            </a:extLst>
          </p:cNvPr>
          <p:cNvPicPr>
            <a:picLocks noChangeAspect="1"/>
          </p:cNvPicPr>
          <p:nvPr/>
        </p:nvPicPr>
        <p:blipFill>
          <a:blip r:embed="rId3"/>
          <a:stretch>
            <a:fillRect/>
          </a:stretch>
        </p:blipFill>
        <p:spPr>
          <a:xfrm>
            <a:off x="7339808" y="1866122"/>
            <a:ext cx="3627434" cy="1943268"/>
          </a:xfrm>
          <a:prstGeom prst="rect">
            <a:avLst/>
          </a:prstGeom>
        </p:spPr>
      </p:pic>
    </p:spTree>
    <p:extLst>
      <p:ext uri="{BB962C8B-B14F-4D97-AF65-F5344CB8AC3E}">
        <p14:creationId xmlns:p14="http://schemas.microsoft.com/office/powerpoint/2010/main" val="141337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EFE7-616D-06CD-65FE-97D834998021}"/>
              </a:ext>
            </a:extLst>
          </p:cNvPr>
          <p:cNvSpPr>
            <a:spLocks noGrp="1"/>
          </p:cNvSpPr>
          <p:nvPr>
            <p:ph type="title"/>
          </p:nvPr>
        </p:nvSpPr>
        <p:spPr/>
        <p:txBody>
          <a:bodyPr/>
          <a:lstStyle/>
          <a:p>
            <a:r>
              <a:rPr lang="en-US" dirty="0"/>
              <a:t>Great Things About Me!!</a:t>
            </a:r>
          </a:p>
        </p:txBody>
      </p:sp>
      <p:sp>
        <p:nvSpPr>
          <p:cNvPr id="3" name="Content Placeholder 2">
            <a:extLst>
              <a:ext uri="{FF2B5EF4-FFF2-40B4-BE49-F238E27FC236}">
                <a16:creationId xmlns:a16="http://schemas.microsoft.com/office/drawing/2014/main" id="{5300397A-B906-1E97-EBD5-009CC47AAA3E}"/>
              </a:ext>
            </a:extLst>
          </p:cNvPr>
          <p:cNvSpPr>
            <a:spLocks noGrp="1"/>
          </p:cNvSpPr>
          <p:nvPr>
            <p:ph idx="1"/>
          </p:nvPr>
        </p:nvSpPr>
        <p:spPr>
          <a:xfrm>
            <a:off x="1097280" y="1845734"/>
            <a:ext cx="6208589" cy="4023360"/>
          </a:xfrm>
        </p:spPr>
        <p:txBody>
          <a:bodyPr>
            <a:normAutofit/>
          </a:bodyPr>
          <a:lstStyle/>
          <a:p>
            <a:r>
              <a:rPr lang="en-US" sz="3200"/>
              <a:t>What do you like an admire about yourself, your family member or the person you support?  </a:t>
            </a:r>
          </a:p>
          <a:p>
            <a:r>
              <a:rPr lang="en-US" sz="3200"/>
              <a:t>What do you appreciate about them?</a:t>
            </a:r>
          </a:p>
          <a:p>
            <a:r>
              <a:rPr lang="en-US" sz="3200"/>
              <a:t>Focus on positive qualities and what the individual is good at!</a:t>
            </a:r>
            <a:endParaRPr lang="en-US" sz="3200" dirty="0"/>
          </a:p>
        </p:txBody>
      </p:sp>
      <p:pic>
        <p:nvPicPr>
          <p:cNvPr id="5" name="Picture 4">
            <a:extLst>
              <a:ext uri="{FF2B5EF4-FFF2-40B4-BE49-F238E27FC236}">
                <a16:creationId xmlns:a16="http://schemas.microsoft.com/office/drawing/2014/main" id="{5BC11A1E-22FB-C1BE-7ECB-B27998BA5269}"/>
              </a:ext>
            </a:extLst>
          </p:cNvPr>
          <p:cNvPicPr>
            <a:picLocks noChangeAspect="1"/>
          </p:cNvPicPr>
          <p:nvPr/>
        </p:nvPicPr>
        <p:blipFill>
          <a:blip r:embed="rId2"/>
          <a:stretch>
            <a:fillRect/>
          </a:stretch>
        </p:blipFill>
        <p:spPr>
          <a:xfrm>
            <a:off x="8494130" y="640174"/>
            <a:ext cx="1623201" cy="4999153"/>
          </a:xfrm>
          <a:prstGeom prst="rect">
            <a:avLst/>
          </a:prstGeom>
          <a:ln>
            <a:solidFill>
              <a:schemeClr val="accent1"/>
            </a:solidFill>
          </a:ln>
        </p:spPr>
      </p:pic>
    </p:spTree>
    <p:extLst>
      <p:ext uri="{BB962C8B-B14F-4D97-AF65-F5344CB8AC3E}">
        <p14:creationId xmlns:p14="http://schemas.microsoft.com/office/powerpoint/2010/main" val="423318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C4A6-D463-BDCB-5042-578BD1D664AF}"/>
              </a:ext>
            </a:extLst>
          </p:cNvPr>
          <p:cNvSpPr>
            <a:spLocks noGrp="1"/>
          </p:cNvSpPr>
          <p:nvPr>
            <p:ph type="title"/>
          </p:nvPr>
        </p:nvSpPr>
        <p:spPr/>
        <p:txBody>
          <a:bodyPr/>
          <a:lstStyle/>
          <a:p>
            <a:r>
              <a:rPr lang="en-US" dirty="0"/>
              <a:t>What Is Important To Me?</a:t>
            </a:r>
          </a:p>
        </p:txBody>
      </p:sp>
      <p:sp>
        <p:nvSpPr>
          <p:cNvPr id="3" name="Content Placeholder 2">
            <a:extLst>
              <a:ext uri="{FF2B5EF4-FFF2-40B4-BE49-F238E27FC236}">
                <a16:creationId xmlns:a16="http://schemas.microsoft.com/office/drawing/2014/main" id="{16BB82FD-68A5-33D6-552B-E4EEE7E19096}"/>
              </a:ext>
            </a:extLst>
          </p:cNvPr>
          <p:cNvSpPr>
            <a:spLocks noGrp="1"/>
          </p:cNvSpPr>
          <p:nvPr>
            <p:ph idx="1"/>
          </p:nvPr>
        </p:nvSpPr>
        <p:spPr>
          <a:xfrm>
            <a:off x="1097280" y="1845733"/>
            <a:ext cx="7505544" cy="4480421"/>
          </a:xfrm>
        </p:spPr>
        <p:txBody>
          <a:bodyPr>
            <a:normAutofit/>
          </a:bodyPr>
          <a:lstStyle/>
          <a:p>
            <a:r>
              <a:rPr lang="en-US" sz="2400" dirty="0"/>
              <a:t>From your point of view, what are the things that are most important to you, your family member or the person you support?</a:t>
            </a:r>
          </a:p>
          <a:p>
            <a:r>
              <a:rPr lang="en-US" sz="2400" dirty="0"/>
              <a:t>Who are the people that are most important? </a:t>
            </a:r>
          </a:p>
          <a:p>
            <a:r>
              <a:rPr lang="en-US" sz="2400" dirty="0"/>
              <a:t>What hobbies or interests does the person like to do to make them happy</a:t>
            </a:r>
          </a:p>
          <a:p>
            <a:r>
              <a:rPr lang="en-US" sz="2400" dirty="0"/>
              <a:t>What routines are important?</a:t>
            </a:r>
          </a:p>
          <a:p>
            <a:r>
              <a:rPr lang="en-US" sz="2400" dirty="0"/>
              <a:t>What are some things that should be avoided.</a:t>
            </a:r>
          </a:p>
          <a:p>
            <a:r>
              <a:rPr lang="en-US" sz="2400" dirty="0"/>
              <a:t>What are things that he or she has to do (and things he or she needs to have) if he/she is going to be happy?</a:t>
            </a:r>
          </a:p>
        </p:txBody>
      </p:sp>
      <p:pic>
        <p:nvPicPr>
          <p:cNvPr id="5" name="Picture 4">
            <a:extLst>
              <a:ext uri="{FF2B5EF4-FFF2-40B4-BE49-F238E27FC236}">
                <a16:creationId xmlns:a16="http://schemas.microsoft.com/office/drawing/2014/main" id="{D986D82A-713A-3703-03D2-AA1CE1C41707}"/>
              </a:ext>
            </a:extLst>
          </p:cNvPr>
          <p:cNvPicPr>
            <a:picLocks noChangeAspect="1"/>
          </p:cNvPicPr>
          <p:nvPr/>
        </p:nvPicPr>
        <p:blipFill>
          <a:blip r:embed="rId2"/>
          <a:stretch>
            <a:fillRect/>
          </a:stretch>
        </p:blipFill>
        <p:spPr>
          <a:xfrm>
            <a:off x="9140076" y="649378"/>
            <a:ext cx="2636748" cy="5235394"/>
          </a:xfrm>
          <a:prstGeom prst="rect">
            <a:avLst/>
          </a:prstGeom>
          <a:ln>
            <a:solidFill>
              <a:schemeClr val="accent1"/>
            </a:solidFill>
          </a:ln>
        </p:spPr>
      </p:pic>
    </p:spTree>
    <p:extLst>
      <p:ext uri="{BB962C8B-B14F-4D97-AF65-F5344CB8AC3E}">
        <p14:creationId xmlns:p14="http://schemas.microsoft.com/office/powerpoint/2010/main" val="85185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5329-FEB5-8FB7-E51E-164E85300F12}"/>
              </a:ext>
            </a:extLst>
          </p:cNvPr>
          <p:cNvSpPr>
            <a:spLocks noGrp="1"/>
          </p:cNvSpPr>
          <p:nvPr>
            <p:ph type="title"/>
          </p:nvPr>
        </p:nvSpPr>
        <p:spPr/>
        <p:txBody>
          <a:bodyPr/>
          <a:lstStyle/>
          <a:p>
            <a:r>
              <a:rPr lang="en-US" dirty="0"/>
              <a:t>How to Support Me!</a:t>
            </a:r>
          </a:p>
        </p:txBody>
      </p:sp>
      <p:sp>
        <p:nvSpPr>
          <p:cNvPr id="3" name="Content Placeholder 2">
            <a:extLst>
              <a:ext uri="{FF2B5EF4-FFF2-40B4-BE49-F238E27FC236}">
                <a16:creationId xmlns:a16="http://schemas.microsoft.com/office/drawing/2014/main" id="{E7BD6A6F-D670-DDDD-DFF6-8925A5F09D64}"/>
              </a:ext>
            </a:extLst>
          </p:cNvPr>
          <p:cNvSpPr>
            <a:spLocks noGrp="1"/>
          </p:cNvSpPr>
          <p:nvPr>
            <p:ph idx="1"/>
          </p:nvPr>
        </p:nvSpPr>
        <p:spPr>
          <a:xfrm>
            <a:off x="1097280" y="1845734"/>
            <a:ext cx="7029683" cy="4023360"/>
          </a:xfrm>
        </p:spPr>
        <p:txBody>
          <a:bodyPr/>
          <a:lstStyle/>
          <a:p>
            <a:r>
              <a:rPr lang="en-US" sz="2400" dirty="0"/>
              <a:t>If the person is going to be healthy and safe, what do others need to know?</a:t>
            </a:r>
          </a:p>
          <a:p>
            <a:r>
              <a:rPr lang="en-US" sz="2400" dirty="0"/>
              <a:t>What do others need to do?</a:t>
            </a:r>
          </a:p>
          <a:p>
            <a:r>
              <a:rPr lang="en-US" sz="2400" dirty="0"/>
              <a:t>How does the person need to be supported at home, at work or in the community?</a:t>
            </a:r>
          </a:p>
          <a:p>
            <a:r>
              <a:rPr lang="en-US" sz="2400" dirty="0"/>
              <a:t>What makes the person feel better when he/she is stressed or unhappy?</a:t>
            </a:r>
          </a:p>
          <a:p>
            <a:pPr marL="0" indent="0">
              <a:buNone/>
            </a:pPr>
            <a:endParaRPr lang="en-US" dirty="0"/>
          </a:p>
        </p:txBody>
      </p:sp>
      <p:pic>
        <p:nvPicPr>
          <p:cNvPr id="5" name="Picture 4">
            <a:extLst>
              <a:ext uri="{FF2B5EF4-FFF2-40B4-BE49-F238E27FC236}">
                <a16:creationId xmlns:a16="http://schemas.microsoft.com/office/drawing/2014/main" id="{029098B5-794C-2E7D-C67C-FD3463608E80}"/>
              </a:ext>
            </a:extLst>
          </p:cNvPr>
          <p:cNvPicPr>
            <a:picLocks noChangeAspect="1"/>
          </p:cNvPicPr>
          <p:nvPr/>
        </p:nvPicPr>
        <p:blipFill>
          <a:blip r:embed="rId2"/>
          <a:stretch>
            <a:fillRect/>
          </a:stretch>
        </p:blipFill>
        <p:spPr>
          <a:xfrm>
            <a:off x="8793385" y="672261"/>
            <a:ext cx="2187130" cy="4694327"/>
          </a:xfrm>
          <a:prstGeom prst="rect">
            <a:avLst/>
          </a:prstGeom>
          <a:ln>
            <a:solidFill>
              <a:schemeClr val="accent1"/>
            </a:solidFill>
          </a:ln>
        </p:spPr>
      </p:pic>
    </p:spTree>
    <p:extLst>
      <p:ext uri="{BB962C8B-B14F-4D97-AF65-F5344CB8AC3E}">
        <p14:creationId xmlns:p14="http://schemas.microsoft.com/office/powerpoint/2010/main" val="408511477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2906</TotalTime>
  <Words>685</Words>
  <Application>Microsoft Office PowerPoint</Application>
  <PresentationFormat>Widescreen</PresentationFormat>
  <Paragraphs>40</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Ubuntu</vt:lpstr>
      <vt:lpstr>Retrospect</vt:lpstr>
      <vt:lpstr>Creating One Page Profiles A Person-Centered Tool </vt:lpstr>
      <vt:lpstr>What is a one-page profile?</vt:lpstr>
      <vt:lpstr>How can one-page profiles be helpful?</vt:lpstr>
      <vt:lpstr>PowerPoint Presentation</vt:lpstr>
      <vt:lpstr>PowerPoint Presentation</vt:lpstr>
      <vt:lpstr>Let’s Start One-Page Profiles Together!!!</vt:lpstr>
      <vt:lpstr>Great Things About Me!!</vt:lpstr>
      <vt:lpstr>What Is Important To Me?</vt:lpstr>
      <vt:lpstr>How to Support Me!</vt:lpstr>
      <vt:lpstr>PowerPoint Presentation</vt:lpstr>
      <vt:lpstr>Variety of One-Page Profiles</vt:lpstr>
      <vt:lpstr>PowerPoint Presentation</vt:lpstr>
      <vt:lpstr>PowerPoint Presentation</vt:lpstr>
      <vt:lpstr>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Page Profiles</dc:title>
  <dc:creator>Linda Schellenberg</dc:creator>
  <cp:lastModifiedBy>Linda Schellenberg</cp:lastModifiedBy>
  <cp:revision>4</cp:revision>
  <dcterms:created xsi:type="dcterms:W3CDTF">2023-02-09T19:59:45Z</dcterms:created>
  <dcterms:modified xsi:type="dcterms:W3CDTF">2023-03-17T14:50:31Z</dcterms:modified>
</cp:coreProperties>
</file>