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4"/>
  </p:notesMasterIdLst>
  <p:sldIdLst>
    <p:sldId id="256" r:id="rId5"/>
    <p:sldId id="259" r:id="rId6"/>
    <p:sldId id="260" r:id="rId7"/>
    <p:sldId id="261" r:id="rId8"/>
    <p:sldId id="265" r:id="rId9"/>
    <p:sldId id="262" r:id="rId10"/>
    <p:sldId id="263" r:id="rId11"/>
    <p:sldId id="264" r:id="rId12"/>
    <p:sldId id="266" r:id="rId13"/>
    <p:sldId id="271" r:id="rId14"/>
    <p:sldId id="267" r:id="rId15"/>
    <p:sldId id="268" r:id="rId16"/>
    <p:sldId id="269" r:id="rId17"/>
    <p:sldId id="270" r:id="rId18"/>
    <p:sldId id="272" r:id="rId19"/>
    <p:sldId id="277" r:id="rId20"/>
    <p:sldId id="273" r:id="rId21"/>
    <p:sldId id="274" r:id="rId22"/>
    <p:sldId id="275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2B2FDE-7842-2D76-F9FF-921C9B054F7F}" v="208" dt="2024-10-25T16:04:46.7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74" d="100"/>
          <a:sy n="74" d="100"/>
        </p:scale>
        <p:origin x="-684" y="-4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D34B7-9C22-4323-AFC6-4BB803C4B065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709B44-A3D2-40FC-A686-92F066CDB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486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331AD8A0-4CF6-49D8-AC25-EC770A971CED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45720" tIns="45720" rIns="45720" bIns="45720" rtlCol="0" anchor="ctr">
            <a:normAutofit/>
          </a:bodyPr>
          <a:lstStyle>
            <a:lvl1pPr>
              <a:defRPr lang="en-US"/>
            </a:lvl1pPr>
          </a:lstStyle>
          <a:p>
            <a:fld id="{2E2E05EE-B1CD-44D1-8380-EEED5DE98B2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4765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AD8A0-4CF6-49D8-AC25-EC770A971CED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05EE-B1CD-44D1-8380-EEED5DE98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58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AD8A0-4CF6-49D8-AC25-EC770A971CED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05EE-B1CD-44D1-8380-EEED5DE98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74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AD8A0-4CF6-49D8-AC25-EC770A971CED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05EE-B1CD-44D1-8380-EEED5DE98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27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AD8A0-4CF6-49D8-AC25-EC770A971CED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05EE-B1CD-44D1-8380-EEED5DE98B2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30580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AD8A0-4CF6-49D8-AC25-EC770A971CED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05EE-B1CD-44D1-8380-EEED5DE98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220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6480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en-US" sz="2000" b="0" kern="1200" spc="10" baseline="0" dirty="0">
                <a:solidFill>
                  <a:schemeClr val="tx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AD8A0-4CF6-49D8-AC25-EC770A971CED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05EE-B1CD-44D1-8380-EEED5DE98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116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AD8A0-4CF6-49D8-AC25-EC770A971CED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05EE-B1CD-44D1-8380-EEED5DE98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5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AD8A0-4CF6-49D8-AC25-EC770A971CED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05EE-B1CD-44D1-8380-EEED5DE98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55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AD8A0-4CF6-49D8-AC25-EC770A971CED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05EE-B1CD-44D1-8380-EEED5DE98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198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AD8A0-4CF6-49D8-AC25-EC770A971CED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05EE-B1CD-44D1-8380-EEED5DE98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32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331AD8A0-4CF6-49D8-AC25-EC770A971CED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969696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rgbClr val="777777"/>
                </a:solidFill>
              </a:defRPr>
            </a:lvl1pPr>
          </a:lstStyle>
          <a:p>
            <a:fld id="{2E2E05EE-B1CD-44D1-8380-EEED5DE98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608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opwdd.ny.gov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opwdd.ny.gov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opwdd.ny.gov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opwdd.ny.gov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opwdd.ny.gov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opwdd.ny.gov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opwdd.ny.gov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opwdd.ny.gov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opwdd.ny.gov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opwdd.ny.gov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opwdd.ny.gov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opwdd.ny.gov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opwdd.ny.gov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opwdd.ny.gov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opwdd.ny.gov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C7ABF58-EC6B-4932-8671-4BAEBDDF50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-2811"/>
            <a:ext cx="11292842" cy="510821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3F6D2-2AC7-69A8-15CB-7A0682B876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368300"/>
            <a:ext cx="8263128" cy="4470399"/>
          </a:xfrm>
          <a:noFill/>
        </p:spPr>
        <p:txBody>
          <a:bodyPr anchor="ctr">
            <a:normAutofit/>
          </a:bodyPr>
          <a:lstStyle/>
          <a:p>
            <a:r>
              <a:rPr lang="en-US" sz="5400" dirty="0">
                <a:solidFill>
                  <a:srgbClr val="FFFFFF"/>
                </a:solidFill>
              </a:rPr>
              <a:t>Queens Council Developmental Disabilities (QCDD)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868EAF-CD67-49A7-8A32-BBC0EA412C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0E4A0A-5305-8164-632D-7D4E00D807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872" y="5533371"/>
            <a:ext cx="9418320" cy="896658"/>
          </a:xfrm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Residential/Aging Committee                         10/23/2024</a:t>
            </a:r>
          </a:p>
        </p:txBody>
      </p:sp>
    </p:spTree>
    <p:extLst>
      <p:ext uri="{BB962C8B-B14F-4D97-AF65-F5344CB8AC3E}">
        <p14:creationId xmlns:p14="http://schemas.microsoft.com/office/powerpoint/2010/main" val="2804235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57F84B-F990-4F33-B2F0-F2BE21985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rgbClr val="464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C9F4B3-E048-4DF2-8375-37385E224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45838"/>
            <a:ext cx="11292840" cy="511216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7B0992-8632-4B33-A492-ACB465597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92841" cy="2021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DB8C6B-5F3D-D704-E198-C3EFA36C0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HNF- New to Waiver and Front Door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24449-BAB5-88D3-E6EC-AE2AD06A6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3322" y="2326990"/>
            <a:ext cx="8583909" cy="430454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Front Door Process completed.</a:t>
            </a:r>
          </a:p>
          <a:p>
            <a:r>
              <a:rPr lang="en-US" dirty="0"/>
              <a:t>CRO completed and need identified. </a:t>
            </a:r>
          </a:p>
          <a:p>
            <a:r>
              <a:rPr lang="en-US" dirty="0"/>
              <a:t>Person supported becomes matched to Residential waiver services through the appropriate channels. 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/>
              <a:t>After screening and agreeing to provide services, a provider may identify the need for enhanced direct support and/or clinical staffing hours to support</a:t>
            </a:r>
            <a:r>
              <a:rPr lang="en-US" dirty="0"/>
              <a:t> the</a:t>
            </a:r>
            <a:r>
              <a:rPr lang="en-US" sz="1800" b="0" i="0" u="none" strike="noStrike" baseline="0" dirty="0"/>
              <a:t> </a:t>
            </a:r>
            <a:r>
              <a:rPr lang="en-US" dirty="0"/>
              <a:t>person </a:t>
            </a:r>
            <a:r>
              <a:rPr lang="en-US" sz="1800" b="0" i="0" u="none" strike="noStrike" baseline="0" dirty="0"/>
              <a:t>in the IRA.</a:t>
            </a:r>
          </a:p>
          <a:p>
            <a:r>
              <a:rPr lang="en-US" dirty="0"/>
              <a:t>The provider</a:t>
            </a:r>
            <a:r>
              <a:rPr lang="en-US" sz="1800" b="0" i="0" u="none" strike="noStrike" baseline="0" dirty="0"/>
              <a:t> engages in a discussion with the OPWDD Regional Office and then submits request for Higher Needs Methodology to the Regional Office HNF Request mailbox.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200" dirty="0">
                <a:solidFill>
                  <a:srgbClr val="FFFFFF"/>
                </a:solidFill>
              </a:rPr>
              <a:t>Resource: </a:t>
            </a:r>
            <a:r>
              <a:rPr lang="en-US" sz="1200" dirty="0">
                <a:solidFill>
                  <a:srgbClr val="FFFFFF"/>
                </a:solidFill>
                <a:hlinkClick r:id="rId2"/>
              </a:rPr>
              <a:t>https://opwdd.ny.gov/</a:t>
            </a:r>
            <a:r>
              <a:rPr lang="en-US" sz="1200" dirty="0">
                <a:solidFill>
                  <a:srgbClr val="FFFFFF"/>
                </a:solidFill>
              </a:rPr>
              <a:t> HNF Presentation Dated 3/3/2023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164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57F84B-F990-4F33-B2F0-F2BE21985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rgbClr val="464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C9F4B3-E048-4DF2-8375-37385E224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45838"/>
            <a:ext cx="11292840" cy="511216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7B0992-8632-4B33-A492-ACB465597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92841" cy="2021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DB8C6B-5F3D-D704-E198-C3EFA36C0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8364" y="166255"/>
            <a:ext cx="9846148" cy="152506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HNF- </a:t>
            </a:r>
            <a:r>
              <a:rPr lang="en-US" sz="3600" b="1" i="0" u="none" strike="noStrike" baseline="0" dirty="0"/>
              <a:t>Individual is already receiving non-		     residential HCBS waiver services 		     (Service Amendment)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24449-BAB5-88D3-E6EC-AE2AD06A6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5316" y="2326990"/>
            <a:ext cx="8771916" cy="434727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1800" b="0" i="0" u="none" strike="noStrike" baseline="0" dirty="0"/>
              <a:t>If</a:t>
            </a:r>
            <a:r>
              <a:rPr lang="en-US" dirty="0"/>
              <a:t> the person</a:t>
            </a:r>
            <a:r>
              <a:rPr lang="en-US" sz="1800" b="0" i="0" u="none" strike="noStrike" baseline="0" dirty="0"/>
              <a:t> is receiving Waiver services, but not residential services,</a:t>
            </a:r>
            <a:r>
              <a:rPr lang="en-US" dirty="0"/>
              <a:t> the person's</a:t>
            </a:r>
            <a:r>
              <a:rPr lang="en-US" sz="1800" b="0" i="0" u="none" strike="noStrike" baseline="0" dirty="0"/>
              <a:t> Care Manager submits a service amendment requesting authorization and once approved by the RO, prepares a Residential Referral Packet and submits it to </a:t>
            </a:r>
            <a:r>
              <a:rPr lang="en-US" dirty="0"/>
              <a:t>the CRO</a:t>
            </a:r>
            <a:r>
              <a:rPr lang="en-US" sz="1800" b="0" i="0" u="none" strike="noStrike" baseline="0" dirty="0"/>
              <a:t> Team.</a:t>
            </a:r>
            <a:endParaRPr lang="en-US" sz="1800" b="0" i="0" u="none" strike="noStrike" baseline="0" dirty="0"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/>
              <a:t>CRO Process </a:t>
            </a:r>
            <a:r>
              <a:rPr lang="en-US" dirty="0"/>
              <a:t>Completed</a:t>
            </a:r>
            <a:endParaRPr lang="en-US" sz="1800" b="0" i="0" u="none" strike="noStrike" baseline="0" dirty="0"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/>
              <a:t>After screening and agreeing to provide services, a provider may identify the need for enhanced direct support and/or clinical staffing hours to support</a:t>
            </a:r>
            <a:r>
              <a:rPr lang="en-US" dirty="0"/>
              <a:t> the person</a:t>
            </a:r>
            <a:r>
              <a:rPr lang="en-US" sz="1800" b="0" i="0" u="none" strike="noStrike" baseline="0" dirty="0"/>
              <a:t> in the IRA and engages in a discussion with the RO and then submits request for Higher Needs Methodology to the Regional Office HNF Request mailbox.</a:t>
            </a:r>
          </a:p>
          <a:p>
            <a:endParaRPr lang="en-US" sz="1800" b="0" i="0" u="none" strike="noStrike" baseline="0" dirty="0"/>
          </a:p>
          <a:p>
            <a:endParaRPr lang="en-US" dirty="0"/>
          </a:p>
          <a:p>
            <a:pPr marL="0" indent="0">
              <a:buNone/>
            </a:pPr>
            <a:r>
              <a:rPr lang="en-US" sz="1200" dirty="0">
                <a:solidFill>
                  <a:srgbClr val="FFFFFF"/>
                </a:solidFill>
              </a:rPr>
              <a:t>Resource: </a:t>
            </a:r>
            <a:r>
              <a:rPr lang="en-US" sz="1200" dirty="0">
                <a:solidFill>
                  <a:srgbClr val="FFFFFF"/>
                </a:solidFill>
                <a:hlinkClick r:id="rId2"/>
              </a:rPr>
              <a:t>https://opwdd.ny.gov/</a:t>
            </a:r>
            <a:r>
              <a:rPr lang="en-US" sz="1200" dirty="0">
                <a:solidFill>
                  <a:srgbClr val="FFFFFF"/>
                </a:solidFill>
              </a:rPr>
              <a:t> HNF Presentation Dated 3/3/2023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142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57F84B-F990-4F33-B2F0-F2BE21985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rgbClr val="464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C9F4B3-E048-4DF2-8375-37385E224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45838"/>
            <a:ext cx="11292840" cy="511216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7B0992-8632-4B33-A492-ACB465597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92841" cy="2021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DB8C6B-5F3D-D704-E198-C3EFA36C0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HNF- Once Approved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24449-BAB5-88D3-E6EC-AE2AD06A6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0594" y="2326990"/>
            <a:ext cx="8626638" cy="433873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1800" b="0" i="0" u="none" strike="noStrike" baseline="0" dirty="0"/>
              <a:t>As Regional Offices </a:t>
            </a:r>
            <a:r>
              <a:rPr lang="en-US" dirty="0"/>
              <a:t>approves</a:t>
            </a:r>
            <a:r>
              <a:rPr lang="en-US" sz="1800" b="0" i="0" u="none" strike="noStrike" baseline="0" dirty="0"/>
              <a:t> </a:t>
            </a:r>
            <a:r>
              <a:rPr lang="en-US" dirty="0"/>
              <a:t>the person </a:t>
            </a:r>
            <a:r>
              <a:rPr lang="en-US" sz="1800" b="0" i="0" u="none" strike="noStrike" baseline="0" dirty="0"/>
              <a:t>for higher-needs, Central Operations will input a flag indicator in TABS to identify Tier/Acuity level.</a:t>
            </a:r>
          </a:p>
          <a:p>
            <a:r>
              <a:rPr lang="en-US" sz="1800" b="0" i="0" u="none" strike="noStrike" baseline="0" dirty="0"/>
              <a:t>Providers will be able to verify higher needs authorization by viewing it in CHOICES by</a:t>
            </a:r>
            <a:r>
              <a:rPr lang="en-US" dirty="0"/>
              <a:t> the person</a:t>
            </a:r>
            <a:r>
              <a:rPr lang="en-US" sz="1800" b="0" i="0" u="none" strike="noStrike" baseline="0" dirty="0"/>
              <a:t> or program through a TABS inquiry.</a:t>
            </a:r>
          </a:p>
          <a:p>
            <a:r>
              <a:rPr lang="en-US" sz="1800" b="0" i="0" u="none" strike="noStrike" baseline="0" dirty="0"/>
              <a:t>As an agency gets authorized for higher needs for </a:t>
            </a:r>
            <a:r>
              <a:rPr lang="en-US" dirty="0"/>
              <a:t>a person</a:t>
            </a:r>
            <a:r>
              <a:rPr lang="en-US" sz="1800" b="0" i="0" u="none" strike="noStrike" baseline="0" dirty="0"/>
              <a:t>, the rates will become available on their Supportive or Supervised IRA Provider IDs for Residential Habilitation.</a:t>
            </a:r>
            <a:endParaRPr lang="en-US" sz="1800" b="0" i="0" u="none" strike="noStrike" baseline="0" dirty="0"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/>
              <a:t>Providers are responsible to maintain documentation that shows authorization and meet any other requirements described in the policy.  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1200" dirty="0">
                <a:solidFill>
                  <a:srgbClr val="FFFFFF"/>
                </a:solidFill>
              </a:rPr>
              <a:t>Resource: </a:t>
            </a:r>
            <a:r>
              <a:rPr lang="en-US" sz="1200" dirty="0">
                <a:solidFill>
                  <a:srgbClr val="FFFFFF"/>
                </a:solidFill>
                <a:hlinkClick r:id="rId2"/>
              </a:rPr>
              <a:t>https://opwdd.ny.gov/</a:t>
            </a:r>
            <a:r>
              <a:rPr lang="en-US" sz="1200" dirty="0">
                <a:solidFill>
                  <a:srgbClr val="FFFFFF"/>
                </a:solidFill>
              </a:rPr>
              <a:t> HNF Presentation Dated 3/3/2023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989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57F84B-F990-4F33-B2F0-F2BE21985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rgbClr val="464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C9F4B3-E048-4DF2-8375-37385E224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45838"/>
            <a:ext cx="11292840" cy="511216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7B0992-8632-4B33-A492-ACB465597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92841" cy="2021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DB8C6B-5F3D-D704-E198-C3EFA36C0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(CH-R)- What is it?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24449-BAB5-88D3-E6EC-AE2AD06A6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4778" y="2326990"/>
            <a:ext cx="8592454" cy="434727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Community Habilitation-Residential (CH-R) services are Community Habilitation services delivered to people living in certified residences. </a:t>
            </a:r>
          </a:p>
          <a:p>
            <a:r>
              <a:rPr lang="en-US" dirty="0"/>
              <a:t>Community Habilitation Services can be defined as the following:</a:t>
            </a:r>
          </a:p>
          <a:p>
            <a:pPr lvl="1"/>
            <a:r>
              <a:rPr lang="en-US" dirty="0"/>
              <a:t>Adaptive Skill Development</a:t>
            </a:r>
          </a:p>
          <a:p>
            <a:pPr lvl="1"/>
            <a:r>
              <a:rPr lang="en-US" dirty="0"/>
              <a:t>Assistance with activities of daily living</a:t>
            </a:r>
          </a:p>
          <a:p>
            <a:pPr lvl="1"/>
            <a:r>
              <a:rPr lang="en-US" dirty="0"/>
              <a:t>Community inclusion and relationship building</a:t>
            </a:r>
          </a:p>
          <a:p>
            <a:pPr lvl="1"/>
            <a:r>
              <a:rPr lang="en-US" dirty="0"/>
              <a:t>Training and support for independence with travel</a:t>
            </a:r>
          </a:p>
          <a:p>
            <a:pPr lvl="1"/>
            <a:r>
              <a:rPr lang="en-US" dirty="0"/>
              <a:t>Transportation</a:t>
            </a:r>
          </a:p>
          <a:p>
            <a:pPr lvl="1"/>
            <a:r>
              <a:rPr lang="en-US" dirty="0"/>
              <a:t>Adult educational supports </a:t>
            </a:r>
          </a:p>
          <a:p>
            <a:pPr lvl="1"/>
            <a:r>
              <a:rPr lang="en-US" dirty="0"/>
              <a:t>Development of social skills, leisure skills, self-advocacy and informed choice</a:t>
            </a:r>
          </a:p>
          <a:p>
            <a:pPr lvl="1"/>
            <a:r>
              <a:rPr lang="en-US" dirty="0"/>
              <a:t>Appropriate behavior development to help people access their community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274320" lvl="1" indent="0">
              <a:buNone/>
            </a:pPr>
            <a:r>
              <a:rPr lang="en-US" sz="1200" dirty="0">
                <a:solidFill>
                  <a:srgbClr val="FFFFFF"/>
                </a:solidFill>
              </a:rPr>
              <a:t>Resource: </a:t>
            </a:r>
            <a:r>
              <a:rPr lang="en-US" sz="1200" dirty="0">
                <a:solidFill>
                  <a:srgbClr val="FFFFFF"/>
                </a:solidFill>
                <a:hlinkClick r:id="rId2"/>
              </a:rPr>
              <a:t>https://opwdd.ny.gov/</a:t>
            </a:r>
            <a:r>
              <a:rPr lang="en-US" sz="1200" dirty="0">
                <a:solidFill>
                  <a:srgbClr val="FFFFFF"/>
                </a:solidFill>
              </a:rPr>
              <a:t> CH-R ADM</a:t>
            </a:r>
          </a:p>
          <a:p>
            <a:pPr lvl="1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96929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57F84B-F990-4F33-B2F0-F2BE21985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rgbClr val="464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C9F4B3-E048-4DF2-8375-37385E224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45838"/>
            <a:ext cx="11292840" cy="511216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7B0992-8632-4B33-A492-ACB465597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92841" cy="2021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DB8C6B-5F3D-D704-E198-C3EFA36C0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(CH-R)-What is it?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Continued…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24449-BAB5-88D3-E6EC-AE2AD06A6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320" y="2326990"/>
            <a:ext cx="8677912" cy="424472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People living in certified residences may receive CH-R services either inside the residence or outside the residence, depending upon the needs of the person supported. </a:t>
            </a:r>
          </a:p>
          <a:p>
            <a:r>
              <a:rPr lang="en-US" b="0" i="0" u="none" strike="noStrike" baseline="0" dirty="0"/>
              <a:t>In-residence CH-R services were temporarily being authorized within OPWDD’s 1915(c) HCBS Waiver through the federal COVID-19 Public Health Emergency and will now be permanently available for those considered elderly, medically frail, or who present with complex behavioral needs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lvl="1" indent="0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SzPct val="80000"/>
              <a:buNone/>
            </a:pPr>
            <a:r>
              <a:rPr lang="en-US" sz="1200" dirty="0">
                <a:solidFill>
                  <a:srgbClr val="FFFFFF"/>
                </a:solidFill>
              </a:rPr>
              <a:t>Resource: </a:t>
            </a:r>
            <a:r>
              <a:rPr lang="en-US" sz="1200" dirty="0">
                <a:solidFill>
                  <a:srgbClr val="FFFFFF"/>
                </a:solidFill>
                <a:hlinkClick r:id="rId2"/>
              </a:rPr>
              <a:t>https://opwdd.ny.gov/</a:t>
            </a:r>
            <a:r>
              <a:rPr lang="en-US" sz="1200" dirty="0">
                <a:solidFill>
                  <a:srgbClr val="FFFFFF"/>
                </a:solidFill>
              </a:rPr>
              <a:t> CH-R Addendum</a:t>
            </a:r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08941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57F84B-F990-4F33-B2F0-F2BE21985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rgbClr val="464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C9F4B3-E048-4DF2-8375-37385E224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45838"/>
            <a:ext cx="11292840" cy="511216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7B0992-8632-4B33-A492-ACB465597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92841" cy="2021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DB8C6B-5F3D-D704-E198-C3EFA36C0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(CH-R)- Who Qualifies?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24449-BAB5-88D3-E6EC-AE2AD06A6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7686" y="2326990"/>
            <a:ext cx="8609546" cy="417636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b="0" i="0" u="none" strike="noStrike" baseline="0" dirty="0"/>
              <a:t>To qualify for long-term in-residence CH-R service delivery, the</a:t>
            </a:r>
            <a:r>
              <a:rPr lang="en-US" dirty="0"/>
              <a:t> person</a:t>
            </a:r>
            <a:r>
              <a:rPr lang="en-US" sz="1800" b="0" i="0" u="none" strike="noStrike" baseline="0" dirty="0"/>
              <a:t> must be elderly, medically frail, or present with complex behavioral needs.</a:t>
            </a:r>
          </a:p>
          <a:p>
            <a:r>
              <a:rPr lang="en-US" sz="1800" b="0" i="0" u="none" strike="noStrike" baseline="0" dirty="0"/>
              <a:t>There must be an individualized justification, including a description of how the</a:t>
            </a:r>
            <a:r>
              <a:rPr lang="en-US" dirty="0"/>
              <a:t> person</a:t>
            </a:r>
            <a:r>
              <a:rPr lang="en-US" sz="1800" b="0" i="0" u="none" strike="noStrike" baseline="0" dirty="0"/>
              <a:t> will benefit from the delivery of in-residence CH-R services and maintain and improve their health and safety. </a:t>
            </a:r>
          </a:p>
          <a:p>
            <a:r>
              <a:rPr lang="en-US" dirty="0"/>
              <a:t>E</a:t>
            </a:r>
            <a:r>
              <a:rPr lang="en-US" sz="1800" b="0" i="0" u="none" strike="noStrike" baseline="0" dirty="0"/>
              <a:t>lderly is defined as </a:t>
            </a:r>
            <a:r>
              <a:rPr lang="en-US" dirty="0"/>
              <a:t>a person</a:t>
            </a:r>
            <a:r>
              <a:rPr lang="en-US" sz="1800" b="0" i="0" u="none" strike="noStrike" baseline="0" dirty="0"/>
              <a:t> who is sixty-five (65) years or older. An elderly</a:t>
            </a:r>
            <a:r>
              <a:rPr lang="en-US" dirty="0"/>
              <a:t> person</a:t>
            </a:r>
            <a:r>
              <a:rPr lang="en-US" sz="1800" b="0" i="0" u="none" strike="noStrike" baseline="0" dirty="0"/>
              <a:t> who qualifies for Community Habilitation may receive in-residence CH-R as an alternative to other forms of habilitative services if they choose. </a:t>
            </a:r>
          </a:p>
          <a:p>
            <a:endParaRPr lang="en-US" dirty="0"/>
          </a:p>
          <a:p>
            <a:endParaRPr lang="en-US" sz="1800" b="0" i="0" u="none" strike="noStrike" baseline="0" dirty="0"/>
          </a:p>
          <a:p>
            <a:pPr marL="0" lvl="1" indent="0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SzPct val="80000"/>
              <a:buNone/>
            </a:pPr>
            <a:r>
              <a:rPr lang="en-US" sz="1200" dirty="0">
                <a:solidFill>
                  <a:srgbClr val="FFFFFF"/>
                </a:solidFill>
              </a:rPr>
              <a:t>Resource: </a:t>
            </a:r>
            <a:r>
              <a:rPr lang="en-US" sz="1200" dirty="0">
                <a:solidFill>
                  <a:srgbClr val="FFFFFF"/>
                </a:solidFill>
                <a:hlinkClick r:id="rId2"/>
              </a:rPr>
              <a:t>https://opwdd.ny.gov/</a:t>
            </a:r>
            <a:r>
              <a:rPr lang="en-US" sz="1200" dirty="0">
                <a:solidFill>
                  <a:srgbClr val="FFFFFF"/>
                </a:solidFill>
              </a:rPr>
              <a:t> CH-R Addendum</a:t>
            </a:r>
          </a:p>
          <a:p>
            <a:pPr marL="0" indent="0">
              <a:buNone/>
            </a:pPr>
            <a:endParaRPr lang="en-US" sz="1200" b="0" i="0" u="none" strike="noStrike" baseline="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61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57F84B-F990-4F33-B2F0-F2BE21985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rgbClr val="464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C9F4B3-E048-4DF2-8375-37385E224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45838"/>
            <a:ext cx="11292840" cy="511216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7B0992-8632-4B33-A492-ACB465597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92841" cy="2021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DB8C6B-5F3D-D704-E198-C3EFA36C0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(CH-R)- Who Qualifies? 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Continued…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24449-BAB5-88D3-E6EC-AE2AD06A6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4957" y="2326990"/>
            <a:ext cx="8652275" cy="431309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1800" b="0" i="0" u="none" strike="noStrike" baseline="0" dirty="0"/>
              <a:t>If </a:t>
            </a:r>
            <a:r>
              <a:rPr lang="en-US" dirty="0"/>
              <a:t>a</a:t>
            </a:r>
            <a:r>
              <a:rPr lang="en-US" sz="1800" b="0" i="0" u="none" strike="noStrike" baseline="0" dirty="0"/>
              <a:t> </a:t>
            </a:r>
            <a:r>
              <a:rPr lang="en-US" dirty="0"/>
              <a:t>person </a:t>
            </a:r>
            <a:r>
              <a:rPr lang="en-US" sz="1800" b="0" i="0" u="none" strike="noStrike" baseline="0" dirty="0"/>
              <a:t>is medically frail, documentation supporting the delivery of in-residence CH-R services from the </a:t>
            </a:r>
            <a:r>
              <a:rPr lang="en-US" dirty="0"/>
              <a:t>person’s</a:t>
            </a:r>
            <a:r>
              <a:rPr lang="en-US" sz="1800" b="0" i="0" u="none" strike="noStrike" baseline="0" dirty="0"/>
              <a:t> physician or other health care professional is required to document that the</a:t>
            </a:r>
            <a:r>
              <a:rPr lang="en-US" dirty="0"/>
              <a:t> person</a:t>
            </a:r>
            <a:r>
              <a:rPr lang="en-US" sz="1800" b="0" i="0" u="none" strike="noStrike" baseline="0" dirty="0"/>
              <a:t> would benefit from in-residence services because of their health status. </a:t>
            </a:r>
          </a:p>
          <a:p>
            <a:r>
              <a:rPr lang="en-US" sz="1800" b="0" i="0" u="none" strike="noStrike" baseline="0" dirty="0"/>
              <a:t>For</a:t>
            </a:r>
            <a:r>
              <a:rPr lang="en-US" dirty="0"/>
              <a:t> people</a:t>
            </a:r>
            <a:r>
              <a:rPr lang="en-US" sz="1800" b="0" i="0" u="none" strike="noStrike" baseline="0" dirty="0"/>
              <a:t> with complex behavioral needs, a Behavior Support Plan is required to support the delivery of in-residence CH-R services. </a:t>
            </a:r>
          </a:p>
          <a:p>
            <a:r>
              <a:rPr lang="en-US" sz="1800" b="0" i="0" u="none" strike="noStrike" baseline="0" dirty="0"/>
              <a:t>Once meeting one of the listed criteria the following must happen: Through the person-centered planning process, the</a:t>
            </a:r>
            <a:r>
              <a:rPr lang="en-US" dirty="0"/>
              <a:t> person</a:t>
            </a:r>
            <a:r>
              <a:rPr lang="en-US" sz="1800" b="0" i="0" u="none" strike="noStrike" baseline="0" dirty="0"/>
              <a:t> and/or their family/representative, when appropriate, the Care Manager, the provider, and care planning team must evaluate the advantages and disadvantages of in-residence CH-R services versus habilitative services delivered in other settings. </a:t>
            </a:r>
          </a:p>
          <a:p>
            <a:pPr marL="0" indent="0">
              <a:buNone/>
            </a:pPr>
            <a:endParaRPr lang="en-US" sz="1800" b="0" i="0" u="none" strike="noStrike" baseline="0" dirty="0"/>
          </a:p>
          <a:p>
            <a:pPr marL="0" lvl="1" indent="0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SzPct val="80000"/>
              <a:buNone/>
            </a:pPr>
            <a:r>
              <a:rPr lang="en-US" sz="1200" dirty="0">
                <a:solidFill>
                  <a:srgbClr val="FFFFFF"/>
                </a:solidFill>
              </a:rPr>
              <a:t>Resource: </a:t>
            </a:r>
            <a:r>
              <a:rPr lang="en-US" sz="1200" dirty="0">
                <a:solidFill>
                  <a:srgbClr val="FFFFFF"/>
                </a:solidFill>
                <a:hlinkClick r:id="rId2"/>
              </a:rPr>
              <a:t>https://opwdd.ny.gov/</a:t>
            </a:r>
            <a:r>
              <a:rPr lang="en-US" sz="1200" dirty="0">
                <a:solidFill>
                  <a:srgbClr val="FFFFFF"/>
                </a:solidFill>
              </a:rPr>
              <a:t> CH-R Addendum</a:t>
            </a:r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12269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57F84B-F990-4F33-B2F0-F2BE21985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rgbClr val="464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C9F4B3-E048-4DF2-8375-37385E224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45838"/>
            <a:ext cx="11292840" cy="511216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7B0992-8632-4B33-A492-ACB465597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92841" cy="2021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DB8C6B-5F3D-D704-E198-C3EFA36C0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(CH-R) What’s my role?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24449-BAB5-88D3-E6EC-AE2AD06A6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9140" y="2326990"/>
            <a:ext cx="8618092" cy="43985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The family/advocate, the provider delivering In-Residence CH-R services, and care manager all play the following roles in obtaining this service:</a:t>
            </a:r>
          </a:p>
          <a:p>
            <a:pPr lvl="1"/>
            <a:r>
              <a:rPr lang="en-US" dirty="0"/>
              <a:t>There must be a written informed consent to the delivery of services.</a:t>
            </a:r>
          </a:p>
          <a:p>
            <a:pPr lvl="1"/>
            <a:r>
              <a:rPr lang="en-US" dirty="0"/>
              <a:t>Reaffirm the continuation of in-residence CH-R services at least every 6 months or with each semi-annual Life Plan review.</a:t>
            </a:r>
          </a:p>
          <a:p>
            <a:pPr lvl="1"/>
            <a:r>
              <a:rPr lang="en-US" dirty="0"/>
              <a:t>Establish the setting(s) at which the services will be provided. </a:t>
            </a:r>
          </a:p>
          <a:p>
            <a:pPr lvl="1"/>
            <a:r>
              <a:rPr lang="en-US" dirty="0"/>
              <a:t>Ensure that CH-R services regardless of setting include strategies and activities that align with the person’s habilitative plans and Life Plan outcomes.</a:t>
            </a:r>
          </a:p>
          <a:p>
            <a:pPr lvl="1"/>
            <a:r>
              <a:rPr lang="en-US" dirty="0"/>
              <a:t>The Care Manager must identify the person supported as one or more of the following: elderly, medically frail, or presents a complex behavioral need. </a:t>
            </a:r>
          </a:p>
          <a:p>
            <a:pPr lvl="1"/>
            <a:r>
              <a:rPr lang="en-US" dirty="0"/>
              <a:t>Ensure that the environment is appropriate for learning and there is adequate space and equipment for the successful delivery of service. </a:t>
            </a:r>
          </a:p>
          <a:p>
            <a:pPr lvl="1"/>
            <a:r>
              <a:rPr lang="en-US" dirty="0"/>
              <a:t>Ensure the service is documented appropriately in the Life Plan and is accompanied by a matching Staff Action Plan. </a:t>
            </a:r>
          </a:p>
          <a:p>
            <a:pPr lvl="1"/>
            <a:endParaRPr lang="en-US" dirty="0"/>
          </a:p>
          <a:p>
            <a:pPr marL="274320" lvl="1" indent="0">
              <a:buNone/>
            </a:pPr>
            <a:r>
              <a:rPr lang="en-US" sz="1200" dirty="0">
                <a:solidFill>
                  <a:srgbClr val="FFFFFF"/>
                </a:solidFill>
              </a:rPr>
              <a:t>Resource: </a:t>
            </a:r>
            <a:r>
              <a:rPr lang="en-US" sz="1200" dirty="0">
                <a:solidFill>
                  <a:srgbClr val="FFFFFF"/>
                </a:solidFill>
                <a:hlinkClick r:id="rId2"/>
              </a:rPr>
              <a:t>https://opwdd.ny.gov/</a:t>
            </a:r>
            <a:r>
              <a:rPr lang="en-US" sz="1200" dirty="0">
                <a:solidFill>
                  <a:srgbClr val="FFFFFF"/>
                </a:solidFill>
              </a:rPr>
              <a:t> CH-R Addendum</a:t>
            </a:r>
          </a:p>
          <a:p>
            <a:pPr marL="274320" lvl="1" indent="0">
              <a:buNone/>
            </a:pPr>
            <a:endParaRPr lang="en-US" sz="12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340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57F84B-F990-4F33-B2F0-F2BE21985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rgbClr val="464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C9F4B3-E048-4DF2-8375-37385E224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45838"/>
            <a:ext cx="11292840" cy="511216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7B0992-8632-4B33-A492-ACB465597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92841" cy="2021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DB8C6B-5F3D-D704-E198-C3EFA36C0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Advocacy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24449-BAB5-88D3-E6EC-AE2AD06A6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2326990"/>
            <a:ext cx="8595360" cy="385314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Higher Needs Funding (Region 4)- Challenges</a:t>
            </a:r>
          </a:p>
          <a:p>
            <a:r>
              <a:rPr lang="en-US" dirty="0"/>
              <a:t>CRO (Region 4)- Challenges</a:t>
            </a:r>
          </a:p>
          <a:p>
            <a:r>
              <a:rPr lang="en-US" dirty="0"/>
              <a:t>CH-R- Challenges</a:t>
            </a:r>
          </a:p>
          <a:p>
            <a:r>
              <a:rPr lang="en-US" dirty="0"/>
              <a:t>Staffing- The Impact of Assistive Technology</a:t>
            </a:r>
          </a:p>
          <a:p>
            <a:r>
              <a:rPr lang="en-US" dirty="0"/>
              <a:t>The Impact of Intensive Care Facilities (ICF)</a:t>
            </a:r>
          </a:p>
        </p:txBody>
      </p:sp>
    </p:spTree>
    <p:extLst>
      <p:ext uri="{BB962C8B-B14F-4D97-AF65-F5344CB8AC3E}">
        <p14:creationId xmlns:p14="http://schemas.microsoft.com/office/powerpoint/2010/main" val="2651093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57F84B-F990-4F33-B2F0-F2BE21985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rgbClr val="464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C9F4B3-E048-4DF2-8375-37385E224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45838"/>
            <a:ext cx="11292840" cy="511216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7B0992-8632-4B33-A492-ACB465597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92841" cy="2021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DB8C6B-5F3D-D704-E198-C3EFA36C0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Next Meeting: 12/18/2024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24449-BAB5-88D3-E6EC-AE2AD06A6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206" y="2326990"/>
            <a:ext cx="9259026" cy="38531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7200" dirty="0"/>
              <a:t>OPEN DISCUSSION</a:t>
            </a:r>
          </a:p>
        </p:txBody>
      </p:sp>
    </p:spTree>
    <p:extLst>
      <p:ext uri="{BB962C8B-B14F-4D97-AF65-F5344CB8AC3E}">
        <p14:creationId xmlns:p14="http://schemas.microsoft.com/office/powerpoint/2010/main" val="3943761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57F84B-F990-4F33-B2F0-F2BE21985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rgbClr val="464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C9F4B3-E048-4DF2-8375-37385E224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45838"/>
            <a:ext cx="11292840" cy="511216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7B0992-8632-4B33-A492-ACB465597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92841" cy="2021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DB8C6B-5F3D-D704-E198-C3EFA36C0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Meeting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24449-BAB5-88D3-E6EC-AE2AD06A6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2326990"/>
            <a:ext cx="8595360" cy="385314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Chair Members: Kent Willingham, Jr., MPA (AHRC NYC), Brien Cummings (YAI), Joanne </a:t>
            </a:r>
            <a:r>
              <a:rPr lang="en-US" dirty="0" err="1">
                <a:solidFill>
                  <a:srgbClr val="FFFFFF"/>
                </a:solidFill>
              </a:rPr>
              <a:t>Buccellato</a:t>
            </a:r>
            <a:r>
              <a:rPr lang="en-US" dirty="0">
                <a:solidFill>
                  <a:srgbClr val="FFFFFF"/>
                </a:solidFill>
              </a:rPr>
              <a:t> (Parent/Advocate)</a:t>
            </a:r>
          </a:p>
          <a:p>
            <a:r>
              <a:rPr lang="en-US" dirty="0">
                <a:solidFill>
                  <a:srgbClr val="FFFFFF"/>
                </a:solidFill>
              </a:rPr>
              <a:t>Introductions</a:t>
            </a:r>
          </a:p>
          <a:p>
            <a:r>
              <a:rPr lang="en-US" dirty="0">
                <a:solidFill>
                  <a:srgbClr val="FFFFFF"/>
                </a:solidFill>
              </a:rPr>
              <a:t>HNF</a:t>
            </a:r>
          </a:p>
          <a:p>
            <a:r>
              <a:rPr lang="en-US" dirty="0">
                <a:solidFill>
                  <a:srgbClr val="FFFFFF"/>
                </a:solidFill>
              </a:rPr>
              <a:t>CH-R (Community Habilitation Residential Services</a:t>
            </a:r>
          </a:p>
          <a:p>
            <a:r>
              <a:rPr lang="en-US" dirty="0">
                <a:solidFill>
                  <a:srgbClr val="FFFFFF"/>
                </a:solidFill>
              </a:rPr>
              <a:t>Advocacy</a:t>
            </a:r>
          </a:p>
          <a:p>
            <a:r>
              <a:rPr lang="en-US" dirty="0">
                <a:solidFill>
                  <a:srgbClr val="FFFFFF"/>
                </a:solidFill>
              </a:rPr>
              <a:t>Open Discussion</a:t>
            </a:r>
          </a:p>
        </p:txBody>
      </p:sp>
    </p:spTree>
    <p:extLst>
      <p:ext uri="{BB962C8B-B14F-4D97-AF65-F5344CB8AC3E}">
        <p14:creationId xmlns:p14="http://schemas.microsoft.com/office/powerpoint/2010/main" val="972239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57F84B-F990-4F33-B2F0-F2BE21985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rgbClr val="464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C9F4B3-E048-4DF2-8375-37385E224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45838"/>
            <a:ext cx="11292840" cy="511216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7B0992-8632-4B33-A492-ACB465597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92841" cy="2021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DB8C6B-5F3D-D704-E198-C3EFA36C0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HNF- What is it?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24449-BAB5-88D3-E6EC-AE2AD06A6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3322" y="2326990"/>
            <a:ext cx="8583909" cy="439855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HNF is an OPWDD acronym for Higher Needs Funding. </a:t>
            </a:r>
          </a:p>
          <a:p>
            <a:r>
              <a:rPr lang="en-US" dirty="0">
                <a:solidFill>
                  <a:srgbClr val="FFFFFF"/>
                </a:solidFill>
              </a:rPr>
              <a:t>This is when a provider receives “Higher Needs Funding” approval from OPWDD to gain Level 1, Level 2, and or Level 3 funding to assist in supporting a person supported. </a:t>
            </a:r>
          </a:p>
          <a:p>
            <a:r>
              <a:rPr lang="en-US" dirty="0">
                <a:solidFill>
                  <a:srgbClr val="FFFFFF"/>
                </a:solidFill>
              </a:rPr>
              <a:t>These resources are expected to be used to support individuals with complex clinical, behavioral, and or medical needs in smaller community integrated settings.  </a:t>
            </a: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1200" dirty="0">
                <a:solidFill>
                  <a:srgbClr val="FFFFFF"/>
                </a:solidFill>
              </a:rPr>
              <a:t>Resource: </a:t>
            </a:r>
            <a:r>
              <a:rPr lang="en-US" sz="1200" dirty="0">
                <a:solidFill>
                  <a:srgbClr val="FFFFFF"/>
                </a:solidFill>
                <a:hlinkClick r:id="rId2"/>
              </a:rPr>
              <a:t>https://opwdd.ny.gov/</a:t>
            </a:r>
            <a:r>
              <a:rPr lang="en-US" sz="1200" dirty="0">
                <a:solidFill>
                  <a:srgbClr val="FFFFFF"/>
                </a:solidFill>
              </a:rPr>
              <a:t> HNF Presentation Dated 3/3/2023</a:t>
            </a:r>
          </a:p>
        </p:txBody>
      </p:sp>
    </p:spTree>
    <p:extLst>
      <p:ext uri="{BB962C8B-B14F-4D97-AF65-F5344CB8AC3E}">
        <p14:creationId xmlns:p14="http://schemas.microsoft.com/office/powerpoint/2010/main" val="3392089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57F84B-F990-4F33-B2F0-F2BE21985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rgbClr val="464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C9F4B3-E048-4DF2-8375-37385E224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45838"/>
            <a:ext cx="11292840" cy="511216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7B0992-8632-4B33-A492-ACB465597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92841" cy="2021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DB8C6B-5F3D-D704-E198-C3EFA36C0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HNF- Who is eligible?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24449-BAB5-88D3-E6EC-AE2AD06A6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4957" y="2326990"/>
            <a:ext cx="8652275" cy="437291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People supported who exhibit the following: complex clinical, behavioral, and or medical needs.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dirty="0"/>
              <a:t>People supported </a:t>
            </a:r>
            <a:r>
              <a:rPr lang="en-US" sz="1800" b="0" i="0" u="none" strike="noStrike" baseline="0" dirty="0"/>
              <a:t>who are new to a Supervised or Supported Individualized Residential Alternative (IRA) setting (i.e., New to residential services-not individuals who are new to a residential provider).</a:t>
            </a:r>
            <a:endParaRPr lang="en-US" sz="1800" b="0" i="0" u="none" strike="noStrike" baseline="0" dirty="0"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/>
              <a:t>Individuals who are new to Day habilitation services.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/>
              <a:t>Existing</a:t>
            </a:r>
            <a:r>
              <a:rPr lang="en-US" dirty="0"/>
              <a:t> people supported</a:t>
            </a:r>
            <a:r>
              <a:rPr lang="en-US" sz="1800" b="0" i="0" u="none" strike="noStrike" baseline="0" dirty="0"/>
              <a:t> who have been residing in an IRA or have been enrolled in Day habilitation who have experienced a significant change (qualifying event) in their clinical, behavioral or functional health status in the past 6 months.</a:t>
            </a:r>
          </a:p>
          <a:p>
            <a:r>
              <a:rPr lang="en-US" dirty="0"/>
              <a:t>A qualifying (Developmental Disabilities Profile) DDP-2 Score</a:t>
            </a:r>
            <a:endParaRPr lang="en-US" sz="1800" b="0" i="0" u="none" strike="noStrike" baseline="0" dirty="0"/>
          </a:p>
          <a:p>
            <a:pPr marL="0" indent="0">
              <a:buNone/>
            </a:pPr>
            <a:endParaRPr lang="en-US" sz="12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1200" dirty="0">
                <a:solidFill>
                  <a:srgbClr val="FFFFFF"/>
                </a:solidFill>
              </a:rPr>
              <a:t>Resource: </a:t>
            </a:r>
            <a:r>
              <a:rPr lang="en-US" sz="1200" dirty="0">
                <a:solidFill>
                  <a:srgbClr val="FFFFFF"/>
                </a:solidFill>
                <a:hlinkClick r:id="rId2"/>
              </a:rPr>
              <a:t>https://opwdd.ny.gov/</a:t>
            </a:r>
            <a:r>
              <a:rPr lang="en-US" sz="1200" dirty="0">
                <a:solidFill>
                  <a:srgbClr val="FFFFFF"/>
                </a:solidFill>
              </a:rPr>
              <a:t> HNF Presentation Dated 3/3/2023</a:t>
            </a:r>
          </a:p>
          <a:p>
            <a:endParaRPr lang="en-US" sz="1800" b="0" i="0" u="none" strike="noStrike" baseline="0" dirty="0"/>
          </a:p>
          <a:p>
            <a:endParaRPr lang="en-US" sz="1800" b="0" i="0" u="none" strike="noStrike" baseline="0" dirty="0"/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337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57F84B-F990-4F33-B2F0-F2BE21985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rgbClr val="464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C9F4B3-E048-4DF2-8375-37385E224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45838"/>
            <a:ext cx="11292840" cy="511216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7B0992-8632-4B33-A492-ACB465597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92841" cy="2021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DB8C6B-5F3D-D704-E198-C3EFA36C0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HNF- What is a Qualifying DDP-2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24449-BAB5-88D3-E6EC-AE2AD06A6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0594" y="2326990"/>
            <a:ext cx="8626638" cy="43216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b="0" i="0" u="none" strike="noStrike" baseline="0" dirty="0"/>
              <a:t>Existing</a:t>
            </a:r>
            <a:r>
              <a:rPr lang="en-US" dirty="0"/>
              <a:t> people supported</a:t>
            </a:r>
            <a:r>
              <a:rPr lang="en-US" sz="1800" b="0" i="0" u="none" strike="noStrike" baseline="0" dirty="0"/>
              <a:t> who experiences a significant change in the past 6 months, referred to as a “qualifying event”, in their clinical, behavioral or functional health status. </a:t>
            </a:r>
          </a:p>
          <a:p>
            <a:r>
              <a:rPr lang="en-US" sz="1800" b="0" i="0" u="none" strike="noStrike" baseline="0" dirty="0"/>
              <a:t> A new DDP-2 must be completed by the agency providing residential habilitation services to an individual with a qualifying event prior to the agency submitting a request for consideration.  </a:t>
            </a:r>
          </a:p>
          <a:p>
            <a:r>
              <a:rPr lang="en-US" sz="1800" b="0" i="0" u="none" strike="noStrike" baseline="0" dirty="0"/>
              <a:t>This new DDP-2 should accurately reflect the</a:t>
            </a:r>
            <a:r>
              <a:rPr lang="en-US" dirty="0"/>
              <a:t> person's</a:t>
            </a:r>
            <a:r>
              <a:rPr lang="en-US" sz="1800" b="0" i="0" u="none" strike="noStrike" baseline="0" dirty="0"/>
              <a:t> current functioning after the qualifying event.  </a:t>
            </a:r>
          </a:p>
          <a:p>
            <a:r>
              <a:rPr lang="en-US" sz="1800" b="0" i="0" u="none" strike="noStrike" baseline="0" dirty="0"/>
              <a:t>The DDRO will review and determine if the qualifying event and acuity level on the DDP-2 meet the criteria for higher needs resources.</a:t>
            </a:r>
          </a:p>
          <a:p>
            <a:endParaRPr lang="en-US" sz="1800" b="0" i="0" u="none" strike="noStrike" baseline="0" dirty="0"/>
          </a:p>
          <a:p>
            <a:pPr marL="0" indent="0">
              <a:buNone/>
            </a:pPr>
            <a:r>
              <a:rPr lang="en-US" sz="1300" dirty="0">
                <a:solidFill>
                  <a:srgbClr val="FFFFFF"/>
                </a:solidFill>
              </a:rPr>
              <a:t>Resource: </a:t>
            </a:r>
            <a:r>
              <a:rPr lang="en-US" sz="1300" dirty="0">
                <a:solidFill>
                  <a:srgbClr val="FFFFFF"/>
                </a:solidFill>
                <a:hlinkClick r:id="rId2"/>
              </a:rPr>
              <a:t>https://opwdd.ny.gov/</a:t>
            </a:r>
            <a:r>
              <a:rPr lang="en-US" sz="1300" dirty="0">
                <a:solidFill>
                  <a:srgbClr val="FFFFFF"/>
                </a:solidFill>
              </a:rPr>
              <a:t> HNF Presentation Dated 3/3/2023</a:t>
            </a:r>
          </a:p>
          <a:p>
            <a:endParaRPr lang="en-US" sz="1800" b="0" i="0" u="none" strike="noStrike" baseline="0" dirty="0"/>
          </a:p>
          <a:p>
            <a:endParaRPr lang="en-US" sz="1800" b="0" i="0" u="none" strike="noStrike" baseline="0" dirty="0"/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441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57F84B-F990-4F33-B2F0-F2BE21985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rgbClr val="464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C9F4B3-E048-4DF2-8375-37385E224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45838"/>
            <a:ext cx="11292840" cy="511216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7B0992-8632-4B33-A492-ACB465597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92841" cy="2021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DB8C6B-5F3D-D704-E198-C3EFA36C0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HNF- Exploring the Levels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24449-BAB5-88D3-E6EC-AE2AD06A6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4958" y="2119357"/>
            <a:ext cx="8652274" cy="454636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1800" b="0" i="0" u="none" strike="noStrike" baseline="0" dirty="0"/>
              <a:t>Acuity levels 1 and 2 increase hours by 1,000 and 2,000, respectively for Supervised IRAs, and 400 and 800 hours for Supportive IRAs.  The calculation of these hours assumes 2/3 Direct Support Hours; 1/3 Clinical Hours.</a:t>
            </a:r>
            <a:endParaRPr lang="en-US" sz="1800" b="0" i="0" u="none" strike="noStrike" baseline="0" dirty="0">
              <a:solidFill>
                <a:srgbClr val="000000"/>
              </a:solidFill>
            </a:endParaRPr>
          </a:p>
          <a:p>
            <a:r>
              <a:rPr lang="en-US" sz="1800" b="0" i="0" u="none" strike="noStrike" baseline="0" dirty="0"/>
              <a:t>Acuity level 3 Standard and Acuity level 3 Enhanced is applicable only to Supervised IRAs. </a:t>
            </a:r>
            <a:r>
              <a:rPr lang="en-US" dirty="0"/>
              <a:t> People supported</a:t>
            </a:r>
            <a:r>
              <a:rPr lang="en-US" sz="1800" b="0" i="0" u="none" strike="noStrike" baseline="0" dirty="0"/>
              <a:t> at this acuity level have very complex clinical, medical, and/or behavioral support needs that clearly exceed the enhanced direct support and/or clinical support hours available at Acuity levels 1 and 2. </a:t>
            </a:r>
          </a:p>
          <a:p>
            <a:r>
              <a:rPr lang="en-US" sz="1800" b="0" i="0" u="none" strike="noStrike" baseline="0" dirty="0"/>
              <a:t>Acuity level 3 increases hours by 4,000 for Supervised IRAs and assumes 2/3 Direct Support Hours; 1/3 Clinical Hours. The additional hours beyond the 4,000 hours for Acuity level 3 Enhanced will be determined based on an individual-specific assessment and clinical justification of the supports needed to address the health, safety and supervision needs of </a:t>
            </a:r>
            <a:r>
              <a:rPr lang="en-US" dirty="0"/>
              <a:t>the person</a:t>
            </a:r>
            <a:r>
              <a:rPr lang="en-US" sz="1800" b="0" i="0" u="none" strike="noStrike" baseline="0" dirty="0"/>
              <a:t>.</a:t>
            </a:r>
          </a:p>
          <a:p>
            <a:pPr marL="0" indent="0">
              <a:buNone/>
            </a:pPr>
            <a:endParaRPr lang="en-US" sz="12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1200" dirty="0">
                <a:solidFill>
                  <a:srgbClr val="FFFFFF"/>
                </a:solidFill>
              </a:rPr>
              <a:t>Resource: </a:t>
            </a:r>
            <a:r>
              <a:rPr lang="en-US" sz="1200" dirty="0">
                <a:solidFill>
                  <a:srgbClr val="FFFFFF"/>
                </a:solidFill>
                <a:hlinkClick r:id="rId2"/>
              </a:rPr>
              <a:t>https://opwdd.ny.gov/</a:t>
            </a:r>
            <a:r>
              <a:rPr lang="en-US" sz="1200" dirty="0">
                <a:solidFill>
                  <a:srgbClr val="FFFFFF"/>
                </a:solidFill>
              </a:rPr>
              <a:t> HNF Presentation Dated 3/3/2023</a:t>
            </a:r>
          </a:p>
          <a:p>
            <a:endParaRPr lang="en-US" sz="1800" b="0" i="0" u="none" strike="noStrike" baseline="0" dirty="0"/>
          </a:p>
          <a:p>
            <a:endParaRPr lang="en-US" sz="1800" b="0" i="0" u="none" strike="noStrike" baseline="0" dirty="0"/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866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57F84B-F990-4F33-B2F0-F2BE21985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rgbClr val="464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C9F4B3-E048-4DF2-8375-37385E224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45838"/>
            <a:ext cx="11292840" cy="511216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7B0992-8632-4B33-A492-ACB465597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92841" cy="2021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DB8C6B-5F3D-D704-E198-C3EFA36C0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HNF- Exploring the Levels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Continued…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24449-BAB5-88D3-E6EC-AE2AD06A6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9140" y="2326990"/>
            <a:ext cx="8618092" cy="3740524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r>
              <a:rPr lang="en-US" sz="7200" b="0" i="0" u="none" strike="noStrike" baseline="0" dirty="0"/>
              <a:t>For Acuity level 3 Enhanced, the projected hours needed to effectively support the</a:t>
            </a:r>
            <a:r>
              <a:rPr lang="en-US" sz="7200" dirty="0"/>
              <a:t> person</a:t>
            </a:r>
            <a:r>
              <a:rPr lang="en-US" sz="7200" b="0" i="0" u="none" strike="noStrike" baseline="0" dirty="0"/>
              <a:t> should be submitted by the agency planning to serve or currently serving that</a:t>
            </a:r>
            <a:r>
              <a:rPr lang="en-US" sz="7200" dirty="0"/>
              <a:t> person</a:t>
            </a:r>
            <a:r>
              <a:rPr lang="en-US" sz="7200" b="0" i="0" u="none" strike="noStrike" baseline="0" dirty="0"/>
              <a:t> using the Higher Needs Request Form.</a:t>
            </a:r>
          </a:p>
          <a:p>
            <a:r>
              <a:rPr lang="en-US" sz="7200" dirty="0"/>
              <a:t>For those receiving Acuity Level 3 Standard or Level 3 Enhanced, agencies must submit an attestation every 6 months indicating that the person they are providing services to continues to require HNF. </a:t>
            </a:r>
          </a:p>
          <a:p>
            <a:pPr marL="0" indent="0">
              <a:buNone/>
            </a:pPr>
            <a:endParaRPr lang="en-US" dirty="0"/>
          </a:p>
          <a:p>
            <a:endParaRPr lang="en-US" sz="1800" b="0" i="0" u="none" strike="noStrike" baseline="0" dirty="0"/>
          </a:p>
          <a:p>
            <a:endParaRPr lang="en-US" dirty="0"/>
          </a:p>
          <a:p>
            <a:endParaRPr lang="en-US" sz="1800" b="0" i="0" u="none" strike="noStrike" baseline="0" dirty="0"/>
          </a:p>
          <a:p>
            <a:pPr marL="0" indent="0">
              <a:buNone/>
            </a:pPr>
            <a:endParaRPr lang="en-US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4800" dirty="0">
                <a:solidFill>
                  <a:srgbClr val="FFFFFF"/>
                </a:solidFill>
              </a:rPr>
              <a:t>Resource: </a:t>
            </a:r>
            <a:r>
              <a:rPr lang="en-US" sz="4800" dirty="0">
                <a:solidFill>
                  <a:srgbClr val="FFFFFF"/>
                </a:solidFill>
                <a:hlinkClick r:id="rId2"/>
              </a:rPr>
              <a:t>https://opwdd.ny.gov/</a:t>
            </a:r>
            <a:r>
              <a:rPr lang="en-US" sz="4800" dirty="0">
                <a:solidFill>
                  <a:srgbClr val="FFFFFF"/>
                </a:solidFill>
              </a:rPr>
              <a:t> HNF Presentation Dated 3/3/2023</a:t>
            </a:r>
          </a:p>
          <a:p>
            <a:endParaRPr lang="en-US" sz="1800" b="0" i="0" u="none" strike="noStrike" baseline="0" dirty="0"/>
          </a:p>
          <a:p>
            <a:pPr marL="0" indent="0">
              <a:buNone/>
            </a:pPr>
            <a:r>
              <a:rPr lang="en-US" sz="1800" b="0" i="0" u="none" strike="noStrike" baseline="0" dirty="0"/>
              <a:t>  </a:t>
            </a:r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624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57F84B-F990-4F33-B2F0-F2BE21985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rgbClr val="464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C9F4B3-E048-4DF2-8375-37385E224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45838"/>
            <a:ext cx="11292840" cy="511216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7B0992-8632-4B33-A492-ACB465597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92841" cy="2021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DB8C6B-5F3D-D704-E198-C3EFA36C0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HNF- Definition of Qualifying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24449-BAB5-88D3-E6EC-AE2AD06A6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3682" y="2136450"/>
            <a:ext cx="8703550" cy="446090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1800" b="0" i="0" u="none" strike="noStrike" baseline="0" dirty="0"/>
              <a:t>For </a:t>
            </a:r>
            <a:r>
              <a:rPr lang="en-US" dirty="0"/>
              <a:t>a</a:t>
            </a:r>
            <a:r>
              <a:rPr lang="en-US" sz="1800" b="0" i="0" u="none" strike="noStrike" baseline="0" dirty="0"/>
              <a:t> </a:t>
            </a:r>
            <a:r>
              <a:rPr lang="en-US" dirty="0"/>
              <a:t>person </a:t>
            </a:r>
            <a:r>
              <a:rPr lang="en-US" sz="1800" b="0" i="0" u="none" strike="noStrike" baseline="0" dirty="0"/>
              <a:t>who is currently living in a Supervised or Supportive IRA, a </a:t>
            </a:r>
            <a:r>
              <a:rPr lang="en-US" sz="1800" b="1" i="0" u="none" strike="noStrike" baseline="0" dirty="0"/>
              <a:t>qualifying event </a:t>
            </a:r>
            <a:r>
              <a:rPr lang="en-US" sz="1800" b="0" i="0" u="none" strike="noStrike" baseline="0" dirty="0"/>
              <a:t>includes but is not limited to accidents or events resulting in serious personal injury with hospital admission and/or substantial medical treatment/intervention which results in a significant change in functioning as defined below (i.e., due to motor vehicle accidents, slips/trips/falls, burns, poisoning, choking, falling objects, physical assault, physical injury pursuant to negligent personal care and treatment, or injury during use of equipment such as lifts, bathers, etc.).</a:t>
            </a:r>
          </a:p>
          <a:p>
            <a:r>
              <a:rPr lang="en-US" dirty="0"/>
              <a:t>A</a:t>
            </a:r>
            <a:r>
              <a:rPr lang="en-US" sz="1800" b="0" i="0" u="none" strike="noStrike" baseline="0" dirty="0"/>
              <a:t> major psychiatric event or decompensation resulting in inpatient psychiatric hospitalization that leads to a significant change in behavioral functioning.</a:t>
            </a:r>
          </a:p>
          <a:p>
            <a:r>
              <a:rPr lang="en-US" dirty="0"/>
              <a:t>A</a:t>
            </a:r>
            <a:r>
              <a:rPr lang="en-US" sz="1800" b="0" i="0" u="none" strike="noStrike" baseline="0" dirty="0"/>
              <a:t> major medical event (such as a stroke) or prolonged illness that results in significant changes in medical functioning.</a:t>
            </a:r>
          </a:p>
          <a:p>
            <a:pPr marL="0" indent="0">
              <a:buNone/>
            </a:pPr>
            <a:endParaRPr lang="en-US" sz="1800" b="0" i="0" u="none" strike="noStrike" baseline="0" dirty="0"/>
          </a:p>
          <a:p>
            <a:pPr marL="0" indent="0">
              <a:buNone/>
            </a:pPr>
            <a:r>
              <a:rPr lang="en-US" sz="1200" dirty="0">
                <a:solidFill>
                  <a:srgbClr val="FFFFFF"/>
                </a:solidFill>
              </a:rPr>
              <a:t>Resource: </a:t>
            </a:r>
            <a:r>
              <a:rPr lang="en-US" sz="1200" dirty="0">
                <a:solidFill>
                  <a:srgbClr val="FFFFFF"/>
                </a:solidFill>
                <a:hlinkClick r:id="rId2"/>
              </a:rPr>
              <a:t>https://opwdd.ny.gov/</a:t>
            </a:r>
            <a:r>
              <a:rPr lang="en-US" sz="1200" dirty="0">
                <a:solidFill>
                  <a:srgbClr val="FFFFFF"/>
                </a:solidFill>
              </a:rPr>
              <a:t> HNF Presentation Dated 3/3/2023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92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57F84B-F990-4F33-B2F0-F2BE21985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rgbClr val="464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C9F4B3-E048-4DF2-8375-37385E224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45838"/>
            <a:ext cx="11292840" cy="511216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7B0992-8632-4B33-A492-ACB465597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92841" cy="2021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DB8C6B-5F3D-D704-E198-C3EFA36C0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HNF- Definition of Qualifying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24449-BAB5-88D3-E6EC-AE2AD06A6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4778" y="2326990"/>
            <a:ext cx="8592454" cy="423618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sz="1900" b="0" i="0" u="none" strike="noStrike" baseline="0" dirty="0"/>
              <a:t>A “significant change” is a decline in a person’s behavioral and/or medical status or functioning that has occurred within the previous six months and:</a:t>
            </a:r>
          </a:p>
          <a:p>
            <a:pPr lvl="1"/>
            <a:r>
              <a:rPr lang="en-US" sz="1900" b="0" i="0" u="none" strike="noStrike" baseline="0" dirty="0">
                <a:solidFill>
                  <a:schemeClr val="tx1"/>
                </a:solidFill>
              </a:rPr>
              <a:t>A)Will not normally resolve itself without intervention by staff, i.e., it is not “self-remitting”.</a:t>
            </a:r>
          </a:p>
          <a:p>
            <a:pPr marL="274320" lvl="1" indent="0">
              <a:buNone/>
            </a:pPr>
            <a:endParaRPr lang="en-US" sz="1900" b="0" i="0" u="none" strike="noStrike" baseline="0" dirty="0">
              <a:solidFill>
                <a:schemeClr val="tx1"/>
              </a:solidFill>
            </a:endParaRPr>
          </a:p>
          <a:p>
            <a:pPr lvl="1"/>
            <a:r>
              <a:rPr lang="en-US" sz="1900" b="0" i="0" u="none" strike="noStrike" baseline="0" dirty="0">
                <a:solidFill>
                  <a:schemeClr val="tx1"/>
                </a:solidFill>
              </a:rPr>
              <a:t>B)Impacts more than one area of the person’s medical/health and/or behavioral status;</a:t>
            </a:r>
          </a:p>
          <a:p>
            <a:pPr marL="274320" lvl="1" indent="0">
              <a:buNone/>
            </a:pPr>
            <a:endParaRPr lang="en-US" sz="1900" b="0" i="0" u="none" strike="noStrike" baseline="0" dirty="0">
              <a:solidFill>
                <a:schemeClr val="tx1"/>
              </a:solidFill>
            </a:endParaRPr>
          </a:p>
          <a:p>
            <a:pPr lvl="1"/>
            <a:r>
              <a:rPr lang="en-US" sz="1900" b="0" i="0" u="none" strike="noStrike" baseline="0" dirty="0">
                <a:solidFill>
                  <a:schemeClr val="tx1"/>
                </a:solidFill>
              </a:rPr>
              <a:t>C)Requires professional review and/or revision of the </a:t>
            </a:r>
            <a:r>
              <a:rPr lang="en-US" sz="1900" dirty="0">
                <a:solidFill>
                  <a:schemeClr val="tx1"/>
                </a:solidFill>
              </a:rPr>
              <a:t>person’s</a:t>
            </a:r>
            <a:r>
              <a:rPr lang="en-US" sz="1900" b="0" i="0" u="none" strike="noStrike" baseline="0" dirty="0">
                <a:solidFill>
                  <a:schemeClr val="tx1"/>
                </a:solidFill>
              </a:rPr>
              <a:t> care plan.</a:t>
            </a:r>
          </a:p>
          <a:p>
            <a:pPr marL="274320" lvl="1" indent="0">
              <a:buNone/>
            </a:pPr>
            <a:endParaRPr lang="en-US" sz="1900" b="0" i="0" u="none" strike="noStrike" baseline="0" dirty="0">
              <a:solidFill>
                <a:schemeClr val="tx1"/>
              </a:solidFill>
            </a:endParaRPr>
          </a:p>
          <a:p>
            <a:pPr lvl="1"/>
            <a:r>
              <a:rPr lang="en-US" sz="1900" b="0" i="0" u="none" strike="noStrike" baseline="0" dirty="0">
                <a:solidFill>
                  <a:schemeClr val="tx1"/>
                </a:solidFill>
              </a:rPr>
              <a:t>D)Results in the newly identified need for enhanced direct support and/or clinical hours to address increased oversight and/or supervision to maintain health and safety.</a:t>
            </a:r>
          </a:p>
          <a:p>
            <a:pPr marL="0" indent="0">
              <a:buNone/>
            </a:pPr>
            <a:endParaRPr lang="en-US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1300" dirty="0">
                <a:solidFill>
                  <a:srgbClr val="FFFFFF"/>
                </a:solidFill>
              </a:rPr>
              <a:t>Resource: </a:t>
            </a:r>
            <a:r>
              <a:rPr lang="en-US" sz="1300" dirty="0">
                <a:solidFill>
                  <a:srgbClr val="FFFFFF"/>
                </a:solidFill>
                <a:hlinkClick r:id="rId2"/>
              </a:rPr>
              <a:t>https://opwdd.ny.gov/</a:t>
            </a:r>
            <a:r>
              <a:rPr lang="en-US" sz="1300" dirty="0">
                <a:solidFill>
                  <a:srgbClr val="FFFFFF"/>
                </a:solidFill>
              </a:rPr>
              <a:t> HNF Presentation Dated 3/3/2023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840689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B4B30"/>
      </a:accent2>
      <a:accent3>
        <a:srgbClr val="B5AE53"/>
      </a:accent3>
      <a:accent4>
        <a:srgbClr val="6F6A7A"/>
      </a:accent4>
      <a:accent5>
        <a:srgbClr val="E8B54D"/>
      </a:accent5>
      <a:accent6>
        <a:srgbClr val="8A7952"/>
      </a:accent6>
      <a:hlink>
        <a:srgbClr val="9F9F0B"/>
      </a:hlink>
      <a:folHlink>
        <a:srgbClr val="B2B2B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3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866257B-E5CE-4C43-9210-F2DE76BE10B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a47e68c-7204-4a13-a687-cf11b8ee5162">
      <Terms xmlns="http://schemas.microsoft.com/office/infopath/2007/PartnerControls"/>
    </lcf76f155ced4ddcb4097134ff3c332f>
    <TaxCatchAll xmlns="5f80c9f7-274a-45c7-b98d-bac1a927ca1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A66DA52FBA104AB62713ACACE667FE" ma:contentTypeVersion="14" ma:contentTypeDescription="Create a new document." ma:contentTypeScope="" ma:versionID="0b3ccacd8e88665d9ee89734d9923c4a">
  <xsd:schema xmlns:xsd="http://www.w3.org/2001/XMLSchema" xmlns:xs="http://www.w3.org/2001/XMLSchema" xmlns:p="http://schemas.microsoft.com/office/2006/metadata/properties" xmlns:ns2="8a47e68c-7204-4a13-a687-cf11b8ee5162" xmlns:ns3="5f80c9f7-274a-45c7-b98d-bac1a927ca15" targetNamespace="http://schemas.microsoft.com/office/2006/metadata/properties" ma:root="true" ma:fieldsID="88704c2dd7aaba2f8702be73e23be843" ns2:_="" ns3:_="">
    <xsd:import namespace="8a47e68c-7204-4a13-a687-cf11b8ee5162"/>
    <xsd:import namespace="5f80c9f7-274a-45c7-b98d-bac1a927ca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47e68c-7204-4a13-a687-cf11b8ee51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faaac184-7dc4-4107-988c-08233db138c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80c9f7-274a-45c7-b98d-bac1a927ca1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45f1bea6-b38a-47b1-9b35-e4910622fcf9}" ma:internalName="TaxCatchAll" ma:showField="CatchAllData" ma:web="5f80c9f7-274a-45c7-b98d-bac1a927ca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51BF34-4365-495F-9D9B-F33D3B491915}">
  <ds:schemaRefs>
    <ds:schemaRef ds:uri="http://schemas.microsoft.com/office/2006/metadata/properties"/>
    <ds:schemaRef ds:uri="http://schemas.microsoft.com/office/infopath/2007/PartnerControls"/>
    <ds:schemaRef ds:uri="8a47e68c-7204-4a13-a687-cf11b8ee5162"/>
    <ds:schemaRef ds:uri="5f80c9f7-274a-45c7-b98d-bac1a927ca15"/>
  </ds:schemaRefs>
</ds:datastoreItem>
</file>

<file path=customXml/itemProps2.xml><?xml version="1.0" encoding="utf-8"?>
<ds:datastoreItem xmlns:ds="http://schemas.openxmlformats.org/officeDocument/2006/customXml" ds:itemID="{7B9BFC75-D84D-4751-AAB4-0ADE37DBA2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25A6CB-6CB1-4CD1-836E-8FD72FD70B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47e68c-7204-4a13-a687-cf11b8ee5162"/>
    <ds:schemaRef ds:uri="5f80c9f7-274a-45c7-b98d-bac1a927ca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255</TotalTime>
  <Words>1826</Words>
  <Application>Microsoft Office PowerPoint</Application>
  <PresentationFormat>Widescreen</PresentationFormat>
  <Paragraphs>151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View</vt:lpstr>
      <vt:lpstr>Queens Council Developmental Disabilities (QCDD)</vt:lpstr>
      <vt:lpstr>Meeting Agenda</vt:lpstr>
      <vt:lpstr>HNF- What is it? </vt:lpstr>
      <vt:lpstr>HNF- Who is eligible? </vt:lpstr>
      <vt:lpstr>HNF- What is a Qualifying DDP-2 </vt:lpstr>
      <vt:lpstr>HNF- Exploring the Levels</vt:lpstr>
      <vt:lpstr>HNF- Exploring the Levels Continued…</vt:lpstr>
      <vt:lpstr>HNF- Definition of Qualifying Event</vt:lpstr>
      <vt:lpstr>HNF- Definition of Qualifying Event</vt:lpstr>
      <vt:lpstr>HNF- New to Waiver and Front Door</vt:lpstr>
      <vt:lpstr>HNF- Individual is already receiving non-       residential HCBS waiver services        (Service Amendment)</vt:lpstr>
      <vt:lpstr>HNF- Once Approved</vt:lpstr>
      <vt:lpstr>(CH-R)- What is it? </vt:lpstr>
      <vt:lpstr>(CH-R)-What is it? Continued…</vt:lpstr>
      <vt:lpstr>(CH-R)- Who Qualifies? </vt:lpstr>
      <vt:lpstr>(CH-R)- Who Qualifies?  Continued…</vt:lpstr>
      <vt:lpstr>(CH-R) What’s my role?</vt:lpstr>
      <vt:lpstr>Advocacy</vt:lpstr>
      <vt:lpstr>Next Meeting: 12/18/2024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Queens Council Developmental Disabilities (QCDD)</dc:title>
  <dc:creator>Sarah Saint Vil Noel</dc:creator>
  <cp:lastModifiedBy>Remote-User</cp:lastModifiedBy>
  <cp:revision>90</cp:revision>
  <dcterms:created xsi:type="dcterms:W3CDTF">2024-10-22T17:36:06Z</dcterms:created>
  <dcterms:modified xsi:type="dcterms:W3CDTF">2024-10-25T16:04:58Z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0x010100DCA66DA52FBA104AB62713ACACE667FE</vt:lpwstr>
  </property>
  <property fmtid="{D5CDD505-2E9C-101B-9397-08002B2CF9AE}" pid="3" name="MediaServiceImageTags">
    <vt:lpwstr/>
  </property>
</Properties>
</file>