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2" r:id="rId16"/>
    <p:sldId id="270" r:id="rId17"/>
    <p:sldId id="271"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206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334DC12-D401-42E5-AA26-1AF2F119DF81}" type="datetimeFigureOut">
              <a:rPr lang="en-US" smtClean="0"/>
              <a:t>7/6/23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F55FF4-3B56-40EB-9BF7-131F744EDC60}" type="slidenum">
              <a:rPr lang="en-US" smtClean="0"/>
              <a:t>‹#›</a:t>
            </a:fld>
            <a:endParaRPr lang="en-US"/>
          </a:p>
        </p:txBody>
      </p:sp>
    </p:spTree>
    <p:extLst>
      <p:ext uri="{BB962C8B-B14F-4D97-AF65-F5344CB8AC3E}">
        <p14:creationId xmlns:p14="http://schemas.microsoft.com/office/powerpoint/2010/main" val="900209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334DC12-D401-42E5-AA26-1AF2F119DF81}" type="datetimeFigureOut">
              <a:rPr lang="en-US" smtClean="0"/>
              <a:t>7/6/23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F55FF4-3B56-40EB-9BF7-131F744EDC60}" type="slidenum">
              <a:rPr lang="en-US" smtClean="0"/>
              <a:t>‹#›</a:t>
            </a:fld>
            <a:endParaRPr lang="en-US"/>
          </a:p>
        </p:txBody>
      </p:sp>
    </p:spTree>
    <p:extLst>
      <p:ext uri="{BB962C8B-B14F-4D97-AF65-F5344CB8AC3E}">
        <p14:creationId xmlns:p14="http://schemas.microsoft.com/office/powerpoint/2010/main" val="2673489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334DC12-D401-42E5-AA26-1AF2F119DF81}" type="datetimeFigureOut">
              <a:rPr lang="en-US" smtClean="0"/>
              <a:t>7/6/23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F55FF4-3B56-40EB-9BF7-131F744EDC60}" type="slidenum">
              <a:rPr lang="en-US" smtClean="0"/>
              <a:t>‹#›</a:t>
            </a:fld>
            <a:endParaRPr lang="en-US"/>
          </a:p>
        </p:txBody>
      </p:sp>
    </p:spTree>
    <p:extLst>
      <p:ext uri="{BB962C8B-B14F-4D97-AF65-F5344CB8AC3E}">
        <p14:creationId xmlns:p14="http://schemas.microsoft.com/office/powerpoint/2010/main" val="363700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334DC12-D401-42E5-AA26-1AF2F119DF81}" type="datetimeFigureOut">
              <a:rPr lang="en-US" smtClean="0"/>
              <a:t>7/6/23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F55FF4-3B56-40EB-9BF7-131F744EDC60}" type="slidenum">
              <a:rPr lang="en-US" smtClean="0"/>
              <a:t>‹#›</a:t>
            </a:fld>
            <a:endParaRPr lang="en-US"/>
          </a:p>
        </p:txBody>
      </p:sp>
    </p:spTree>
    <p:extLst>
      <p:ext uri="{BB962C8B-B14F-4D97-AF65-F5344CB8AC3E}">
        <p14:creationId xmlns:p14="http://schemas.microsoft.com/office/powerpoint/2010/main" val="4013234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34DC12-D401-42E5-AA26-1AF2F119DF81}" type="datetimeFigureOut">
              <a:rPr lang="en-US" smtClean="0"/>
              <a:t>7/6/23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F55FF4-3B56-40EB-9BF7-131F744EDC60}" type="slidenum">
              <a:rPr lang="en-US" smtClean="0"/>
              <a:t>‹#›</a:t>
            </a:fld>
            <a:endParaRPr lang="en-US"/>
          </a:p>
        </p:txBody>
      </p:sp>
    </p:spTree>
    <p:extLst>
      <p:ext uri="{BB962C8B-B14F-4D97-AF65-F5344CB8AC3E}">
        <p14:creationId xmlns:p14="http://schemas.microsoft.com/office/powerpoint/2010/main" val="1766732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334DC12-D401-42E5-AA26-1AF2F119DF81}" type="datetimeFigureOut">
              <a:rPr lang="en-US" smtClean="0"/>
              <a:t>7/6/23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F55FF4-3B56-40EB-9BF7-131F744EDC60}" type="slidenum">
              <a:rPr lang="en-US" smtClean="0"/>
              <a:t>‹#›</a:t>
            </a:fld>
            <a:endParaRPr lang="en-US"/>
          </a:p>
        </p:txBody>
      </p:sp>
    </p:spTree>
    <p:extLst>
      <p:ext uri="{BB962C8B-B14F-4D97-AF65-F5344CB8AC3E}">
        <p14:creationId xmlns:p14="http://schemas.microsoft.com/office/powerpoint/2010/main" val="1164384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334DC12-D401-42E5-AA26-1AF2F119DF81}" type="datetimeFigureOut">
              <a:rPr lang="en-US" smtClean="0"/>
              <a:t>7/6/23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F55FF4-3B56-40EB-9BF7-131F744EDC60}" type="slidenum">
              <a:rPr lang="en-US" smtClean="0"/>
              <a:t>‹#›</a:t>
            </a:fld>
            <a:endParaRPr lang="en-US"/>
          </a:p>
        </p:txBody>
      </p:sp>
    </p:spTree>
    <p:extLst>
      <p:ext uri="{BB962C8B-B14F-4D97-AF65-F5344CB8AC3E}">
        <p14:creationId xmlns:p14="http://schemas.microsoft.com/office/powerpoint/2010/main" val="1387512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334DC12-D401-42E5-AA26-1AF2F119DF81}" type="datetimeFigureOut">
              <a:rPr lang="en-US" smtClean="0"/>
              <a:t>7/6/23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F55FF4-3B56-40EB-9BF7-131F744EDC60}" type="slidenum">
              <a:rPr lang="en-US" smtClean="0"/>
              <a:t>‹#›</a:t>
            </a:fld>
            <a:endParaRPr lang="en-US"/>
          </a:p>
        </p:txBody>
      </p:sp>
    </p:spTree>
    <p:extLst>
      <p:ext uri="{BB962C8B-B14F-4D97-AF65-F5344CB8AC3E}">
        <p14:creationId xmlns:p14="http://schemas.microsoft.com/office/powerpoint/2010/main" val="3276378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34DC12-D401-42E5-AA26-1AF2F119DF81}" type="datetimeFigureOut">
              <a:rPr lang="en-US" smtClean="0"/>
              <a:t>7/6/23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F55FF4-3B56-40EB-9BF7-131F744EDC60}" type="slidenum">
              <a:rPr lang="en-US" smtClean="0"/>
              <a:t>‹#›</a:t>
            </a:fld>
            <a:endParaRPr lang="en-US"/>
          </a:p>
        </p:txBody>
      </p:sp>
    </p:spTree>
    <p:extLst>
      <p:ext uri="{BB962C8B-B14F-4D97-AF65-F5344CB8AC3E}">
        <p14:creationId xmlns:p14="http://schemas.microsoft.com/office/powerpoint/2010/main" val="4036730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334DC12-D401-42E5-AA26-1AF2F119DF81}" type="datetimeFigureOut">
              <a:rPr lang="en-US" smtClean="0"/>
              <a:t>7/6/23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F55FF4-3B56-40EB-9BF7-131F744EDC60}" type="slidenum">
              <a:rPr lang="en-US" smtClean="0"/>
              <a:t>‹#›</a:t>
            </a:fld>
            <a:endParaRPr lang="en-US"/>
          </a:p>
        </p:txBody>
      </p:sp>
    </p:spTree>
    <p:extLst>
      <p:ext uri="{BB962C8B-B14F-4D97-AF65-F5344CB8AC3E}">
        <p14:creationId xmlns:p14="http://schemas.microsoft.com/office/powerpoint/2010/main" val="1739381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334DC12-D401-42E5-AA26-1AF2F119DF81}" type="datetimeFigureOut">
              <a:rPr lang="en-US" smtClean="0"/>
              <a:t>7/6/23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F55FF4-3B56-40EB-9BF7-131F744EDC60}" type="slidenum">
              <a:rPr lang="en-US" smtClean="0"/>
              <a:t>‹#›</a:t>
            </a:fld>
            <a:endParaRPr lang="en-US"/>
          </a:p>
        </p:txBody>
      </p:sp>
    </p:spTree>
    <p:extLst>
      <p:ext uri="{BB962C8B-B14F-4D97-AF65-F5344CB8AC3E}">
        <p14:creationId xmlns:p14="http://schemas.microsoft.com/office/powerpoint/2010/main" val="1605756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34DC12-D401-42E5-AA26-1AF2F119DF81}" type="datetimeFigureOut">
              <a:rPr lang="en-US" smtClean="0"/>
              <a:t>7/6/23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F55FF4-3B56-40EB-9BF7-131F744EDC60}" type="slidenum">
              <a:rPr lang="en-US" smtClean="0"/>
              <a:t>‹#›</a:t>
            </a:fld>
            <a:endParaRPr lang="en-US"/>
          </a:p>
        </p:txBody>
      </p:sp>
    </p:spTree>
    <p:extLst>
      <p:ext uri="{BB962C8B-B14F-4D97-AF65-F5344CB8AC3E}">
        <p14:creationId xmlns:p14="http://schemas.microsoft.com/office/powerpoint/2010/main" val="13157851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mailto:Wetzelfm@gmail.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2239962"/>
          </a:xfrm>
        </p:spPr>
        <p:txBody>
          <a:bodyPr>
            <a:normAutofit/>
          </a:bodyPr>
          <a:lstStyle/>
          <a:p>
            <a:r>
              <a:rPr lang="en-US" dirty="0"/>
              <a:t>Recognition of Acute Change of Condition in the Developmental Disabilities Setting</a:t>
            </a:r>
          </a:p>
        </p:txBody>
      </p:sp>
      <p:sp>
        <p:nvSpPr>
          <p:cNvPr id="5" name="Content Placeholder 4"/>
          <p:cNvSpPr>
            <a:spLocks noGrp="1"/>
          </p:cNvSpPr>
          <p:nvPr>
            <p:ph idx="1"/>
          </p:nvPr>
        </p:nvSpPr>
        <p:spPr>
          <a:xfrm>
            <a:off x="457200" y="2438400"/>
            <a:ext cx="8229600" cy="4267200"/>
          </a:xfrm>
        </p:spPr>
        <p:txBody>
          <a:bodyPr/>
          <a:lstStyle/>
          <a:p>
            <a:pPr marL="0" indent="0">
              <a:buNone/>
            </a:pPr>
            <a:r>
              <a:rPr lang="en-US" dirty="0"/>
              <a:t>       </a:t>
            </a:r>
          </a:p>
          <a:p>
            <a:endParaRPr lang="en-US" dirty="0"/>
          </a:p>
          <a:p>
            <a:pPr marL="0" indent="0">
              <a:buNone/>
            </a:pPr>
            <a:r>
              <a:rPr lang="en-US" dirty="0"/>
              <a:t>              Frederick Wetzel, RN, Ph.D., LNC,</a:t>
            </a:r>
          </a:p>
          <a:p>
            <a:pPr marL="0" indent="0">
              <a:buNone/>
            </a:pPr>
            <a:r>
              <a:rPr lang="en-US" dirty="0"/>
              <a:t>                               NCC, CDP, QIDP. </a:t>
            </a:r>
          </a:p>
          <a:p>
            <a:pPr marL="0" indent="0">
              <a:buNone/>
            </a:pPr>
            <a:r>
              <a:rPr lang="en-US" dirty="0"/>
              <a:t>              Quality Management Consultant</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4083491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Why reduce ER Visits/Hospitalizations?</a:t>
            </a:r>
          </a:p>
        </p:txBody>
      </p:sp>
      <p:sp>
        <p:nvSpPr>
          <p:cNvPr id="3" name="Content Placeholder 2"/>
          <p:cNvSpPr>
            <a:spLocks noGrp="1"/>
          </p:cNvSpPr>
          <p:nvPr>
            <p:ph idx="1"/>
          </p:nvPr>
        </p:nvSpPr>
        <p:spPr/>
        <p:txBody>
          <a:bodyPr>
            <a:normAutofit fontScale="92500" lnSpcReduction="10000"/>
          </a:bodyPr>
          <a:lstStyle/>
          <a:p>
            <a:endParaRPr lang="en-US" dirty="0"/>
          </a:p>
          <a:p>
            <a:r>
              <a:rPr lang="en-US" dirty="0"/>
              <a:t>Skin Breakdown;</a:t>
            </a:r>
          </a:p>
          <a:p>
            <a:r>
              <a:rPr lang="en-US" dirty="0"/>
              <a:t>Hospital Acquired Infection;</a:t>
            </a:r>
          </a:p>
          <a:p>
            <a:r>
              <a:rPr lang="en-US" dirty="0"/>
              <a:t>Adverse Drug Reactions;</a:t>
            </a:r>
          </a:p>
          <a:p>
            <a:r>
              <a:rPr lang="en-US" dirty="0"/>
              <a:t>Disruption of Established Routines;</a:t>
            </a:r>
          </a:p>
          <a:p>
            <a:r>
              <a:rPr lang="en-US" dirty="0"/>
              <a:t>Loss of Established Abilities;</a:t>
            </a:r>
          </a:p>
          <a:p>
            <a:r>
              <a:rPr lang="en-US" dirty="0"/>
              <a:t>Need for 1:1 Staffing;</a:t>
            </a:r>
          </a:p>
          <a:p>
            <a:r>
              <a:rPr lang="en-US" dirty="0"/>
              <a:t>ER Utilization/Hospitalization is the </a:t>
            </a:r>
            <a:r>
              <a:rPr lang="en-US" b="1" dirty="0"/>
              <a:t>most costly level of care.</a:t>
            </a:r>
          </a:p>
          <a:p>
            <a:endParaRPr lang="en-US" dirty="0"/>
          </a:p>
        </p:txBody>
      </p:sp>
    </p:spTree>
    <p:extLst>
      <p:ext uri="{BB962C8B-B14F-4D97-AF65-F5344CB8AC3E}">
        <p14:creationId xmlns:p14="http://schemas.microsoft.com/office/powerpoint/2010/main" val="42586246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Managed Care Emphasis</a:t>
            </a:r>
          </a:p>
        </p:txBody>
      </p:sp>
      <p:sp>
        <p:nvSpPr>
          <p:cNvPr id="3" name="Content Placeholder 2"/>
          <p:cNvSpPr>
            <a:spLocks noGrp="1"/>
          </p:cNvSpPr>
          <p:nvPr>
            <p:ph idx="1"/>
          </p:nvPr>
        </p:nvSpPr>
        <p:spPr>
          <a:xfrm>
            <a:off x="457200" y="1600200"/>
            <a:ext cx="8229600" cy="4876800"/>
          </a:xfrm>
        </p:spPr>
        <p:txBody>
          <a:bodyPr>
            <a:normAutofit/>
          </a:bodyPr>
          <a:lstStyle/>
          <a:p>
            <a:r>
              <a:rPr lang="en-US" dirty="0"/>
              <a:t>In Medicaid Managed Care programs, one of the goals/standards on which providers of care are judged is the ability to reduce costs through reducing:</a:t>
            </a:r>
          </a:p>
          <a:p>
            <a:r>
              <a:rPr lang="en-US" dirty="0"/>
              <a:t>Potentially Preventable Hospitalizations:</a:t>
            </a:r>
          </a:p>
          <a:p>
            <a:r>
              <a:rPr lang="en-US" dirty="0"/>
              <a:t>Potentially Preventable Readmissions;</a:t>
            </a:r>
          </a:p>
          <a:p>
            <a:r>
              <a:rPr lang="en-US" dirty="0"/>
              <a:t>Potentially Avoidable ER Visits.</a:t>
            </a:r>
          </a:p>
          <a:p>
            <a:r>
              <a:rPr lang="en-US" dirty="0"/>
              <a:t>Some plans reward Providers for meeting goals in these and other areas. </a:t>
            </a:r>
          </a:p>
        </p:txBody>
      </p:sp>
    </p:spTree>
    <p:extLst>
      <p:ext uri="{BB962C8B-B14F-4D97-AF65-F5344CB8AC3E}">
        <p14:creationId xmlns:p14="http://schemas.microsoft.com/office/powerpoint/2010/main" val="12762440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Risk of Acute Change of Condition (ACOC)</a:t>
            </a:r>
          </a:p>
        </p:txBody>
      </p:sp>
      <p:sp>
        <p:nvSpPr>
          <p:cNvPr id="3" name="Content Placeholder 2"/>
          <p:cNvSpPr>
            <a:spLocks noGrp="1"/>
          </p:cNvSpPr>
          <p:nvPr>
            <p:ph idx="1"/>
          </p:nvPr>
        </p:nvSpPr>
        <p:spPr/>
        <p:txBody>
          <a:bodyPr/>
          <a:lstStyle/>
          <a:p>
            <a:r>
              <a:rPr lang="en-US" dirty="0"/>
              <a:t>Step 1</a:t>
            </a:r>
            <a:r>
              <a:rPr lang="en-US" u="sng" dirty="0"/>
              <a:t>. Identify Individuals at risk for ACOCs.</a:t>
            </a:r>
            <a:endParaRPr lang="en-US" dirty="0"/>
          </a:p>
          <a:p>
            <a:r>
              <a:rPr lang="en-US" dirty="0"/>
              <a:t>ACOCs are very common in individuals with I/DD. Although some ACOCs are unpredictable, many can be anticipated by identifying risk factors such as pre-existing conditions, previous complications, or the course of a recent hospitalization.</a:t>
            </a:r>
          </a:p>
        </p:txBody>
      </p:sp>
    </p:spTree>
    <p:extLst>
      <p:ext uri="{BB962C8B-B14F-4D97-AF65-F5344CB8AC3E}">
        <p14:creationId xmlns:p14="http://schemas.microsoft.com/office/powerpoint/2010/main" val="2379717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Examples of Predictable ACOCs</a:t>
            </a:r>
          </a:p>
        </p:txBody>
      </p:sp>
      <p:sp>
        <p:nvSpPr>
          <p:cNvPr id="3" name="Content Placeholder 2"/>
          <p:cNvSpPr>
            <a:spLocks noGrp="1"/>
          </p:cNvSpPr>
          <p:nvPr>
            <p:ph idx="1"/>
          </p:nvPr>
        </p:nvSpPr>
        <p:spPr/>
        <p:txBody>
          <a:bodyPr/>
          <a:lstStyle/>
          <a:p>
            <a:r>
              <a:rPr lang="en-US" dirty="0"/>
              <a:t>Premature discharge from an acute care facility (“Quicker and Sicker”).</a:t>
            </a:r>
          </a:p>
          <a:p>
            <a:r>
              <a:rPr lang="en-US" dirty="0"/>
              <a:t>Individuals with CHF, or Hypertension.</a:t>
            </a:r>
          </a:p>
          <a:p>
            <a:r>
              <a:rPr lang="en-US" dirty="0"/>
              <a:t>Impaired Mobility.</a:t>
            </a:r>
          </a:p>
          <a:p>
            <a:r>
              <a:rPr lang="en-US" dirty="0"/>
              <a:t>Recurrent falls.</a:t>
            </a:r>
          </a:p>
          <a:p>
            <a:r>
              <a:rPr lang="en-US" dirty="0"/>
              <a:t>Prolonged Bed Rest.</a:t>
            </a:r>
          </a:p>
          <a:p>
            <a:r>
              <a:rPr lang="en-US" dirty="0"/>
              <a:t>Urinary Retention,</a:t>
            </a:r>
          </a:p>
        </p:txBody>
      </p:sp>
    </p:spTree>
    <p:extLst>
      <p:ext uri="{BB962C8B-B14F-4D97-AF65-F5344CB8AC3E}">
        <p14:creationId xmlns:p14="http://schemas.microsoft.com/office/powerpoint/2010/main" val="39167356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Pre-Existing Conditions that may Predispose Individuals to ACOCs</a:t>
            </a:r>
          </a:p>
        </p:txBody>
      </p:sp>
      <p:sp>
        <p:nvSpPr>
          <p:cNvPr id="4" name="Text Placeholder 3"/>
          <p:cNvSpPr>
            <a:spLocks noGrp="1"/>
          </p:cNvSpPr>
          <p:nvPr>
            <p:ph type="body" idx="1"/>
          </p:nvPr>
        </p:nvSpPr>
        <p:spPr/>
        <p:txBody>
          <a:bodyPr/>
          <a:lstStyle/>
          <a:p>
            <a:r>
              <a:rPr lang="en-US" dirty="0"/>
              <a:t>Condition</a:t>
            </a:r>
          </a:p>
        </p:txBody>
      </p:sp>
      <p:sp>
        <p:nvSpPr>
          <p:cNvPr id="5" name="Content Placeholder 4"/>
          <p:cNvSpPr>
            <a:spLocks noGrp="1"/>
          </p:cNvSpPr>
          <p:nvPr>
            <p:ph sz="half" idx="2"/>
          </p:nvPr>
        </p:nvSpPr>
        <p:spPr>
          <a:xfrm>
            <a:off x="457200" y="2174874"/>
            <a:ext cx="4040188" cy="4454525"/>
          </a:xfrm>
        </p:spPr>
        <p:txBody>
          <a:bodyPr>
            <a:normAutofit lnSpcReduction="10000"/>
          </a:bodyPr>
          <a:lstStyle/>
          <a:p>
            <a:r>
              <a:rPr lang="en-US" dirty="0"/>
              <a:t>Congestive Heart Failure</a:t>
            </a:r>
          </a:p>
          <a:p>
            <a:endParaRPr lang="en-US" dirty="0"/>
          </a:p>
          <a:p>
            <a:r>
              <a:rPr lang="en-US" dirty="0"/>
              <a:t>COPD</a:t>
            </a:r>
          </a:p>
          <a:p>
            <a:endParaRPr lang="en-US" dirty="0"/>
          </a:p>
          <a:p>
            <a:r>
              <a:rPr lang="en-US" dirty="0"/>
              <a:t>Diabetes</a:t>
            </a:r>
          </a:p>
          <a:p>
            <a:endParaRPr lang="en-US" dirty="0"/>
          </a:p>
          <a:p>
            <a:r>
              <a:rPr lang="en-US" dirty="0"/>
              <a:t>GI Bleeding</a:t>
            </a:r>
          </a:p>
          <a:p>
            <a:endParaRPr lang="en-US" dirty="0"/>
          </a:p>
          <a:p>
            <a:r>
              <a:rPr lang="en-US" dirty="0"/>
              <a:t>Neurogenic Bladder</a:t>
            </a:r>
          </a:p>
          <a:p>
            <a:endParaRPr lang="en-US" dirty="0"/>
          </a:p>
          <a:p>
            <a:r>
              <a:rPr lang="en-US" dirty="0"/>
              <a:t>New Medication</a:t>
            </a:r>
          </a:p>
          <a:p>
            <a:endParaRPr lang="en-US" dirty="0"/>
          </a:p>
        </p:txBody>
      </p:sp>
      <p:sp>
        <p:nvSpPr>
          <p:cNvPr id="6" name="Text Placeholder 5"/>
          <p:cNvSpPr>
            <a:spLocks noGrp="1"/>
          </p:cNvSpPr>
          <p:nvPr>
            <p:ph type="body" sz="quarter" idx="3"/>
          </p:nvPr>
        </p:nvSpPr>
        <p:spPr/>
        <p:txBody>
          <a:bodyPr/>
          <a:lstStyle/>
          <a:p>
            <a:r>
              <a:rPr lang="en-US" dirty="0"/>
              <a:t>ACOC Risks</a:t>
            </a:r>
          </a:p>
        </p:txBody>
      </p:sp>
      <p:sp>
        <p:nvSpPr>
          <p:cNvPr id="7" name="Content Placeholder 6"/>
          <p:cNvSpPr>
            <a:spLocks noGrp="1"/>
          </p:cNvSpPr>
          <p:nvPr>
            <p:ph sz="quarter" idx="4"/>
          </p:nvPr>
        </p:nvSpPr>
        <p:spPr>
          <a:xfrm>
            <a:off x="4645025" y="2174874"/>
            <a:ext cx="4041775" cy="4530725"/>
          </a:xfrm>
        </p:spPr>
        <p:txBody>
          <a:bodyPr>
            <a:normAutofit fontScale="92500" lnSpcReduction="20000"/>
          </a:bodyPr>
          <a:lstStyle/>
          <a:p>
            <a:r>
              <a:rPr lang="en-US" dirty="0"/>
              <a:t>Acute Dyspnea</a:t>
            </a:r>
          </a:p>
          <a:p>
            <a:endParaRPr lang="en-US" dirty="0"/>
          </a:p>
          <a:p>
            <a:r>
              <a:rPr lang="en-US" dirty="0"/>
              <a:t>Pulmonary Edema/Respiratory Infection</a:t>
            </a:r>
          </a:p>
          <a:p>
            <a:endParaRPr lang="en-US" dirty="0"/>
          </a:p>
          <a:p>
            <a:r>
              <a:rPr lang="en-US" dirty="0"/>
              <a:t>Fluid/Electrolyte Imbalance Hypoglycemia</a:t>
            </a:r>
          </a:p>
          <a:p>
            <a:endParaRPr lang="en-US" dirty="0"/>
          </a:p>
          <a:p>
            <a:r>
              <a:rPr lang="en-US" dirty="0"/>
              <a:t>Acute Recurrence of Bleed </a:t>
            </a:r>
          </a:p>
          <a:p>
            <a:r>
              <a:rPr lang="en-US" dirty="0"/>
              <a:t>UTI</a:t>
            </a:r>
          </a:p>
          <a:p>
            <a:pPr marL="0" indent="0">
              <a:buNone/>
            </a:pPr>
            <a:endParaRPr lang="en-US" dirty="0"/>
          </a:p>
          <a:p>
            <a:r>
              <a:rPr lang="en-US" dirty="0"/>
              <a:t>Falls</a:t>
            </a:r>
          </a:p>
          <a:p>
            <a:r>
              <a:rPr lang="en-US" dirty="0"/>
              <a:t>Altered Mental Status</a:t>
            </a:r>
          </a:p>
        </p:txBody>
      </p:sp>
    </p:spTree>
    <p:extLst>
      <p:ext uri="{BB962C8B-B14F-4D97-AF65-F5344CB8AC3E}">
        <p14:creationId xmlns:p14="http://schemas.microsoft.com/office/powerpoint/2010/main" val="36161360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Approaches to Assessing Risk for ACOCs </a:t>
            </a:r>
          </a:p>
        </p:txBody>
      </p:sp>
      <p:sp>
        <p:nvSpPr>
          <p:cNvPr id="3" name="Text Placeholder 2"/>
          <p:cNvSpPr>
            <a:spLocks noGrp="1"/>
          </p:cNvSpPr>
          <p:nvPr>
            <p:ph type="body" idx="1"/>
          </p:nvPr>
        </p:nvSpPr>
        <p:spPr>
          <a:xfrm>
            <a:off x="457200" y="1371601"/>
            <a:ext cx="4040188" cy="457200"/>
          </a:xfrm>
        </p:spPr>
        <p:txBody>
          <a:bodyPr/>
          <a:lstStyle/>
          <a:p>
            <a:r>
              <a:rPr lang="en-US" dirty="0"/>
              <a:t>Step</a:t>
            </a:r>
          </a:p>
        </p:txBody>
      </p:sp>
      <p:sp>
        <p:nvSpPr>
          <p:cNvPr id="4" name="Content Placeholder 3"/>
          <p:cNvSpPr>
            <a:spLocks noGrp="1"/>
          </p:cNvSpPr>
          <p:nvPr>
            <p:ph sz="half" idx="2"/>
          </p:nvPr>
        </p:nvSpPr>
        <p:spPr>
          <a:xfrm>
            <a:off x="457200" y="1828800"/>
            <a:ext cx="4040188" cy="4876800"/>
          </a:xfrm>
        </p:spPr>
        <p:txBody>
          <a:bodyPr/>
          <a:lstStyle/>
          <a:p>
            <a:r>
              <a:rPr lang="en-US" dirty="0"/>
              <a:t>Evaluate Current Condition and Status.</a:t>
            </a:r>
          </a:p>
          <a:p>
            <a:endParaRPr lang="en-US" dirty="0"/>
          </a:p>
          <a:p>
            <a:r>
              <a:rPr lang="en-US" dirty="0"/>
              <a:t>Identify all Current Problems.</a:t>
            </a:r>
          </a:p>
          <a:p>
            <a:r>
              <a:rPr lang="en-US" dirty="0"/>
              <a:t>Identify Risk for Poor Outcomes (Death, Skin Breakdown, Failure to Regain Weight)</a:t>
            </a:r>
          </a:p>
          <a:p>
            <a:r>
              <a:rPr lang="en-US" dirty="0"/>
              <a:t>Identify Interventions to Reduce Risks/Prevent Complications.</a:t>
            </a:r>
          </a:p>
          <a:p>
            <a:endParaRPr lang="en-US" dirty="0"/>
          </a:p>
        </p:txBody>
      </p:sp>
      <p:sp>
        <p:nvSpPr>
          <p:cNvPr id="5" name="Text Placeholder 4"/>
          <p:cNvSpPr>
            <a:spLocks noGrp="1"/>
          </p:cNvSpPr>
          <p:nvPr>
            <p:ph type="body" sz="quarter" idx="3"/>
          </p:nvPr>
        </p:nvSpPr>
        <p:spPr>
          <a:xfrm>
            <a:off x="4645025" y="1371601"/>
            <a:ext cx="4041775" cy="381000"/>
          </a:xfrm>
        </p:spPr>
        <p:txBody>
          <a:bodyPr>
            <a:normAutofit fontScale="92500" lnSpcReduction="20000"/>
          </a:bodyPr>
          <a:lstStyle/>
          <a:p>
            <a:r>
              <a:rPr lang="en-US" dirty="0"/>
              <a:t>Approaches</a:t>
            </a:r>
          </a:p>
        </p:txBody>
      </p:sp>
      <p:sp>
        <p:nvSpPr>
          <p:cNvPr id="6" name="Content Placeholder 5"/>
          <p:cNvSpPr>
            <a:spLocks noGrp="1"/>
          </p:cNvSpPr>
          <p:nvPr>
            <p:ph sz="quarter" idx="4"/>
          </p:nvPr>
        </p:nvSpPr>
        <p:spPr>
          <a:xfrm>
            <a:off x="4645025" y="1752600"/>
            <a:ext cx="4041775" cy="4952999"/>
          </a:xfrm>
        </p:spPr>
        <p:txBody>
          <a:bodyPr>
            <a:normAutofit fontScale="92500"/>
          </a:bodyPr>
          <a:lstStyle/>
          <a:p>
            <a:r>
              <a:rPr lang="en-US" dirty="0"/>
              <a:t>Determine Expected Course/Known Complications.</a:t>
            </a:r>
          </a:p>
          <a:p>
            <a:endParaRPr lang="en-US" dirty="0"/>
          </a:p>
          <a:p>
            <a:r>
              <a:rPr lang="en-US" dirty="0"/>
              <a:t>Create a Problem List.</a:t>
            </a:r>
          </a:p>
          <a:p>
            <a:pPr marL="0" indent="0">
              <a:buNone/>
            </a:pPr>
            <a:r>
              <a:rPr lang="en-US" dirty="0"/>
              <a:t>    </a:t>
            </a:r>
          </a:p>
          <a:p>
            <a:pPr marL="0" indent="0">
              <a:buNone/>
            </a:pPr>
            <a:r>
              <a:rPr lang="en-US" dirty="0"/>
              <a:t>    Identify Risk Factors.(</a:t>
            </a:r>
            <a:r>
              <a:rPr lang="en-US" dirty="0" err="1"/>
              <a:t>eg</a:t>
            </a:r>
            <a:r>
              <a:rPr lang="en-US" dirty="0"/>
              <a:t>.     Functional/Cognitive Status, Number of DXs.</a:t>
            </a:r>
          </a:p>
          <a:p>
            <a:pPr marL="0" indent="0">
              <a:buNone/>
            </a:pPr>
            <a:endParaRPr lang="en-US" dirty="0"/>
          </a:p>
          <a:p>
            <a:r>
              <a:rPr lang="en-US" dirty="0"/>
              <a:t>Ex. Turning/Positioning, Medication reduction, reduce incidence/severity of complications.</a:t>
            </a:r>
          </a:p>
        </p:txBody>
      </p:sp>
    </p:spTree>
    <p:extLst>
      <p:ext uri="{BB962C8B-B14F-4D97-AF65-F5344CB8AC3E}">
        <p14:creationId xmlns:p14="http://schemas.microsoft.com/office/powerpoint/2010/main" val="22977769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274638"/>
            <a:ext cx="8229600" cy="1706562"/>
          </a:xfrm>
        </p:spPr>
        <p:txBody>
          <a:bodyPr>
            <a:normAutofit fontScale="90000"/>
          </a:bodyPr>
          <a:lstStyle/>
          <a:p>
            <a:r>
              <a:rPr lang="en-US" dirty="0"/>
              <a:t>Step 2.</a:t>
            </a:r>
            <a:br>
              <a:rPr lang="en-US" dirty="0"/>
            </a:br>
            <a:r>
              <a:rPr lang="en-US" dirty="0"/>
              <a:t>Describe and Document Symptoms/Condition Changes</a:t>
            </a:r>
          </a:p>
        </p:txBody>
      </p:sp>
      <p:sp>
        <p:nvSpPr>
          <p:cNvPr id="9" name="Content Placeholder 8"/>
          <p:cNvSpPr>
            <a:spLocks noGrp="1"/>
          </p:cNvSpPr>
          <p:nvPr>
            <p:ph idx="1"/>
          </p:nvPr>
        </p:nvSpPr>
        <p:spPr>
          <a:xfrm>
            <a:off x="457200" y="2209800"/>
            <a:ext cx="8229600" cy="4525963"/>
          </a:xfrm>
        </p:spPr>
        <p:txBody>
          <a:bodyPr>
            <a:normAutofit/>
          </a:bodyPr>
          <a:lstStyle/>
          <a:p>
            <a:r>
              <a:rPr lang="en-US" dirty="0"/>
              <a:t>Individuals with I/DD are most likely to report symptoms to a DSP, Manager or Nurse. It is rare for an Individual to report directly to a practitioner.</a:t>
            </a:r>
          </a:p>
          <a:p>
            <a:r>
              <a:rPr lang="en-US" dirty="0"/>
              <a:t>It is important that caregiving staff describe symptoms as accurately and completely as possible, so that practitioners may determine their significance.</a:t>
            </a:r>
          </a:p>
        </p:txBody>
      </p:sp>
    </p:spTree>
    <p:extLst>
      <p:ext uri="{BB962C8B-B14F-4D97-AF65-F5344CB8AC3E}">
        <p14:creationId xmlns:p14="http://schemas.microsoft.com/office/powerpoint/2010/main" val="4049577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Describing/Documenting (cont.)</a:t>
            </a:r>
          </a:p>
        </p:txBody>
      </p:sp>
      <p:sp>
        <p:nvSpPr>
          <p:cNvPr id="3" name="Content Placeholder 2"/>
          <p:cNvSpPr>
            <a:spLocks noGrp="1"/>
          </p:cNvSpPr>
          <p:nvPr>
            <p:ph idx="1"/>
          </p:nvPr>
        </p:nvSpPr>
        <p:spPr>
          <a:xfrm>
            <a:off x="457200" y="1600200"/>
            <a:ext cx="8229600" cy="5029200"/>
          </a:xfrm>
        </p:spPr>
        <p:txBody>
          <a:bodyPr>
            <a:normAutofit lnSpcReduction="10000"/>
          </a:bodyPr>
          <a:lstStyle/>
          <a:p>
            <a:r>
              <a:rPr lang="en-US" dirty="0"/>
              <a:t>DSP/Nurse should, at minimum:</a:t>
            </a:r>
          </a:p>
          <a:p>
            <a:pPr marL="0" indent="0">
              <a:buNone/>
            </a:pPr>
            <a:endParaRPr lang="en-US" dirty="0"/>
          </a:p>
          <a:p>
            <a:r>
              <a:rPr lang="en-US" dirty="0"/>
              <a:t>Ask the Individual how they are feeling or how symptoms developed;</a:t>
            </a:r>
          </a:p>
          <a:p>
            <a:pPr marL="0" indent="0">
              <a:buNone/>
            </a:pPr>
            <a:endParaRPr lang="en-US" dirty="0"/>
          </a:p>
          <a:p>
            <a:r>
              <a:rPr lang="en-US" dirty="0"/>
              <a:t>Take Vital Signs;</a:t>
            </a:r>
          </a:p>
          <a:p>
            <a:endParaRPr lang="en-US" dirty="0"/>
          </a:p>
          <a:p>
            <a:r>
              <a:rPr lang="en-US" dirty="0"/>
              <a:t>Determine overall condition, LOC and function.</a:t>
            </a:r>
          </a:p>
          <a:p>
            <a:pPr marL="0" indent="0">
              <a:buNone/>
            </a:pPr>
            <a:endParaRPr lang="en-US" dirty="0"/>
          </a:p>
        </p:txBody>
      </p:sp>
    </p:spTree>
    <p:extLst>
      <p:ext uri="{BB962C8B-B14F-4D97-AF65-F5344CB8AC3E}">
        <p14:creationId xmlns:p14="http://schemas.microsoft.com/office/powerpoint/2010/main" val="29358964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Describing Symptoms</a:t>
            </a:r>
          </a:p>
        </p:txBody>
      </p:sp>
      <p:sp>
        <p:nvSpPr>
          <p:cNvPr id="3" name="Content Placeholder 2"/>
          <p:cNvSpPr>
            <a:spLocks noGrp="1"/>
          </p:cNvSpPr>
          <p:nvPr>
            <p:ph idx="1"/>
          </p:nvPr>
        </p:nvSpPr>
        <p:spPr>
          <a:xfrm>
            <a:off x="457200" y="1219200"/>
            <a:ext cx="8229600" cy="5410200"/>
          </a:xfrm>
        </p:spPr>
        <p:txBody>
          <a:bodyPr>
            <a:normAutofit lnSpcReduction="10000"/>
          </a:bodyPr>
          <a:lstStyle/>
          <a:p>
            <a:r>
              <a:rPr lang="en-US" dirty="0"/>
              <a:t>An Individual’s symptoms or test results may represent anything from normal variation to serious underlying illness.</a:t>
            </a:r>
          </a:p>
          <a:p>
            <a:r>
              <a:rPr lang="en-US" dirty="0"/>
              <a:t> The Practitioner needs a detailed description of condition to determine whether a symptom is problematic or simply a normal or expected variant.</a:t>
            </a:r>
          </a:p>
          <a:p>
            <a:r>
              <a:rPr lang="en-US" dirty="0"/>
              <a:t>For example, “agitation” may represent momentary anxiety in an otherwise calm person, or at the other end of the spectrum, acute psychosis or delirium. </a:t>
            </a:r>
          </a:p>
        </p:txBody>
      </p:sp>
    </p:spTree>
    <p:extLst>
      <p:ext uri="{BB962C8B-B14F-4D97-AF65-F5344CB8AC3E}">
        <p14:creationId xmlns:p14="http://schemas.microsoft.com/office/powerpoint/2010/main" val="6068914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a:t>Describing Symptoms</a:t>
            </a:r>
          </a:p>
        </p:txBody>
      </p:sp>
      <p:sp>
        <p:nvSpPr>
          <p:cNvPr id="3" name="Content Placeholder 2"/>
          <p:cNvSpPr>
            <a:spLocks noGrp="1"/>
          </p:cNvSpPr>
          <p:nvPr>
            <p:ph idx="1"/>
          </p:nvPr>
        </p:nvSpPr>
        <p:spPr>
          <a:xfrm>
            <a:off x="533400" y="1219200"/>
            <a:ext cx="8229600" cy="5410200"/>
          </a:xfrm>
        </p:spPr>
        <p:txBody>
          <a:bodyPr>
            <a:normAutofit fontScale="85000" lnSpcReduction="10000"/>
          </a:bodyPr>
          <a:lstStyle/>
          <a:p>
            <a:r>
              <a:rPr lang="en-US" dirty="0"/>
              <a:t>Caregiving staff should describe and document the nature, extent, and severity of symptoms, abnormalities, and condition changes clearly and in sufficient detail to help practitioners distinguish their potential causes and consequences.</a:t>
            </a:r>
          </a:p>
          <a:p>
            <a:r>
              <a:rPr lang="en-US" dirty="0"/>
              <a:t>Observation, description and documentation of symptoms must be distinguished form interpretation.</a:t>
            </a:r>
          </a:p>
          <a:p>
            <a:r>
              <a:rPr lang="en-US" dirty="0"/>
              <a:t> Caregivers making observations may not be qualified to interpret those observations and should not attempt to do so. Appropriately qualified practitioners should follow up on those observations and document and interpret their findings.</a:t>
            </a:r>
          </a:p>
        </p:txBody>
      </p:sp>
    </p:spTree>
    <p:extLst>
      <p:ext uri="{BB962C8B-B14F-4D97-AF65-F5344CB8AC3E}">
        <p14:creationId xmlns:p14="http://schemas.microsoft.com/office/powerpoint/2010/main" val="4183209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a:t>
            </a:r>
          </a:p>
        </p:txBody>
      </p:sp>
      <p:sp>
        <p:nvSpPr>
          <p:cNvPr id="3" name="Content Placeholder 2"/>
          <p:cNvSpPr>
            <a:spLocks noGrp="1"/>
          </p:cNvSpPr>
          <p:nvPr>
            <p:ph idx="1"/>
          </p:nvPr>
        </p:nvSpPr>
        <p:spPr/>
        <p:txBody>
          <a:bodyPr/>
          <a:lstStyle/>
          <a:p>
            <a:r>
              <a:rPr lang="en-US" dirty="0"/>
              <a:t>An acute change of condition (ACOC), is a sudden, clinically important deviation from a patient’s baseline in physical, cognitive, behavioral, or functional domains.</a:t>
            </a:r>
          </a:p>
          <a:p>
            <a:r>
              <a:rPr lang="en-US" dirty="0"/>
              <a:t>“Clinically important” means a deviation that, without intervention, may result in complications or death.</a:t>
            </a:r>
          </a:p>
        </p:txBody>
      </p:sp>
    </p:spTree>
    <p:extLst>
      <p:ext uri="{BB962C8B-B14F-4D97-AF65-F5344CB8AC3E}">
        <p14:creationId xmlns:p14="http://schemas.microsoft.com/office/powerpoint/2010/main" val="6148948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Describing Symptoms</a:t>
            </a:r>
          </a:p>
        </p:txBody>
      </p:sp>
      <p:sp>
        <p:nvSpPr>
          <p:cNvPr id="3" name="Content Placeholder 2"/>
          <p:cNvSpPr>
            <a:spLocks noGrp="1"/>
          </p:cNvSpPr>
          <p:nvPr>
            <p:ph idx="1"/>
          </p:nvPr>
        </p:nvSpPr>
        <p:spPr>
          <a:xfrm>
            <a:off x="457200" y="1219200"/>
            <a:ext cx="8229600" cy="5486400"/>
          </a:xfrm>
        </p:spPr>
        <p:txBody>
          <a:bodyPr/>
          <a:lstStyle/>
          <a:p>
            <a:endParaRPr lang="en-US" dirty="0"/>
          </a:p>
          <a:p>
            <a:r>
              <a:rPr lang="en-US" dirty="0"/>
              <a:t>Use correct terminology and document sufficient details to describe the observations to help practitioners compare symptoms, identify the effectiveness of specific interventions, and distinguish between similar symptoms that have significantly different causes. </a:t>
            </a:r>
          </a:p>
          <a:p>
            <a:endParaRPr lang="en-US" dirty="0"/>
          </a:p>
          <a:p>
            <a:endParaRPr lang="en-US" dirty="0"/>
          </a:p>
          <a:p>
            <a:endParaRPr lang="en-US" dirty="0"/>
          </a:p>
        </p:txBody>
      </p:sp>
    </p:spTree>
    <p:extLst>
      <p:ext uri="{BB962C8B-B14F-4D97-AF65-F5344CB8AC3E}">
        <p14:creationId xmlns:p14="http://schemas.microsoft.com/office/powerpoint/2010/main" val="27679083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a:t>
            </a:r>
          </a:p>
        </p:txBody>
      </p:sp>
      <p:sp>
        <p:nvSpPr>
          <p:cNvPr id="3" name="Content Placeholder 2"/>
          <p:cNvSpPr>
            <a:spLocks noGrp="1"/>
          </p:cNvSpPr>
          <p:nvPr>
            <p:ph idx="1"/>
          </p:nvPr>
        </p:nvSpPr>
        <p:spPr/>
        <p:txBody>
          <a:bodyPr/>
          <a:lstStyle/>
          <a:p>
            <a:r>
              <a:rPr lang="en-US" dirty="0"/>
              <a:t>Hyperventilation is not dyspnea.</a:t>
            </a:r>
          </a:p>
          <a:p>
            <a:r>
              <a:rPr lang="en-US" dirty="0"/>
              <a:t>Tremor or shaking is not a seizure.</a:t>
            </a:r>
          </a:p>
          <a:p>
            <a:r>
              <a:rPr lang="en-US" dirty="0"/>
              <a:t>Apathy is not depression.</a:t>
            </a:r>
          </a:p>
          <a:p>
            <a:r>
              <a:rPr lang="en-US" dirty="0"/>
              <a:t>Motor restlessness is not agitation.</a:t>
            </a:r>
          </a:p>
          <a:p>
            <a:r>
              <a:rPr lang="en-US" dirty="0"/>
              <a:t>Fatigue is not weakness.</a:t>
            </a:r>
          </a:p>
          <a:p>
            <a:r>
              <a:rPr lang="en-US" dirty="0"/>
              <a:t>Loose stools are not diarrhea.</a:t>
            </a:r>
          </a:p>
        </p:txBody>
      </p:sp>
    </p:spTree>
    <p:extLst>
      <p:ext uri="{BB962C8B-B14F-4D97-AF65-F5344CB8AC3E}">
        <p14:creationId xmlns:p14="http://schemas.microsoft.com/office/powerpoint/2010/main" val="7889707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Examples of Appropriate Descriptions of Symptoms</a:t>
            </a:r>
          </a:p>
        </p:txBody>
      </p:sp>
      <p:sp>
        <p:nvSpPr>
          <p:cNvPr id="7" name="Text Placeholder 6"/>
          <p:cNvSpPr>
            <a:spLocks noGrp="1"/>
          </p:cNvSpPr>
          <p:nvPr>
            <p:ph type="body" idx="1"/>
          </p:nvPr>
        </p:nvSpPr>
        <p:spPr/>
        <p:txBody>
          <a:bodyPr/>
          <a:lstStyle/>
          <a:p>
            <a:r>
              <a:rPr lang="en-US" dirty="0"/>
              <a:t>General statement:</a:t>
            </a:r>
          </a:p>
        </p:txBody>
      </p:sp>
      <p:sp>
        <p:nvSpPr>
          <p:cNvPr id="5" name="Content Placeholder 4"/>
          <p:cNvSpPr>
            <a:spLocks noGrp="1"/>
          </p:cNvSpPr>
          <p:nvPr>
            <p:ph sz="half" idx="2"/>
          </p:nvPr>
        </p:nvSpPr>
        <p:spPr/>
        <p:txBody>
          <a:bodyPr/>
          <a:lstStyle/>
          <a:p>
            <a:r>
              <a:rPr lang="en-US" dirty="0"/>
              <a:t>“Patient more agitated than usual”</a:t>
            </a:r>
          </a:p>
        </p:txBody>
      </p:sp>
      <p:sp>
        <p:nvSpPr>
          <p:cNvPr id="8" name="Text Placeholder 7"/>
          <p:cNvSpPr>
            <a:spLocks noGrp="1"/>
          </p:cNvSpPr>
          <p:nvPr>
            <p:ph type="body" sz="quarter" idx="3"/>
          </p:nvPr>
        </p:nvSpPr>
        <p:spPr/>
        <p:txBody>
          <a:bodyPr>
            <a:normAutofit fontScale="92500"/>
          </a:bodyPr>
          <a:lstStyle/>
          <a:p>
            <a:r>
              <a:rPr lang="en-US" dirty="0"/>
              <a:t>More Appropriate/Specific:</a:t>
            </a:r>
          </a:p>
        </p:txBody>
      </p:sp>
      <p:sp>
        <p:nvSpPr>
          <p:cNvPr id="6" name="Content Placeholder 5"/>
          <p:cNvSpPr>
            <a:spLocks noGrp="1"/>
          </p:cNvSpPr>
          <p:nvPr>
            <p:ph sz="quarter" idx="4"/>
          </p:nvPr>
        </p:nvSpPr>
        <p:spPr/>
        <p:txBody>
          <a:bodyPr/>
          <a:lstStyle/>
          <a:p>
            <a:pPr marL="0" indent="0">
              <a:buNone/>
            </a:pPr>
            <a:r>
              <a:rPr lang="en-US" dirty="0"/>
              <a:t>    “Pt. required interventions 3X this shift.”</a:t>
            </a:r>
          </a:p>
          <a:p>
            <a:r>
              <a:rPr lang="en-US" dirty="0"/>
              <a:t>“Pt. not responding to redirection.”</a:t>
            </a:r>
          </a:p>
          <a:p>
            <a:r>
              <a:rPr lang="en-US" dirty="0"/>
              <a:t>“Pt. refused meds 2x in last 2 days.”</a:t>
            </a:r>
          </a:p>
          <a:p>
            <a:r>
              <a:rPr lang="en-US" dirty="0"/>
              <a:t>“Pt. shouting,hitting,etc.”</a:t>
            </a:r>
          </a:p>
        </p:txBody>
      </p:sp>
    </p:spTree>
    <p:extLst>
      <p:ext uri="{BB962C8B-B14F-4D97-AF65-F5344CB8AC3E}">
        <p14:creationId xmlns:p14="http://schemas.microsoft.com/office/powerpoint/2010/main" val="3166814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Appropriate Descriptions</a:t>
            </a:r>
          </a:p>
        </p:txBody>
      </p:sp>
      <p:sp>
        <p:nvSpPr>
          <p:cNvPr id="11" name="Text Placeholder 10"/>
          <p:cNvSpPr>
            <a:spLocks noGrp="1"/>
          </p:cNvSpPr>
          <p:nvPr>
            <p:ph type="body" idx="1"/>
          </p:nvPr>
        </p:nvSpPr>
        <p:spPr/>
        <p:txBody>
          <a:bodyPr/>
          <a:lstStyle/>
          <a:p>
            <a:r>
              <a:rPr lang="en-US" dirty="0"/>
              <a:t>General Statement</a:t>
            </a:r>
          </a:p>
        </p:txBody>
      </p:sp>
      <p:sp>
        <p:nvSpPr>
          <p:cNvPr id="12" name="Content Placeholder 11"/>
          <p:cNvSpPr>
            <a:spLocks noGrp="1"/>
          </p:cNvSpPr>
          <p:nvPr>
            <p:ph sz="half" idx="2"/>
          </p:nvPr>
        </p:nvSpPr>
        <p:spPr/>
        <p:txBody>
          <a:bodyPr/>
          <a:lstStyle/>
          <a:p>
            <a:r>
              <a:rPr lang="en-US" dirty="0"/>
              <a:t>“Pt. is not her usual self”</a:t>
            </a:r>
          </a:p>
        </p:txBody>
      </p:sp>
      <p:sp>
        <p:nvSpPr>
          <p:cNvPr id="13" name="Text Placeholder 12"/>
          <p:cNvSpPr>
            <a:spLocks noGrp="1"/>
          </p:cNvSpPr>
          <p:nvPr>
            <p:ph type="body" sz="quarter" idx="3"/>
          </p:nvPr>
        </p:nvSpPr>
        <p:spPr/>
        <p:txBody>
          <a:bodyPr/>
          <a:lstStyle/>
          <a:p>
            <a:r>
              <a:rPr lang="en-US" dirty="0"/>
              <a:t>More Appropriate/Specific</a:t>
            </a:r>
          </a:p>
        </p:txBody>
      </p:sp>
      <p:sp>
        <p:nvSpPr>
          <p:cNvPr id="14" name="Content Placeholder 13"/>
          <p:cNvSpPr>
            <a:spLocks noGrp="1"/>
          </p:cNvSpPr>
          <p:nvPr>
            <p:ph sz="quarter" idx="4"/>
          </p:nvPr>
        </p:nvSpPr>
        <p:spPr/>
        <p:txBody>
          <a:bodyPr/>
          <a:lstStyle/>
          <a:p>
            <a:r>
              <a:rPr lang="en-US" dirty="0"/>
              <a:t>“Pt. not participating in activities.”</a:t>
            </a:r>
          </a:p>
          <a:p>
            <a:r>
              <a:rPr lang="en-US" dirty="0"/>
              <a:t>“Pt. not interacting in usual manner.”</a:t>
            </a:r>
          </a:p>
          <a:p>
            <a:r>
              <a:rPr lang="en-US" dirty="0"/>
              <a:t>“Pt. did not brush her hair and put on make-up as she usually does.”</a:t>
            </a:r>
          </a:p>
        </p:txBody>
      </p:sp>
    </p:spTree>
    <p:extLst>
      <p:ext uri="{BB962C8B-B14F-4D97-AF65-F5344CB8AC3E}">
        <p14:creationId xmlns:p14="http://schemas.microsoft.com/office/powerpoint/2010/main" val="31967647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Appropriate Descriptions</a:t>
            </a:r>
          </a:p>
        </p:txBody>
      </p:sp>
      <p:sp>
        <p:nvSpPr>
          <p:cNvPr id="3" name="Text Placeholder 2"/>
          <p:cNvSpPr>
            <a:spLocks noGrp="1"/>
          </p:cNvSpPr>
          <p:nvPr>
            <p:ph type="body" idx="1"/>
          </p:nvPr>
        </p:nvSpPr>
        <p:spPr/>
        <p:txBody>
          <a:bodyPr/>
          <a:lstStyle/>
          <a:p>
            <a:r>
              <a:rPr lang="en-US" dirty="0"/>
              <a:t>General Statement</a:t>
            </a:r>
          </a:p>
        </p:txBody>
      </p:sp>
      <p:sp>
        <p:nvSpPr>
          <p:cNvPr id="4" name="Content Placeholder 3"/>
          <p:cNvSpPr>
            <a:spLocks noGrp="1"/>
          </p:cNvSpPr>
          <p:nvPr>
            <p:ph sz="half" idx="2"/>
          </p:nvPr>
        </p:nvSpPr>
        <p:spPr/>
        <p:txBody>
          <a:bodyPr/>
          <a:lstStyle/>
          <a:p>
            <a:r>
              <a:rPr lang="en-US" dirty="0"/>
              <a:t>“Pt. is not eating/not drinking” </a:t>
            </a:r>
          </a:p>
        </p:txBody>
      </p:sp>
      <p:sp>
        <p:nvSpPr>
          <p:cNvPr id="5" name="Text Placeholder 4"/>
          <p:cNvSpPr>
            <a:spLocks noGrp="1"/>
          </p:cNvSpPr>
          <p:nvPr>
            <p:ph type="body" sz="quarter" idx="3"/>
          </p:nvPr>
        </p:nvSpPr>
        <p:spPr/>
        <p:txBody>
          <a:bodyPr/>
          <a:lstStyle/>
          <a:p>
            <a:r>
              <a:rPr lang="en-US" dirty="0"/>
              <a:t>More Appropriate/Specific</a:t>
            </a:r>
          </a:p>
        </p:txBody>
      </p:sp>
      <p:sp>
        <p:nvSpPr>
          <p:cNvPr id="6" name="Content Placeholder 5"/>
          <p:cNvSpPr>
            <a:spLocks noGrp="1"/>
          </p:cNvSpPr>
          <p:nvPr>
            <p:ph sz="quarter" idx="4"/>
          </p:nvPr>
        </p:nvSpPr>
        <p:spPr/>
        <p:txBody>
          <a:bodyPr>
            <a:normAutofit fontScale="92500"/>
          </a:bodyPr>
          <a:lstStyle/>
          <a:p>
            <a:r>
              <a:rPr lang="en-US" dirty="0"/>
              <a:t>“Pt. ate only 50% of breakfast and 25% of lunch over the past two days.”</a:t>
            </a:r>
          </a:p>
          <a:p>
            <a:r>
              <a:rPr lang="en-US" dirty="0"/>
              <a:t>“Pt. is not eating solid foods.”</a:t>
            </a:r>
          </a:p>
          <a:p>
            <a:r>
              <a:rPr lang="en-US" dirty="0"/>
              <a:t>“Pt. seems to be having pain when chewing.”</a:t>
            </a:r>
          </a:p>
          <a:p>
            <a:r>
              <a:rPr lang="en-US" dirty="0"/>
              <a:t>“Pt. is refusing fluids.”</a:t>
            </a:r>
          </a:p>
          <a:p>
            <a:r>
              <a:rPr lang="en-US" dirty="0"/>
              <a:t>“Pt. has not voided in two shifts.” </a:t>
            </a:r>
          </a:p>
        </p:txBody>
      </p:sp>
    </p:spTree>
    <p:extLst>
      <p:ext uri="{BB962C8B-B14F-4D97-AF65-F5344CB8AC3E}">
        <p14:creationId xmlns:p14="http://schemas.microsoft.com/office/powerpoint/2010/main" val="23408388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Appropriate Descriptions</a:t>
            </a:r>
          </a:p>
        </p:txBody>
      </p:sp>
      <p:sp>
        <p:nvSpPr>
          <p:cNvPr id="3" name="Text Placeholder 2"/>
          <p:cNvSpPr>
            <a:spLocks noGrp="1"/>
          </p:cNvSpPr>
          <p:nvPr>
            <p:ph type="body" idx="1"/>
          </p:nvPr>
        </p:nvSpPr>
        <p:spPr/>
        <p:txBody>
          <a:bodyPr/>
          <a:lstStyle/>
          <a:p>
            <a:r>
              <a:rPr lang="en-US" dirty="0"/>
              <a:t>General Statement</a:t>
            </a:r>
          </a:p>
        </p:txBody>
      </p:sp>
      <p:sp>
        <p:nvSpPr>
          <p:cNvPr id="4" name="Content Placeholder 3"/>
          <p:cNvSpPr>
            <a:spLocks noGrp="1"/>
          </p:cNvSpPr>
          <p:nvPr>
            <p:ph sz="half" idx="2"/>
          </p:nvPr>
        </p:nvSpPr>
        <p:spPr/>
        <p:txBody>
          <a:bodyPr/>
          <a:lstStyle/>
          <a:p>
            <a:r>
              <a:rPr lang="en-US" dirty="0"/>
              <a:t>“Pt. seems weak”</a:t>
            </a:r>
          </a:p>
        </p:txBody>
      </p:sp>
      <p:sp>
        <p:nvSpPr>
          <p:cNvPr id="5" name="Text Placeholder 4"/>
          <p:cNvSpPr>
            <a:spLocks noGrp="1"/>
          </p:cNvSpPr>
          <p:nvPr>
            <p:ph type="body" sz="quarter" idx="3"/>
          </p:nvPr>
        </p:nvSpPr>
        <p:spPr/>
        <p:txBody>
          <a:bodyPr/>
          <a:lstStyle/>
          <a:p>
            <a:r>
              <a:rPr lang="en-US" dirty="0"/>
              <a:t>More Appropriate/Specific</a:t>
            </a:r>
          </a:p>
        </p:txBody>
      </p:sp>
      <p:sp>
        <p:nvSpPr>
          <p:cNvPr id="6" name="Content Placeholder 5"/>
          <p:cNvSpPr>
            <a:spLocks noGrp="1"/>
          </p:cNvSpPr>
          <p:nvPr>
            <p:ph sz="quarter" idx="4"/>
          </p:nvPr>
        </p:nvSpPr>
        <p:spPr/>
        <p:txBody>
          <a:bodyPr/>
          <a:lstStyle/>
          <a:p>
            <a:r>
              <a:rPr lang="en-US" dirty="0"/>
              <a:t>“Pt. requires help with ADLs that she usually performs unassisted.”</a:t>
            </a:r>
          </a:p>
          <a:p>
            <a:r>
              <a:rPr lang="en-US" dirty="0"/>
              <a:t>“Pt. is dropping things with his left hand.”</a:t>
            </a:r>
          </a:p>
          <a:p>
            <a:r>
              <a:rPr lang="en-US" dirty="0"/>
              <a:t>“Pt. has had two non-injurious falls in the past week.”</a:t>
            </a:r>
          </a:p>
        </p:txBody>
      </p:sp>
    </p:spTree>
    <p:extLst>
      <p:ext uri="{BB962C8B-B14F-4D97-AF65-F5344CB8AC3E}">
        <p14:creationId xmlns:p14="http://schemas.microsoft.com/office/powerpoint/2010/main" val="15557514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a:t>Facilitating Clear Communication in the Team</a:t>
            </a:r>
          </a:p>
        </p:txBody>
      </p:sp>
      <p:sp>
        <p:nvSpPr>
          <p:cNvPr id="8" name="Content Placeholder 7"/>
          <p:cNvSpPr>
            <a:spLocks noGrp="1"/>
          </p:cNvSpPr>
          <p:nvPr>
            <p:ph idx="1"/>
          </p:nvPr>
        </p:nvSpPr>
        <p:spPr/>
        <p:txBody>
          <a:bodyPr>
            <a:normAutofit lnSpcReduction="10000"/>
          </a:bodyPr>
          <a:lstStyle/>
          <a:p>
            <a:r>
              <a:rPr lang="en-US" dirty="0"/>
              <a:t>Agencies should encourage effective, multidirectional communication that recognizes the value of relevant input from various sources, including family members, managers, and clinical staff, as well as DSPs.</a:t>
            </a:r>
          </a:p>
          <a:p>
            <a:r>
              <a:rPr lang="en-US" dirty="0"/>
              <a:t>Relevant information from Day Service and Transportation Providers should also be sought.</a:t>
            </a:r>
          </a:p>
        </p:txBody>
      </p:sp>
    </p:spTree>
    <p:extLst>
      <p:ext uri="{BB962C8B-B14F-4D97-AF65-F5344CB8AC3E}">
        <p14:creationId xmlns:p14="http://schemas.microsoft.com/office/powerpoint/2010/main" val="36614275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Facilitating Communication</a:t>
            </a:r>
          </a:p>
        </p:txBody>
      </p:sp>
      <p:sp>
        <p:nvSpPr>
          <p:cNvPr id="3" name="Content Placeholder 2"/>
          <p:cNvSpPr>
            <a:spLocks noGrp="1"/>
          </p:cNvSpPr>
          <p:nvPr>
            <p:ph idx="1"/>
          </p:nvPr>
        </p:nvSpPr>
        <p:spPr/>
        <p:txBody>
          <a:bodyPr/>
          <a:lstStyle/>
          <a:p>
            <a:r>
              <a:rPr lang="en-US" dirty="0"/>
              <a:t>Direct-Support Professional staff should be trained in recognition of signs and symptoms of illness and should be encouraged to freely report their observations to Nursing staff.</a:t>
            </a:r>
          </a:p>
          <a:p>
            <a:r>
              <a:rPr lang="en-US" dirty="0"/>
              <a:t>Many times, observation by DSPs can provide early warning of Acute Change of Condition.</a:t>
            </a:r>
          </a:p>
        </p:txBody>
      </p:sp>
    </p:spTree>
    <p:extLst>
      <p:ext uri="{BB962C8B-B14F-4D97-AF65-F5344CB8AC3E}">
        <p14:creationId xmlns:p14="http://schemas.microsoft.com/office/powerpoint/2010/main" val="29752955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Facilitating Communication</a:t>
            </a:r>
          </a:p>
        </p:txBody>
      </p:sp>
      <p:sp>
        <p:nvSpPr>
          <p:cNvPr id="3" name="Content Placeholder 2"/>
          <p:cNvSpPr>
            <a:spLocks noGrp="1"/>
          </p:cNvSpPr>
          <p:nvPr>
            <p:ph idx="1"/>
          </p:nvPr>
        </p:nvSpPr>
        <p:spPr/>
        <p:txBody>
          <a:bodyPr/>
          <a:lstStyle/>
          <a:p>
            <a:r>
              <a:rPr lang="en-US" dirty="0"/>
              <a:t>DSPs who identify possible ACOCs should immediately report their findings to the RN.</a:t>
            </a:r>
          </a:p>
          <a:p>
            <a:r>
              <a:rPr lang="en-US" dirty="0"/>
              <a:t>Nurses should follow written guidelines (protocols, decision trees, Triage Manuals, etc.) to determine what signs and symptoms to report to Physicians. </a:t>
            </a:r>
          </a:p>
          <a:p>
            <a:r>
              <a:rPr lang="en-US" dirty="0"/>
              <a:t>HOWEVER: Protocols should NEVER substitute for Nursing Judgment.</a:t>
            </a:r>
          </a:p>
        </p:txBody>
      </p:sp>
    </p:spTree>
    <p:extLst>
      <p:ext uri="{BB962C8B-B14F-4D97-AF65-F5344CB8AC3E}">
        <p14:creationId xmlns:p14="http://schemas.microsoft.com/office/powerpoint/2010/main" val="22473561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Facilitating Communication</a:t>
            </a:r>
          </a:p>
        </p:txBody>
      </p:sp>
      <p:sp>
        <p:nvSpPr>
          <p:cNvPr id="3" name="Content Placeholder 2"/>
          <p:cNvSpPr>
            <a:spLocks noGrp="1"/>
          </p:cNvSpPr>
          <p:nvPr>
            <p:ph idx="1"/>
          </p:nvPr>
        </p:nvSpPr>
        <p:spPr/>
        <p:txBody>
          <a:bodyPr/>
          <a:lstStyle/>
          <a:p>
            <a:r>
              <a:rPr lang="en-US" dirty="0"/>
              <a:t>When reporting information to a Practitioner, Nurses should not assume that the Practitioner knows the Pt. well, or remembers relevant details such as current meds, etc.</a:t>
            </a:r>
          </a:p>
          <a:p>
            <a:r>
              <a:rPr lang="en-US" dirty="0"/>
              <a:t>It is helpful to give the Practitioner a brief review of any relevant medical history.</a:t>
            </a:r>
          </a:p>
        </p:txBody>
      </p:sp>
    </p:spTree>
    <p:extLst>
      <p:ext uri="{BB962C8B-B14F-4D97-AF65-F5344CB8AC3E}">
        <p14:creationId xmlns:p14="http://schemas.microsoft.com/office/powerpoint/2010/main" val="3876354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Regulatory Expectations</a:t>
            </a:r>
          </a:p>
        </p:txBody>
      </p:sp>
      <p:sp>
        <p:nvSpPr>
          <p:cNvPr id="3" name="Content Placeholder 2"/>
          <p:cNvSpPr>
            <a:spLocks noGrp="1"/>
          </p:cNvSpPr>
          <p:nvPr>
            <p:ph idx="1"/>
          </p:nvPr>
        </p:nvSpPr>
        <p:spPr/>
        <p:txBody>
          <a:bodyPr/>
          <a:lstStyle/>
          <a:p>
            <a:r>
              <a:rPr lang="en-US" dirty="0"/>
              <a:t>“Registered Nursing Supervision of Unlicensed Direct Care Staff in Residential Facilities Certified by the Office of Mental Retardation and Developmental Disabilities” (Now OPWDD)</a:t>
            </a:r>
          </a:p>
          <a:p>
            <a:endParaRPr lang="en-US" dirty="0"/>
          </a:p>
          <a:p>
            <a:r>
              <a:rPr lang="en-US" dirty="0"/>
              <a:t>Administrative Memorandum</a:t>
            </a:r>
          </a:p>
          <a:p>
            <a:pPr marL="0" indent="0">
              <a:buNone/>
            </a:pPr>
            <a:r>
              <a:rPr lang="en-US" dirty="0"/>
              <a:t>   (ADM) 2003-01 AND ADM 2015-03</a:t>
            </a:r>
          </a:p>
        </p:txBody>
      </p:sp>
    </p:spTree>
    <p:extLst>
      <p:ext uri="{BB962C8B-B14F-4D97-AF65-F5344CB8AC3E}">
        <p14:creationId xmlns:p14="http://schemas.microsoft.com/office/powerpoint/2010/main" val="39223241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Recommended Procedures for Ensuring Recognition of ACOCs </a:t>
            </a:r>
          </a:p>
        </p:txBody>
      </p:sp>
      <p:sp>
        <p:nvSpPr>
          <p:cNvPr id="3" name="Content Placeholder 2"/>
          <p:cNvSpPr>
            <a:spLocks noGrp="1"/>
          </p:cNvSpPr>
          <p:nvPr>
            <p:ph idx="1"/>
          </p:nvPr>
        </p:nvSpPr>
        <p:spPr>
          <a:xfrm>
            <a:off x="457200" y="1600200"/>
            <a:ext cx="8229600" cy="5181600"/>
          </a:xfrm>
        </p:spPr>
        <p:txBody>
          <a:bodyPr>
            <a:normAutofit lnSpcReduction="10000"/>
          </a:bodyPr>
          <a:lstStyle/>
          <a:p>
            <a:r>
              <a:rPr lang="en-US" dirty="0"/>
              <a:t>Communication of all Pt. related information follows a defined process.</a:t>
            </a:r>
          </a:p>
          <a:p>
            <a:r>
              <a:rPr lang="en-US" dirty="0"/>
              <a:t>All team members (not just DSPs) are expected to report findings that might represent ACOCs.</a:t>
            </a:r>
          </a:p>
          <a:p>
            <a:r>
              <a:rPr lang="en-US" dirty="0"/>
              <a:t>In-depth discussion of ACOCs occurs at specific times. Ex. Shift to shift communication. </a:t>
            </a:r>
          </a:p>
          <a:p>
            <a:r>
              <a:rPr lang="en-US" dirty="0"/>
              <a:t>Responsibility for entering information in the medical record is clearly assigned.</a:t>
            </a:r>
          </a:p>
        </p:txBody>
      </p:sp>
    </p:spTree>
    <p:extLst>
      <p:ext uri="{BB962C8B-B14F-4D97-AF65-F5344CB8AC3E}">
        <p14:creationId xmlns:p14="http://schemas.microsoft.com/office/powerpoint/2010/main" val="36669512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Facilitating Communication</a:t>
            </a:r>
          </a:p>
        </p:txBody>
      </p:sp>
      <p:sp>
        <p:nvSpPr>
          <p:cNvPr id="3" name="Content Placeholder 2"/>
          <p:cNvSpPr>
            <a:spLocks noGrp="1"/>
          </p:cNvSpPr>
          <p:nvPr>
            <p:ph idx="1"/>
          </p:nvPr>
        </p:nvSpPr>
        <p:spPr>
          <a:xfrm>
            <a:off x="457200" y="1143000"/>
            <a:ext cx="8229600" cy="5486400"/>
          </a:xfrm>
        </p:spPr>
        <p:txBody>
          <a:bodyPr>
            <a:normAutofit lnSpcReduction="10000"/>
          </a:bodyPr>
          <a:lstStyle/>
          <a:p>
            <a:r>
              <a:rPr lang="en-US" dirty="0"/>
              <a:t>Breakdowns in communication should be promptly addressed by RNs and Supervisory staff.</a:t>
            </a:r>
          </a:p>
          <a:p>
            <a:r>
              <a:rPr lang="en-US" dirty="0"/>
              <a:t>Poorly written notes, or notes that fail to provide important information should be addressed.</a:t>
            </a:r>
          </a:p>
          <a:p>
            <a:r>
              <a:rPr lang="en-US" dirty="0"/>
              <a:t>Nursing Peer review is a good tool to improve communication and documentation.</a:t>
            </a:r>
          </a:p>
          <a:p>
            <a:r>
              <a:rPr lang="en-US" dirty="0"/>
              <a:t>Reviews should be a LEARNING Tool, NOT a criticism. </a:t>
            </a:r>
          </a:p>
          <a:p>
            <a:endParaRPr lang="en-US" dirty="0"/>
          </a:p>
          <a:p>
            <a:endParaRPr lang="en-US" dirty="0"/>
          </a:p>
        </p:txBody>
      </p:sp>
    </p:spTree>
    <p:extLst>
      <p:ext uri="{BB962C8B-B14F-4D97-AF65-F5344CB8AC3E}">
        <p14:creationId xmlns:p14="http://schemas.microsoft.com/office/powerpoint/2010/main" val="14320634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PQRST Mnemonic</a:t>
            </a:r>
          </a:p>
        </p:txBody>
      </p:sp>
      <p:sp>
        <p:nvSpPr>
          <p:cNvPr id="3" name="Content Placeholder 2"/>
          <p:cNvSpPr>
            <a:spLocks noGrp="1"/>
          </p:cNvSpPr>
          <p:nvPr>
            <p:ph idx="1"/>
          </p:nvPr>
        </p:nvSpPr>
        <p:spPr/>
        <p:txBody>
          <a:bodyPr/>
          <a:lstStyle/>
          <a:p>
            <a:r>
              <a:rPr lang="en-US" dirty="0"/>
              <a:t>P: Palliation, Provocation</a:t>
            </a:r>
          </a:p>
          <a:p>
            <a:r>
              <a:rPr lang="en-US" dirty="0"/>
              <a:t>What makes the symptom better or worse?</a:t>
            </a:r>
          </a:p>
          <a:p>
            <a:pPr marL="0" indent="0">
              <a:buNone/>
            </a:pPr>
            <a:endParaRPr lang="en-US" dirty="0"/>
          </a:p>
          <a:p>
            <a:r>
              <a:rPr lang="en-US" dirty="0"/>
              <a:t>Q: Quantity, Quality</a:t>
            </a:r>
          </a:p>
          <a:p>
            <a:r>
              <a:rPr lang="en-US" dirty="0"/>
              <a:t>How much is the patient bothered by the symptom and what is the degree of discomfort?</a:t>
            </a:r>
          </a:p>
          <a:p>
            <a:endParaRPr lang="en-US" dirty="0"/>
          </a:p>
        </p:txBody>
      </p:sp>
    </p:spTree>
    <p:extLst>
      <p:ext uri="{BB962C8B-B14F-4D97-AF65-F5344CB8AC3E}">
        <p14:creationId xmlns:p14="http://schemas.microsoft.com/office/powerpoint/2010/main" val="2662004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PQRST</a:t>
            </a:r>
          </a:p>
        </p:txBody>
      </p:sp>
      <p:sp>
        <p:nvSpPr>
          <p:cNvPr id="3" name="Content Placeholder 2"/>
          <p:cNvSpPr>
            <a:spLocks noGrp="1"/>
          </p:cNvSpPr>
          <p:nvPr>
            <p:ph idx="1"/>
          </p:nvPr>
        </p:nvSpPr>
        <p:spPr/>
        <p:txBody>
          <a:bodyPr>
            <a:normAutofit lnSpcReduction="10000"/>
          </a:bodyPr>
          <a:lstStyle/>
          <a:p>
            <a:r>
              <a:rPr lang="en-US" dirty="0"/>
              <a:t>R: Region, Radiation</a:t>
            </a:r>
          </a:p>
          <a:p>
            <a:r>
              <a:rPr lang="en-US" dirty="0"/>
              <a:t>Where are the symptoms located? Do they move from one part of the body to another?</a:t>
            </a:r>
          </a:p>
          <a:p>
            <a:r>
              <a:rPr lang="en-US" dirty="0"/>
              <a:t>S: Signs, Symptoms</a:t>
            </a:r>
          </a:p>
          <a:p>
            <a:r>
              <a:rPr lang="en-US" dirty="0"/>
              <a:t>What signs and symptoms coincide with the primary findings? (For example, is pain accompanied by sweating and elevated pulse?)</a:t>
            </a:r>
          </a:p>
        </p:txBody>
      </p:sp>
    </p:spTree>
    <p:extLst>
      <p:ext uri="{BB962C8B-B14F-4D97-AF65-F5344CB8AC3E}">
        <p14:creationId xmlns:p14="http://schemas.microsoft.com/office/powerpoint/2010/main" val="27758500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PQRST</a:t>
            </a:r>
          </a:p>
        </p:txBody>
      </p:sp>
      <p:sp>
        <p:nvSpPr>
          <p:cNvPr id="3" name="Content Placeholder 2"/>
          <p:cNvSpPr>
            <a:spLocks noGrp="1"/>
          </p:cNvSpPr>
          <p:nvPr>
            <p:ph idx="1"/>
          </p:nvPr>
        </p:nvSpPr>
        <p:spPr>
          <a:xfrm>
            <a:off x="457200" y="1600200"/>
            <a:ext cx="8229600" cy="5105400"/>
          </a:xfrm>
        </p:spPr>
        <p:txBody>
          <a:bodyPr>
            <a:normAutofit fontScale="92500" lnSpcReduction="20000"/>
          </a:bodyPr>
          <a:lstStyle/>
          <a:p>
            <a:r>
              <a:rPr lang="en-US" dirty="0"/>
              <a:t>T: Temporal Relations</a:t>
            </a:r>
          </a:p>
          <a:p>
            <a:r>
              <a:rPr lang="en-US" dirty="0"/>
              <a:t>What changed around the time of onset of symptoms or condition change?</a:t>
            </a:r>
          </a:p>
          <a:p>
            <a:r>
              <a:rPr lang="en-US" dirty="0"/>
              <a:t>What other active problems are on the Pt.'s problem list?</a:t>
            </a:r>
          </a:p>
          <a:p>
            <a:r>
              <a:rPr lang="en-US" dirty="0"/>
              <a:t>Have the same or similar episodes occurred in the past? What was happening at those times?</a:t>
            </a:r>
          </a:p>
          <a:p>
            <a:r>
              <a:rPr lang="en-US" dirty="0"/>
              <a:t>What solutions have or have not been effective previously?</a:t>
            </a:r>
          </a:p>
          <a:p>
            <a:r>
              <a:rPr lang="en-US" dirty="0"/>
              <a:t> Have the Pt.'s meds or physical routine changed recently?</a:t>
            </a:r>
          </a:p>
        </p:txBody>
      </p:sp>
    </p:spTree>
    <p:extLst>
      <p:ext uri="{BB962C8B-B14F-4D97-AF65-F5344CB8AC3E}">
        <p14:creationId xmlns:p14="http://schemas.microsoft.com/office/powerpoint/2010/main" val="14818841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fontScale="90000"/>
          </a:bodyPr>
          <a:lstStyle/>
          <a:p>
            <a:r>
              <a:rPr lang="en-US" dirty="0"/>
              <a:t>Step 3.  Define the Pt.'s stability and Identify why the Situation is Problematic  </a:t>
            </a:r>
          </a:p>
        </p:txBody>
      </p:sp>
      <p:sp>
        <p:nvSpPr>
          <p:cNvPr id="3" name="Content Placeholder 2"/>
          <p:cNvSpPr>
            <a:spLocks noGrp="1"/>
          </p:cNvSpPr>
          <p:nvPr>
            <p:ph idx="1"/>
          </p:nvPr>
        </p:nvSpPr>
        <p:spPr>
          <a:xfrm>
            <a:off x="457200" y="1676400"/>
            <a:ext cx="8229600" cy="5029200"/>
          </a:xfrm>
        </p:spPr>
        <p:txBody>
          <a:bodyPr>
            <a:normAutofit fontScale="85000" lnSpcReduction="10000"/>
          </a:bodyPr>
          <a:lstStyle/>
          <a:p>
            <a:endParaRPr lang="en-US" dirty="0"/>
          </a:p>
          <a:p>
            <a:r>
              <a:rPr lang="en-US" dirty="0"/>
              <a:t>Many symptoms and abnormalities are seen in LTC populations. However, only some of those are problematic, and only some of those are that are problematic require or are likely to respond to treatment.  For example:</a:t>
            </a:r>
          </a:p>
          <a:p>
            <a:r>
              <a:rPr lang="en-US" dirty="0"/>
              <a:t>Blood Pressure may fluctuate without requiring immediate attention;</a:t>
            </a:r>
          </a:p>
          <a:p>
            <a:r>
              <a:rPr lang="en-US" dirty="0"/>
              <a:t>Alertness or functioning of a Pt. with Alzheimer disease may fluctuate throughout the day;</a:t>
            </a:r>
          </a:p>
          <a:p>
            <a:r>
              <a:rPr lang="en-US" dirty="0"/>
              <a:t>An Individual with COPD or CHF may periodically breathe irregularly or with some difficulty. </a:t>
            </a:r>
          </a:p>
        </p:txBody>
      </p:sp>
    </p:spTree>
    <p:extLst>
      <p:ext uri="{BB962C8B-B14F-4D97-AF65-F5344CB8AC3E}">
        <p14:creationId xmlns:p14="http://schemas.microsoft.com/office/powerpoint/2010/main" val="17460912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3, cont.</a:t>
            </a:r>
          </a:p>
        </p:txBody>
      </p:sp>
      <p:sp>
        <p:nvSpPr>
          <p:cNvPr id="3" name="Content Placeholder 2"/>
          <p:cNvSpPr>
            <a:spLocks noGrp="1"/>
          </p:cNvSpPr>
          <p:nvPr>
            <p:ph idx="1"/>
          </p:nvPr>
        </p:nvSpPr>
        <p:spPr>
          <a:xfrm>
            <a:off x="457200" y="1219200"/>
            <a:ext cx="8229600" cy="4906963"/>
          </a:xfrm>
        </p:spPr>
        <p:txBody>
          <a:bodyPr>
            <a:normAutofit fontScale="92500" lnSpcReduction="10000"/>
          </a:bodyPr>
          <a:lstStyle/>
          <a:p>
            <a:r>
              <a:rPr lang="en-US" dirty="0"/>
              <a:t>Considerable judgment based on knowledge and experience is required to distinguish symptoms which may not require intervention, from symptoms that are both problematic and likely to respond to treatment.</a:t>
            </a:r>
          </a:p>
          <a:p>
            <a:r>
              <a:rPr lang="en-US" dirty="0"/>
              <a:t>When an Individual is observed to have a condition change, it is common for caregivers to call a practitioner immediately, or rush the person to the ER. In many cases, these actions are premature.</a:t>
            </a:r>
          </a:p>
        </p:txBody>
      </p:sp>
    </p:spTree>
    <p:extLst>
      <p:ext uri="{BB962C8B-B14F-4D97-AF65-F5344CB8AC3E}">
        <p14:creationId xmlns:p14="http://schemas.microsoft.com/office/powerpoint/2010/main" val="14730271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3 cont.</a:t>
            </a:r>
          </a:p>
        </p:txBody>
      </p:sp>
      <p:sp>
        <p:nvSpPr>
          <p:cNvPr id="3" name="Content Placeholder 2"/>
          <p:cNvSpPr>
            <a:spLocks noGrp="1"/>
          </p:cNvSpPr>
          <p:nvPr>
            <p:ph idx="1"/>
          </p:nvPr>
        </p:nvSpPr>
        <p:spPr>
          <a:xfrm>
            <a:off x="457200" y="1219200"/>
            <a:ext cx="8229600" cy="5410200"/>
          </a:xfrm>
        </p:spPr>
        <p:txBody>
          <a:bodyPr>
            <a:normAutofit fontScale="92500" lnSpcReduction="10000"/>
          </a:bodyPr>
          <a:lstStyle/>
          <a:p>
            <a:r>
              <a:rPr lang="en-US" dirty="0"/>
              <a:t>Unless an Individual’s condition is deteriorating rapidly, or vital signs are markedly abnormal or unstable, the RN generally has ample time to conduct an assessment prior to initiating treatment or transfer.</a:t>
            </a:r>
          </a:p>
          <a:p>
            <a:r>
              <a:rPr lang="en-US" dirty="0"/>
              <a:t>Isolated findings or test results rarely indicate a need for hospital transfer. There is generally time for decision making, unless the issue is emergent. </a:t>
            </a:r>
          </a:p>
          <a:p>
            <a:r>
              <a:rPr lang="en-US" dirty="0"/>
              <a:t>Standardized protocols for decision making are available, and should be used.</a:t>
            </a:r>
          </a:p>
        </p:txBody>
      </p:sp>
    </p:spTree>
    <p:extLst>
      <p:ext uri="{BB962C8B-B14F-4D97-AF65-F5344CB8AC3E}">
        <p14:creationId xmlns:p14="http://schemas.microsoft.com/office/powerpoint/2010/main" val="8775212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HOWEVER:</a:t>
            </a:r>
          </a:p>
        </p:txBody>
      </p:sp>
      <p:sp>
        <p:nvSpPr>
          <p:cNvPr id="3" name="Content Placeholder 2"/>
          <p:cNvSpPr>
            <a:spLocks noGrp="1"/>
          </p:cNvSpPr>
          <p:nvPr>
            <p:ph idx="1"/>
          </p:nvPr>
        </p:nvSpPr>
        <p:spPr>
          <a:xfrm>
            <a:off x="457200" y="1600200"/>
            <a:ext cx="8229600" cy="5105400"/>
          </a:xfrm>
        </p:spPr>
        <p:txBody>
          <a:bodyPr/>
          <a:lstStyle/>
          <a:p>
            <a:r>
              <a:rPr lang="en-US" dirty="0"/>
              <a:t>Standardized protocols should NEVER be used as a substitute for Nursing Judgment.</a:t>
            </a:r>
          </a:p>
          <a:p>
            <a:r>
              <a:rPr lang="en-US" dirty="0"/>
              <a:t>The expectation is not for “Cookbook Medicine” But rather for use of informed judgment,  ASSISTED by decision-support tools. </a:t>
            </a:r>
          </a:p>
          <a:p>
            <a:r>
              <a:rPr lang="en-US" dirty="0"/>
              <a:t>“When in Doubt, send them out!</a:t>
            </a:r>
          </a:p>
        </p:txBody>
      </p:sp>
    </p:spTree>
    <p:extLst>
      <p:ext uri="{BB962C8B-B14F-4D97-AF65-F5344CB8AC3E}">
        <p14:creationId xmlns:p14="http://schemas.microsoft.com/office/powerpoint/2010/main" val="31053291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Categories of Symptoms that may help to define ACOCs</a:t>
            </a:r>
          </a:p>
        </p:txBody>
      </p:sp>
      <p:sp>
        <p:nvSpPr>
          <p:cNvPr id="3" name="Content Placeholder 2"/>
          <p:cNvSpPr>
            <a:spLocks noGrp="1"/>
          </p:cNvSpPr>
          <p:nvPr>
            <p:ph idx="1"/>
          </p:nvPr>
        </p:nvSpPr>
        <p:spPr>
          <a:xfrm>
            <a:off x="457200" y="1600200"/>
            <a:ext cx="8229600" cy="5105400"/>
          </a:xfrm>
        </p:spPr>
        <p:txBody>
          <a:bodyPr>
            <a:normAutofit/>
          </a:bodyPr>
          <a:lstStyle/>
          <a:p>
            <a:r>
              <a:rPr lang="en-US" dirty="0"/>
              <a:t>Respiration:</a:t>
            </a:r>
          </a:p>
          <a:p>
            <a:r>
              <a:rPr lang="en-US" dirty="0"/>
              <a:t>Observe for the following;</a:t>
            </a:r>
          </a:p>
          <a:p>
            <a:r>
              <a:rPr lang="en-US" dirty="0"/>
              <a:t>Respiratory rate &gt;28 BPM or&lt; 12 BPM.</a:t>
            </a:r>
          </a:p>
          <a:p>
            <a:r>
              <a:rPr lang="en-US" dirty="0"/>
              <a:t>Marked change from usual respiratory pattern/rhythm;</a:t>
            </a:r>
          </a:p>
          <a:p>
            <a:r>
              <a:rPr lang="en-US" dirty="0"/>
              <a:t>Irregular breathing, long pauses between breaths, audible noises related to breathing;</a:t>
            </a:r>
          </a:p>
          <a:p>
            <a:r>
              <a:rPr lang="en-US" dirty="0"/>
              <a:t>Struggling to breathe (gasping, using accessory muscles of the neck)</a:t>
            </a:r>
          </a:p>
          <a:p>
            <a:endParaRPr lang="en-US" dirty="0"/>
          </a:p>
        </p:txBody>
      </p:sp>
    </p:spTree>
    <p:extLst>
      <p:ext uri="{BB962C8B-B14F-4D97-AF65-F5344CB8AC3E}">
        <p14:creationId xmlns:p14="http://schemas.microsoft.com/office/powerpoint/2010/main" val="1081268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Regulatory Expectations</a:t>
            </a:r>
          </a:p>
        </p:txBody>
      </p:sp>
      <p:sp>
        <p:nvSpPr>
          <p:cNvPr id="3" name="Content Placeholder 2"/>
          <p:cNvSpPr>
            <a:spLocks noGrp="1"/>
          </p:cNvSpPr>
          <p:nvPr>
            <p:ph idx="1"/>
          </p:nvPr>
        </p:nvSpPr>
        <p:spPr/>
        <p:txBody>
          <a:bodyPr/>
          <a:lstStyle/>
          <a:p>
            <a:r>
              <a:rPr lang="en-US" dirty="0"/>
              <a:t>ADM 2003-01</a:t>
            </a:r>
          </a:p>
          <a:p>
            <a:r>
              <a:rPr lang="en-US" dirty="0"/>
              <a:t>“There shall be an RN available to unlicensed direct care staff 24 hours a day, 7 days a week.  The RN must be on site or immediately available by telephone.”</a:t>
            </a:r>
          </a:p>
          <a:p>
            <a:endParaRPr lang="en-US" dirty="0"/>
          </a:p>
          <a:p>
            <a:r>
              <a:rPr lang="en-US" dirty="0"/>
              <a:t>Note: “Immediately available” has been defined as responding within 30 minutes.</a:t>
            </a:r>
          </a:p>
        </p:txBody>
      </p:sp>
    </p:spTree>
    <p:extLst>
      <p:ext uri="{BB962C8B-B14F-4D97-AF65-F5344CB8AC3E}">
        <p14:creationId xmlns:p14="http://schemas.microsoft.com/office/powerpoint/2010/main" val="42839270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Categories of Symptoms</a:t>
            </a:r>
          </a:p>
        </p:txBody>
      </p:sp>
      <p:sp>
        <p:nvSpPr>
          <p:cNvPr id="3" name="Content Placeholder 2"/>
          <p:cNvSpPr>
            <a:spLocks noGrp="1"/>
          </p:cNvSpPr>
          <p:nvPr>
            <p:ph idx="1"/>
          </p:nvPr>
        </p:nvSpPr>
        <p:spPr>
          <a:xfrm>
            <a:off x="457200" y="1219200"/>
            <a:ext cx="8229600" cy="5562600"/>
          </a:xfrm>
        </p:spPr>
        <p:txBody>
          <a:bodyPr>
            <a:normAutofit/>
          </a:bodyPr>
          <a:lstStyle/>
          <a:p>
            <a:r>
              <a:rPr lang="en-US" dirty="0"/>
              <a:t>Temperature:</a:t>
            </a:r>
          </a:p>
          <a:p>
            <a:r>
              <a:rPr lang="en-US" dirty="0"/>
              <a:t>A range of 97 F- 99 f is considered average. It is good to establish a pt.'s normal range;</a:t>
            </a:r>
          </a:p>
          <a:p>
            <a:r>
              <a:rPr lang="en-US" dirty="0"/>
              <a:t>A sudden or rapid change may indicate an ACOC;</a:t>
            </a:r>
          </a:p>
          <a:p>
            <a:r>
              <a:rPr lang="en-US" dirty="0"/>
              <a:t>After an isolated temp reading outside the pt.’s normal range, repeat reading Q4H for 24 hours and assess for other S&amp;S;</a:t>
            </a:r>
          </a:p>
          <a:p>
            <a:r>
              <a:rPr lang="en-US" dirty="0"/>
              <a:t>Hypothermia may also indicate an ACOC;</a:t>
            </a:r>
          </a:p>
          <a:p>
            <a:endParaRPr lang="en-US" dirty="0"/>
          </a:p>
          <a:p>
            <a:endParaRPr lang="en-US" dirty="0"/>
          </a:p>
        </p:txBody>
      </p:sp>
    </p:spTree>
    <p:extLst>
      <p:ext uri="{BB962C8B-B14F-4D97-AF65-F5344CB8AC3E}">
        <p14:creationId xmlns:p14="http://schemas.microsoft.com/office/powerpoint/2010/main" val="39284961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Categories of Symptoms</a:t>
            </a:r>
          </a:p>
        </p:txBody>
      </p:sp>
      <p:sp>
        <p:nvSpPr>
          <p:cNvPr id="3" name="Content Placeholder 2"/>
          <p:cNvSpPr>
            <a:spLocks noGrp="1"/>
          </p:cNvSpPr>
          <p:nvPr>
            <p:ph idx="1"/>
          </p:nvPr>
        </p:nvSpPr>
        <p:spPr>
          <a:xfrm>
            <a:off x="457200" y="1219200"/>
            <a:ext cx="8229600" cy="5516563"/>
          </a:xfrm>
        </p:spPr>
        <p:txBody>
          <a:bodyPr>
            <a:normAutofit fontScale="85000" lnSpcReduction="10000"/>
          </a:bodyPr>
          <a:lstStyle/>
          <a:p>
            <a:r>
              <a:rPr lang="en-US" dirty="0"/>
              <a:t>Blood Pressure:</a:t>
            </a:r>
          </a:p>
          <a:p>
            <a:r>
              <a:rPr lang="en-US" dirty="0"/>
              <a:t>Good to establish normal range for the Individual;</a:t>
            </a:r>
          </a:p>
          <a:p>
            <a:r>
              <a:rPr lang="en-US" dirty="0"/>
              <a:t>Normal is less than 120 mmHg systolic and less than 80 mmHg diastolic; (Amer. College of Cardiology, 2018.</a:t>
            </a:r>
          </a:p>
          <a:p>
            <a:r>
              <a:rPr lang="en-US" dirty="0"/>
              <a:t>A change in BP is more often a symptom than a cause of an ACOC. Isolated BP elevations are generally not significant;</a:t>
            </a:r>
          </a:p>
          <a:p>
            <a:r>
              <a:rPr lang="en-US" dirty="0"/>
              <a:t>A decrease in systolic BP &gt;20mmHg when moving from a prone to a seated position, or a seated to a standing position, signals orthostatic hypotension;</a:t>
            </a:r>
          </a:p>
          <a:p>
            <a:r>
              <a:rPr lang="en-US" dirty="0"/>
              <a:t>Significant decrease in BP may signal an ACOC, especially if accompanied by other symptoms.</a:t>
            </a:r>
          </a:p>
          <a:p>
            <a:r>
              <a:rPr lang="en-US" dirty="0"/>
              <a:t>Always consider SEPSIS!</a:t>
            </a:r>
          </a:p>
          <a:p>
            <a:endParaRPr lang="en-US" dirty="0"/>
          </a:p>
          <a:p>
            <a:endParaRPr lang="en-US" dirty="0"/>
          </a:p>
        </p:txBody>
      </p:sp>
    </p:spTree>
    <p:extLst>
      <p:ext uri="{BB962C8B-B14F-4D97-AF65-F5344CB8AC3E}">
        <p14:creationId xmlns:p14="http://schemas.microsoft.com/office/powerpoint/2010/main" val="5375464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Categories of Symptoms</a:t>
            </a:r>
          </a:p>
        </p:txBody>
      </p:sp>
      <p:sp>
        <p:nvSpPr>
          <p:cNvPr id="3" name="Content Placeholder 2"/>
          <p:cNvSpPr>
            <a:spLocks noGrp="1"/>
          </p:cNvSpPr>
          <p:nvPr>
            <p:ph idx="1"/>
          </p:nvPr>
        </p:nvSpPr>
        <p:spPr>
          <a:xfrm>
            <a:off x="457200" y="1143000"/>
            <a:ext cx="8229600" cy="5562600"/>
          </a:xfrm>
        </p:spPr>
        <p:txBody>
          <a:bodyPr>
            <a:normAutofit/>
          </a:bodyPr>
          <a:lstStyle/>
          <a:p>
            <a:r>
              <a:rPr lang="en-US" dirty="0"/>
              <a:t>Pulse:</a:t>
            </a:r>
          </a:p>
          <a:p>
            <a:r>
              <a:rPr lang="en-US" dirty="0"/>
              <a:t>Normal range 60-100 BPM, can vary up to 10%. The following presentations may indicate an ACOC and should be assessed further;</a:t>
            </a:r>
          </a:p>
          <a:p>
            <a:r>
              <a:rPr lang="en-US" dirty="0"/>
              <a:t>Sustained change from normal rate;</a:t>
            </a:r>
          </a:p>
          <a:p>
            <a:r>
              <a:rPr lang="en-US" dirty="0"/>
              <a:t>Change in rhythm or regularity;</a:t>
            </a:r>
          </a:p>
          <a:p>
            <a:r>
              <a:rPr lang="en-US" dirty="0"/>
              <a:t>Pulse &gt;120 BPM or&lt; 50 BPM;</a:t>
            </a:r>
          </a:p>
          <a:p>
            <a:r>
              <a:rPr lang="en-US" dirty="0"/>
              <a:t>Pulse &gt;100 BPM with other symptoms (e.g., palpitations, dyspnea or dizziness).   </a:t>
            </a:r>
          </a:p>
        </p:txBody>
      </p:sp>
    </p:spTree>
    <p:extLst>
      <p:ext uri="{BB962C8B-B14F-4D97-AF65-F5344CB8AC3E}">
        <p14:creationId xmlns:p14="http://schemas.microsoft.com/office/powerpoint/2010/main" val="3359903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Categories of Symptoms</a:t>
            </a:r>
          </a:p>
        </p:txBody>
      </p:sp>
      <p:sp>
        <p:nvSpPr>
          <p:cNvPr id="3" name="Content Placeholder 2"/>
          <p:cNvSpPr>
            <a:spLocks noGrp="1"/>
          </p:cNvSpPr>
          <p:nvPr>
            <p:ph idx="1"/>
          </p:nvPr>
        </p:nvSpPr>
        <p:spPr>
          <a:xfrm>
            <a:off x="457200" y="1219200"/>
            <a:ext cx="8229600" cy="5486400"/>
          </a:xfrm>
        </p:spPr>
        <p:txBody>
          <a:bodyPr/>
          <a:lstStyle/>
          <a:p>
            <a:r>
              <a:rPr lang="en-US" dirty="0"/>
              <a:t>Pain:</a:t>
            </a:r>
          </a:p>
          <a:p>
            <a:r>
              <a:rPr lang="en-US" dirty="0"/>
              <a:t>The following may indicate an ACOC and should be assessed further;</a:t>
            </a:r>
          </a:p>
          <a:p>
            <a:r>
              <a:rPr lang="en-US" dirty="0"/>
              <a:t>Pain worsening in severity, intensity, or duration, and/or occurring in a new location;</a:t>
            </a:r>
          </a:p>
          <a:p>
            <a:r>
              <a:rPr lang="en-US" dirty="0"/>
              <a:t>New onset of pain associated with trauma;</a:t>
            </a:r>
          </a:p>
          <a:p>
            <a:r>
              <a:rPr lang="en-US" dirty="0"/>
              <a:t>New onset of pain greater than 4 on a 10 point scale.</a:t>
            </a:r>
          </a:p>
          <a:p>
            <a:endParaRPr lang="en-US" dirty="0"/>
          </a:p>
        </p:txBody>
      </p:sp>
    </p:spTree>
    <p:extLst>
      <p:ext uri="{BB962C8B-B14F-4D97-AF65-F5344CB8AC3E}">
        <p14:creationId xmlns:p14="http://schemas.microsoft.com/office/powerpoint/2010/main" val="25628616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Categories of Symptoms</a:t>
            </a:r>
          </a:p>
        </p:txBody>
      </p:sp>
      <p:sp>
        <p:nvSpPr>
          <p:cNvPr id="3" name="Content Placeholder 2"/>
          <p:cNvSpPr>
            <a:spLocks noGrp="1"/>
          </p:cNvSpPr>
          <p:nvPr>
            <p:ph idx="1"/>
          </p:nvPr>
        </p:nvSpPr>
        <p:spPr>
          <a:xfrm>
            <a:off x="457200" y="1143000"/>
            <a:ext cx="8229600" cy="5562600"/>
          </a:xfrm>
        </p:spPr>
        <p:txBody>
          <a:bodyPr>
            <a:normAutofit lnSpcReduction="10000"/>
          </a:bodyPr>
          <a:lstStyle/>
          <a:p>
            <a:r>
              <a:rPr lang="en-US" dirty="0"/>
              <a:t>Weight/Eating Patterns:</a:t>
            </a:r>
          </a:p>
          <a:p>
            <a:r>
              <a:rPr lang="en-US" dirty="0"/>
              <a:t>An abrupt change in appetite may indicate an ACOC before a significant change in weight occurs;</a:t>
            </a:r>
          </a:p>
          <a:p>
            <a:r>
              <a:rPr lang="en-US" dirty="0"/>
              <a:t>Rate of weight gain/loss may be a more important indicator of a possible ACOC than amount of weight gain or loss;</a:t>
            </a:r>
          </a:p>
          <a:p>
            <a:r>
              <a:rPr lang="en-US" dirty="0"/>
              <a:t>A change in intake patterns (e.g., consuming &lt;75% of all meals in 24 hours or &lt;25% of any one meal) should trigger additional evaluation for a possible ACOC;</a:t>
            </a:r>
          </a:p>
          <a:p>
            <a:endParaRPr lang="en-US" dirty="0"/>
          </a:p>
        </p:txBody>
      </p:sp>
    </p:spTree>
    <p:extLst>
      <p:ext uri="{BB962C8B-B14F-4D97-AF65-F5344CB8AC3E}">
        <p14:creationId xmlns:p14="http://schemas.microsoft.com/office/powerpoint/2010/main" val="4501898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Categories of Symptoms </a:t>
            </a:r>
          </a:p>
        </p:txBody>
      </p:sp>
      <p:sp>
        <p:nvSpPr>
          <p:cNvPr id="3" name="Content Placeholder 2"/>
          <p:cNvSpPr>
            <a:spLocks noGrp="1"/>
          </p:cNvSpPr>
          <p:nvPr>
            <p:ph idx="1"/>
          </p:nvPr>
        </p:nvSpPr>
        <p:spPr>
          <a:xfrm>
            <a:off x="457200" y="1219200"/>
            <a:ext cx="8229600" cy="5486400"/>
          </a:xfrm>
        </p:spPr>
        <p:txBody>
          <a:bodyPr>
            <a:normAutofit fontScale="92500" lnSpcReduction="10000"/>
          </a:bodyPr>
          <a:lstStyle/>
          <a:p>
            <a:r>
              <a:rPr lang="en-US" dirty="0"/>
              <a:t>Weight/Eating Patterns Cont.:</a:t>
            </a:r>
          </a:p>
          <a:p>
            <a:r>
              <a:rPr lang="en-US" dirty="0"/>
              <a:t>In documentation of intake, identify both solid and liquid intake in as much detail as possible;</a:t>
            </a:r>
          </a:p>
          <a:p>
            <a:r>
              <a:rPr lang="en-US" dirty="0"/>
              <a:t>Evaluate S&amp;S that may suggest fluid imbalance (e.g., edema or change in edema);</a:t>
            </a:r>
          </a:p>
          <a:p>
            <a:r>
              <a:rPr lang="en-US" dirty="0"/>
              <a:t>Acute, rapid weight gain may indicate an ACOC accompanied by fluid accumulation (e.g., acute CHF)</a:t>
            </a:r>
          </a:p>
          <a:p>
            <a:r>
              <a:rPr lang="en-US" dirty="0"/>
              <a:t>Acute, rapid weight loss over several days should trigger concern about a hydration emergency. </a:t>
            </a:r>
          </a:p>
        </p:txBody>
      </p:sp>
    </p:spTree>
    <p:extLst>
      <p:ext uri="{BB962C8B-B14F-4D97-AF65-F5344CB8AC3E}">
        <p14:creationId xmlns:p14="http://schemas.microsoft.com/office/powerpoint/2010/main" val="15878302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Categories of Symptoms</a:t>
            </a:r>
          </a:p>
        </p:txBody>
      </p:sp>
      <p:sp>
        <p:nvSpPr>
          <p:cNvPr id="3" name="Content Placeholder 2"/>
          <p:cNvSpPr>
            <a:spLocks noGrp="1"/>
          </p:cNvSpPr>
          <p:nvPr>
            <p:ph idx="1"/>
          </p:nvPr>
        </p:nvSpPr>
        <p:spPr>
          <a:xfrm>
            <a:off x="457200" y="1219200"/>
            <a:ext cx="8229600" cy="5486400"/>
          </a:xfrm>
        </p:spPr>
        <p:txBody>
          <a:bodyPr>
            <a:normAutofit fontScale="92500"/>
          </a:bodyPr>
          <a:lstStyle/>
          <a:p>
            <a:r>
              <a:rPr lang="en-US" dirty="0"/>
              <a:t>Level of Consciousness:</a:t>
            </a:r>
          </a:p>
          <a:p>
            <a:r>
              <a:rPr lang="en-US" dirty="0"/>
              <a:t>LOC should be distinguished from aspects of cognition, such as orientation and memory;</a:t>
            </a:r>
          </a:p>
          <a:p>
            <a:r>
              <a:rPr lang="en-US" dirty="0"/>
              <a:t>LOCs are alert, drowsy/lethargic, stuporous, and comatose.</a:t>
            </a:r>
          </a:p>
          <a:p>
            <a:r>
              <a:rPr lang="en-US" dirty="0"/>
              <a:t>The following may indicate an ACOC and should be assessed further:</a:t>
            </a:r>
          </a:p>
          <a:p>
            <a:r>
              <a:rPr lang="en-US" dirty="0"/>
              <a:t> Frequent fluctuations in LOC;</a:t>
            </a:r>
          </a:p>
          <a:p>
            <a:r>
              <a:rPr lang="en-US" dirty="0"/>
              <a:t>A reduction of one level or more in LOC</a:t>
            </a:r>
          </a:p>
          <a:p>
            <a:r>
              <a:rPr lang="en-US" dirty="0"/>
              <a:t> Hypersomnolence</a:t>
            </a:r>
          </a:p>
          <a:p>
            <a:endParaRPr lang="en-US" dirty="0"/>
          </a:p>
          <a:p>
            <a:endParaRPr lang="en-US" dirty="0"/>
          </a:p>
        </p:txBody>
      </p:sp>
    </p:spTree>
    <p:extLst>
      <p:ext uri="{BB962C8B-B14F-4D97-AF65-F5344CB8AC3E}">
        <p14:creationId xmlns:p14="http://schemas.microsoft.com/office/powerpoint/2010/main" val="76209786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Categories of Symptoms</a:t>
            </a:r>
          </a:p>
        </p:txBody>
      </p:sp>
      <p:sp>
        <p:nvSpPr>
          <p:cNvPr id="3" name="Content Placeholder 2"/>
          <p:cNvSpPr>
            <a:spLocks noGrp="1"/>
          </p:cNvSpPr>
          <p:nvPr>
            <p:ph idx="1"/>
          </p:nvPr>
        </p:nvSpPr>
        <p:spPr/>
        <p:txBody>
          <a:bodyPr/>
          <a:lstStyle/>
          <a:p>
            <a:r>
              <a:rPr lang="en-US" dirty="0"/>
              <a:t>Weakness:</a:t>
            </a:r>
          </a:p>
          <a:p>
            <a:r>
              <a:rPr lang="en-US" dirty="0"/>
              <a:t>New onset of weakness, or significant change from baseline may indicate an ACOC and should be assessed further;</a:t>
            </a:r>
          </a:p>
          <a:p>
            <a:r>
              <a:rPr lang="en-US" dirty="0"/>
              <a:t>Classify weakness as generalized or localized and describe in detail.</a:t>
            </a:r>
          </a:p>
        </p:txBody>
      </p:sp>
    </p:spTree>
    <p:extLst>
      <p:ext uri="{BB962C8B-B14F-4D97-AF65-F5344CB8AC3E}">
        <p14:creationId xmlns:p14="http://schemas.microsoft.com/office/powerpoint/2010/main" val="6431471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Categories of Symptoms</a:t>
            </a:r>
          </a:p>
        </p:txBody>
      </p:sp>
      <p:sp>
        <p:nvSpPr>
          <p:cNvPr id="3" name="Content Placeholder 2"/>
          <p:cNvSpPr>
            <a:spLocks noGrp="1"/>
          </p:cNvSpPr>
          <p:nvPr>
            <p:ph idx="1"/>
          </p:nvPr>
        </p:nvSpPr>
        <p:spPr>
          <a:xfrm>
            <a:off x="457200" y="1219200"/>
            <a:ext cx="8229600" cy="5410200"/>
          </a:xfrm>
        </p:spPr>
        <p:txBody>
          <a:bodyPr>
            <a:normAutofit fontScale="92500" lnSpcReduction="10000"/>
          </a:bodyPr>
          <a:lstStyle/>
          <a:p>
            <a:r>
              <a:rPr lang="en-US" dirty="0"/>
              <a:t>Falls.</a:t>
            </a:r>
          </a:p>
          <a:p>
            <a:r>
              <a:rPr lang="en-US" dirty="0"/>
              <a:t>The following may indicate an ACOC and should be assessed further:</a:t>
            </a:r>
          </a:p>
          <a:p>
            <a:r>
              <a:rPr lang="en-US" dirty="0"/>
              <a:t>Repeated falls on the same day;</a:t>
            </a:r>
          </a:p>
          <a:p>
            <a:r>
              <a:rPr lang="en-US" dirty="0"/>
              <a:t>Recurrent falls over several days to weeks;</a:t>
            </a:r>
          </a:p>
          <a:p>
            <a:r>
              <a:rPr lang="en-US" dirty="0"/>
              <a:t>New onset of falls, not attributable to a readily identifiable cause;</a:t>
            </a:r>
          </a:p>
          <a:p>
            <a:r>
              <a:rPr lang="en-US" dirty="0"/>
              <a:t>A fall with consequent change in neurological status, or findings suggesting a possible injury</a:t>
            </a:r>
          </a:p>
          <a:p>
            <a:r>
              <a:rPr lang="en-US" dirty="0"/>
              <a:t>An unwitnessed fall is a HEAD INJURY until proven otherwise!</a:t>
            </a:r>
          </a:p>
        </p:txBody>
      </p:sp>
    </p:spTree>
    <p:extLst>
      <p:ext uri="{BB962C8B-B14F-4D97-AF65-F5344CB8AC3E}">
        <p14:creationId xmlns:p14="http://schemas.microsoft.com/office/powerpoint/2010/main" val="389588254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Categories of Symptoms</a:t>
            </a:r>
          </a:p>
        </p:txBody>
      </p:sp>
      <p:sp>
        <p:nvSpPr>
          <p:cNvPr id="3" name="Content Placeholder 2"/>
          <p:cNvSpPr>
            <a:spLocks noGrp="1"/>
          </p:cNvSpPr>
          <p:nvPr>
            <p:ph idx="1"/>
          </p:nvPr>
        </p:nvSpPr>
        <p:spPr>
          <a:xfrm>
            <a:off x="457200" y="1219200"/>
            <a:ext cx="8229600" cy="5562600"/>
          </a:xfrm>
        </p:spPr>
        <p:txBody>
          <a:bodyPr>
            <a:normAutofit lnSpcReduction="10000"/>
          </a:bodyPr>
          <a:lstStyle/>
          <a:p>
            <a:r>
              <a:rPr lang="en-US" dirty="0"/>
              <a:t>Change in Elimination Patterns.</a:t>
            </a:r>
          </a:p>
          <a:p>
            <a:r>
              <a:rPr lang="en-US" dirty="0"/>
              <a:t>The following may indicate an ACOC and should be assessed further:</a:t>
            </a:r>
          </a:p>
          <a:p>
            <a:r>
              <a:rPr lang="en-US" dirty="0"/>
              <a:t>Appearance of frank blood in stool, urine or vomit;</a:t>
            </a:r>
          </a:p>
          <a:p>
            <a:r>
              <a:rPr lang="en-US" dirty="0"/>
              <a:t>Abrupt change in frequency of urination or defecation;</a:t>
            </a:r>
          </a:p>
          <a:p>
            <a:r>
              <a:rPr lang="en-US" dirty="0"/>
              <a:t>Frequent loose stools (three or more in 24 hours);  </a:t>
            </a:r>
          </a:p>
          <a:p>
            <a:r>
              <a:rPr lang="en-US" dirty="0"/>
              <a:t>Worsening incontinence of bowel or bladder.</a:t>
            </a:r>
          </a:p>
        </p:txBody>
      </p:sp>
    </p:spTree>
    <p:extLst>
      <p:ext uri="{BB962C8B-B14F-4D97-AF65-F5344CB8AC3E}">
        <p14:creationId xmlns:p14="http://schemas.microsoft.com/office/powerpoint/2010/main" val="1625652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Regulatory Expectations</a:t>
            </a:r>
          </a:p>
        </p:txBody>
      </p:sp>
      <p:sp>
        <p:nvSpPr>
          <p:cNvPr id="3" name="Content Placeholder 2"/>
          <p:cNvSpPr>
            <a:spLocks noGrp="1"/>
          </p:cNvSpPr>
          <p:nvPr>
            <p:ph idx="1"/>
          </p:nvPr>
        </p:nvSpPr>
        <p:spPr/>
        <p:txBody>
          <a:bodyPr/>
          <a:lstStyle/>
          <a:p>
            <a:r>
              <a:rPr lang="en-US" dirty="0"/>
              <a:t>Professional Nursing Availability (cont.)</a:t>
            </a:r>
          </a:p>
          <a:p>
            <a:endParaRPr lang="en-US" dirty="0"/>
          </a:p>
          <a:p>
            <a:r>
              <a:rPr lang="en-US" dirty="0"/>
              <a:t>“The residence RN, or during off hours, the RN on call, will be immediately notified of changes in medical orders for a consumer and/or of changes in a consumer’s health status”</a:t>
            </a:r>
          </a:p>
        </p:txBody>
      </p:sp>
    </p:spTree>
    <p:extLst>
      <p:ext uri="{BB962C8B-B14F-4D97-AF65-F5344CB8AC3E}">
        <p14:creationId xmlns:p14="http://schemas.microsoft.com/office/powerpoint/2010/main" val="49565480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Categories of Symptoms</a:t>
            </a:r>
          </a:p>
        </p:txBody>
      </p:sp>
      <p:sp>
        <p:nvSpPr>
          <p:cNvPr id="3" name="Content Placeholder 2"/>
          <p:cNvSpPr>
            <a:spLocks noGrp="1"/>
          </p:cNvSpPr>
          <p:nvPr>
            <p:ph idx="1"/>
          </p:nvPr>
        </p:nvSpPr>
        <p:spPr>
          <a:xfrm>
            <a:off x="457200" y="1143000"/>
            <a:ext cx="8229600" cy="5562600"/>
          </a:xfrm>
        </p:spPr>
        <p:txBody>
          <a:bodyPr/>
          <a:lstStyle/>
          <a:p>
            <a:r>
              <a:rPr lang="en-US" dirty="0"/>
              <a:t>Behavioral Symptoms:</a:t>
            </a:r>
          </a:p>
          <a:p>
            <a:r>
              <a:rPr lang="en-US" dirty="0"/>
              <a:t>Significant change in nature or pattern of usual behavior;</a:t>
            </a:r>
          </a:p>
          <a:p>
            <a:r>
              <a:rPr lang="en-US" dirty="0"/>
              <a:t>New onset of resistance to care;</a:t>
            </a:r>
          </a:p>
          <a:p>
            <a:r>
              <a:rPr lang="en-US" dirty="0"/>
              <a:t>Abrupt onset or progression of significant agitation or combative behavior;</a:t>
            </a:r>
          </a:p>
          <a:p>
            <a:r>
              <a:rPr lang="en-US" dirty="0"/>
              <a:t>Significant change in affect or mood;</a:t>
            </a:r>
          </a:p>
          <a:p>
            <a:r>
              <a:rPr lang="en-US" dirty="0"/>
              <a:t>Violent/destructive behaviors directed at self or others.</a:t>
            </a:r>
          </a:p>
        </p:txBody>
      </p:sp>
    </p:spTree>
    <p:extLst>
      <p:ext uri="{BB962C8B-B14F-4D97-AF65-F5344CB8AC3E}">
        <p14:creationId xmlns:p14="http://schemas.microsoft.com/office/powerpoint/2010/main" val="380914545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Categories of Symptoms</a:t>
            </a:r>
          </a:p>
        </p:txBody>
      </p:sp>
      <p:sp>
        <p:nvSpPr>
          <p:cNvPr id="3" name="Content Placeholder 2"/>
          <p:cNvSpPr>
            <a:spLocks noGrp="1"/>
          </p:cNvSpPr>
          <p:nvPr>
            <p:ph idx="1"/>
          </p:nvPr>
        </p:nvSpPr>
        <p:spPr>
          <a:xfrm>
            <a:off x="457200" y="1219200"/>
            <a:ext cx="8229600" cy="5486400"/>
          </a:xfrm>
        </p:spPr>
        <p:txBody>
          <a:bodyPr/>
          <a:lstStyle/>
          <a:p>
            <a:r>
              <a:rPr lang="en-US" dirty="0"/>
              <a:t>Cognitive Symptoms:</a:t>
            </a:r>
          </a:p>
          <a:p>
            <a:pPr marL="0" indent="0">
              <a:buNone/>
            </a:pPr>
            <a:endParaRPr lang="en-US" dirty="0"/>
          </a:p>
          <a:p>
            <a:r>
              <a:rPr lang="en-US" dirty="0"/>
              <a:t>Abrupt onset of or increase in confusion;</a:t>
            </a:r>
          </a:p>
          <a:p>
            <a:r>
              <a:rPr lang="en-US" dirty="0"/>
              <a:t>Onset of hallucinations, delusions or paranoia;</a:t>
            </a:r>
          </a:p>
          <a:p>
            <a:r>
              <a:rPr lang="en-US" dirty="0"/>
              <a:t>Significant fluctuations in level of confusion during the day, or over several days.</a:t>
            </a:r>
          </a:p>
        </p:txBody>
      </p:sp>
    </p:spTree>
    <p:extLst>
      <p:ext uri="{BB962C8B-B14F-4D97-AF65-F5344CB8AC3E}">
        <p14:creationId xmlns:p14="http://schemas.microsoft.com/office/powerpoint/2010/main" val="357211690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Categories of Symptoms</a:t>
            </a:r>
          </a:p>
        </p:txBody>
      </p:sp>
      <p:sp>
        <p:nvSpPr>
          <p:cNvPr id="3" name="Content Placeholder 2"/>
          <p:cNvSpPr>
            <a:spLocks noGrp="1"/>
          </p:cNvSpPr>
          <p:nvPr>
            <p:ph idx="1"/>
          </p:nvPr>
        </p:nvSpPr>
        <p:spPr/>
        <p:txBody>
          <a:bodyPr/>
          <a:lstStyle/>
          <a:p>
            <a:r>
              <a:rPr lang="en-US" dirty="0"/>
              <a:t>Functional Symptoms:</a:t>
            </a:r>
          </a:p>
          <a:p>
            <a:pPr marL="0" indent="0">
              <a:buNone/>
            </a:pPr>
            <a:endParaRPr lang="en-US" dirty="0"/>
          </a:p>
          <a:p>
            <a:r>
              <a:rPr lang="en-US" dirty="0"/>
              <a:t>Sudden or persistent decline in function;</a:t>
            </a:r>
          </a:p>
          <a:p>
            <a:r>
              <a:rPr lang="en-US" dirty="0"/>
              <a:t>Loss of ability to perform ADLs.</a:t>
            </a:r>
          </a:p>
          <a:p>
            <a:r>
              <a:rPr lang="en-US" dirty="0"/>
              <a:t>New onset or increase in communication difficulties. </a:t>
            </a:r>
          </a:p>
        </p:txBody>
      </p:sp>
    </p:spTree>
    <p:extLst>
      <p:ext uri="{BB962C8B-B14F-4D97-AF65-F5344CB8AC3E}">
        <p14:creationId xmlns:p14="http://schemas.microsoft.com/office/powerpoint/2010/main" val="232169571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Stages of Recognition and Assessment of a Suspected ACOC.</a:t>
            </a:r>
          </a:p>
        </p:txBody>
      </p:sp>
      <p:sp>
        <p:nvSpPr>
          <p:cNvPr id="3" name="Content Placeholder 2"/>
          <p:cNvSpPr>
            <a:spLocks noGrp="1"/>
          </p:cNvSpPr>
          <p:nvPr>
            <p:ph idx="1"/>
          </p:nvPr>
        </p:nvSpPr>
        <p:spPr>
          <a:xfrm>
            <a:off x="457200" y="1447800"/>
            <a:ext cx="8229600" cy="4678363"/>
          </a:xfrm>
        </p:spPr>
        <p:txBody>
          <a:bodyPr/>
          <a:lstStyle/>
          <a:p>
            <a:r>
              <a:rPr lang="en-US" dirty="0"/>
              <a:t>Recognition and Assessment of a suspected ACOC has three stages.</a:t>
            </a:r>
          </a:p>
          <a:p>
            <a:r>
              <a:rPr lang="en-US" dirty="0"/>
              <a:t>Stage 1 (Primary) Initial observation and reporting of S&amp;S by individuals in close contact with the pt.</a:t>
            </a:r>
          </a:p>
          <a:p>
            <a:r>
              <a:rPr lang="en-US" dirty="0"/>
              <a:t>e.g., a DSP , day service provider or family member observes a change in eating patterns; a DSP notes a significant change in function. </a:t>
            </a:r>
          </a:p>
        </p:txBody>
      </p:sp>
    </p:spTree>
    <p:extLst>
      <p:ext uri="{BB962C8B-B14F-4D97-AF65-F5344CB8AC3E}">
        <p14:creationId xmlns:p14="http://schemas.microsoft.com/office/powerpoint/2010/main" val="14262940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Stages of Recognition and Assessment of a Suspected ACOC</a:t>
            </a:r>
          </a:p>
        </p:txBody>
      </p:sp>
      <p:sp>
        <p:nvSpPr>
          <p:cNvPr id="3" name="Content Placeholder 2"/>
          <p:cNvSpPr>
            <a:spLocks noGrp="1"/>
          </p:cNvSpPr>
          <p:nvPr>
            <p:ph idx="1"/>
          </p:nvPr>
        </p:nvSpPr>
        <p:spPr>
          <a:xfrm>
            <a:off x="457200" y="1447800"/>
            <a:ext cx="8229600" cy="5257800"/>
          </a:xfrm>
        </p:spPr>
        <p:txBody>
          <a:bodyPr>
            <a:normAutofit/>
          </a:bodyPr>
          <a:lstStyle/>
          <a:p>
            <a:r>
              <a:rPr lang="en-US" dirty="0"/>
              <a:t>Stage 2 (Secondary) Additional clinical observations to help define the nature, severity, and possible causes of the problem.</a:t>
            </a:r>
          </a:p>
          <a:p>
            <a:r>
              <a:rPr lang="en-US" dirty="0"/>
              <a:t> e.g., a unit manager or nurse verifies that the pt.'s condition shows a distinct change from his/her usual status. A nurse describes details (onset, duration, frequency, etc.) of pain or problematic behaviors.  </a:t>
            </a:r>
          </a:p>
        </p:txBody>
      </p:sp>
    </p:spTree>
    <p:extLst>
      <p:ext uri="{BB962C8B-B14F-4D97-AF65-F5344CB8AC3E}">
        <p14:creationId xmlns:p14="http://schemas.microsoft.com/office/powerpoint/2010/main" val="29509191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Stages of Recognition and Assessment of a Suspected ACOC</a:t>
            </a:r>
          </a:p>
        </p:txBody>
      </p:sp>
      <p:sp>
        <p:nvSpPr>
          <p:cNvPr id="3" name="Content Placeholder 2"/>
          <p:cNvSpPr>
            <a:spLocks noGrp="1"/>
          </p:cNvSpPr>
          <p:nvPr>
            <p:ph idx="1"/>
          </p:nvPr>
        </p:nvSpPr>
        <p:spPr>
          <a:xfrm>
            <a:off x="457200" y="1524000"/>
            <a:ext cx="8229600" cy="5181600"/>
          </a:xfrm>
        </p:spPr>
        <p:txBody>
          <a:bodyPr>
            <a:normAutofit/>
          </a:bodyPr>
          <a:lstStyle/>
          <a:p>
            <a:r>
              <a:rPr lang="en-US" dirty="0"/>
              <a:t>Stage 3 (Tertiary). Advanced clinical analysis of the nature, severity, causes, and other aspects of the problem.</a:t>
            </a:r>
          </a:p>
          <a:p>
            <a:pPr marL="0" indent="0">
              <a:buNone/>
            </a:pPr>
            <a:endParaRPr lang="en-US" dirty="0"/>
          </a:p>
          <a:p>
            <a:r>
              <a:rPr lang="en-US" dirty="0"/>
              <a:t>e.g., a practitioner examines the pt. and identifies specific physical and psychological changes, performs a more detailed examination, or orders and interprets diagnostic tests. </a:t>
            </a:r>
          </a:p>
        </p:txBody>
      </p:sp>
    </p:spTree>
    <p:extLst>
      <p:ext uri="{BB962C8B-B14F-4D97-AF65-F5344CB8AC3E}">
        <p14:creationId xmlns:p14="http://schemas.microsoft.com/office/powerpoint/2010/main" val="119818030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Examples of Condition Changes to Report to a Practitioner </a:t>
            </a:r>
          </a:p>
        </p:txBody>
      </p:sp>
      <p:sp>
        <p:nvSpPr>
          <p:cNvPr id="5" name="Content Placeholder 4"/>
          <p:cNvSpPr>
            <a:spLocks noGrp="1"/>
          </p:cNvSpPr>
          <p:nvPr>
            <p:ph sz="half" idx="1"/>
          </p:nvPr>
        </p:nvSpPr>
        <p:spPr>
          <a:xfrm>
            <a:off x="457200" y="1447800"/>
            <a:ext cx="4038600" cy="5257800"/>
          </a:xfrm>
        </p:spPr>
        <p:txBody>
          <a:bodyPr>
            <a:normAutofit fontScale="92500" lnSpcReduction="20000"/>
          </a:bodyPr>
          <a:lstStyle/>
          <a:p>
            <a:r>
              <a:rPr lang="en-US" u="sng" dirty="0"/>
              <a:t>Report Immediately.</a:t>
            </a:r>
          </a:p>
          <a:p>
            <a:r>
              <a:rPr lang="en-US" b="1" dirty="0"/>
              <a:t>Acute change in mental status.</a:t>
            </a:r>
          </a:p>
          <a:p>
            <a:r>
              <a:rPr lang="en-US" b="1" dirty="0"/>
              <a:t>Bleeding</a:t>
            </a:r>
            <a:r>
              <a:rPr lang="en-US" dirty="0"/>
              <a:t>:</a:t>
            </a:r>
          </a:p>
          <a:p>
            <a:r>
              <a:rPr lang="en-US" dirty="0"/>
              <a:t>Uncontrolled or repeat episode within 24 hours (e.g. prolonged nosebleed, bloody emesis;</a:t>
            </a:r>
          </a:p>
          <a:p>
            <a:r>
              <a:rPr lang="en-US" dirty="0"/>
              <a:t>Bloody stools not from hemorrhoids; </a:t>
            </a:r>
          </a:p>
          <a:p>
            <a:r>
              <a:rPr lang="en-US" dirty="0"/>
              <a:t>Profuse vaginal bleeding;</a:t>
            </a:r>
          </a:p>
          <a:p>
            <a:r>
              <a:rPr lang="en-US" dirty="0"/>
              <a:t>Grossly bloody urine.</a:t>
            </a:r>
          </a:p>
        </p:txBody>
      </p:sp>
      <p:sp>
        <p:nvSpPr>
          <p:cNvPr id="6" name="Content Placeholder 5"/>
          <p:cNvSpPr>
            <a:spLocks noGrp="1"/>
          </p:cNvSpPr>
          <p:nvPr>
            <p:ph sz="half" idx="2"/>
          </p:nvPr>
        </p:nvSpPr>
        <p:spPr>
          <a:xfrm>
            <a:off x="4648200" y="1524000"/>
            <a:ext cx="4038600" cy="5302155"/>
          </a:xfrm>
        </p:spPr>
        <p:txBody>
          <a:bodyPr>
            <a:normAutofit fontScale="92500" lnSpcReduction="20000"/>
          </a:bodyPr>
          <a:lstStyle/>
          <a:p>
            <a:r>
              <a:rPr lang="en-US" u="sng" dirty="0"/>
              <a:t>Report Next Day.</a:t>
            </a:r>
          </a:p>
          <a:p>
            <a:r>
              <a:rPr lang="en-US" dirty="0"/>
              <a:t>Gradual onset.</a:t>
            </a:r>
          </a:p>
          <a:p>
            <a:pPr marL="0" indent="0">
              <a:buNone/>
            </a:pPr>
            <a:endParaRPr lang="en-US" dirty="0"/>
          </a:p>
          <a:p>
            <a:endParaRPr lang="en-US" dirty="0"/>
          </a:p>
          <a:p>
            <a:r>
              <a:rPr lang="en-US" dirty="0"/>
              <a:t>Controlled, no further episodes.</a:t>
            </a:r>
          </a:p>
          <a:p>
            <a:endParaRPr lang="en-US" dirty="0"/>
          </a:p>
          <a:p>
            <a:pPr marL="0" indent="0">
              <a:buNone/>
            </a:pPr>
            <a:endParaRPr lang="en-US" dirty="0"/>
          </a:p>
          <a:p>
            <a:endParaRPr lang="en-US" dirty="0"/>
          </a:p>
          <a:p>
            <a:r>
              <a:rPr lang="en-US" dirty="0"/>
              <a:t>Bleeding from hemorrhoids. </a:t>
            </a:r>
          </a:p>
          <a:p>
            <a:endParaRPr lang="en-US" dirty="0"/>
          </a:p>
          <a:p>
            <a:endParaRPr lang="en-US" dirty="0"/>
          </a:p>
          <a:p>
            <a:endParaRPr lang="en-US" dirty="0"/>
          </a:p>
        </p:txBody>
      </p:sp>
    </p:spTree>
    <p:extLst>
      <p:ext uri="{BB962C8B-B14F-4D97-AF65-F5344CB8AC3E}">
        <p14:creationId xmlns:p14="http://schemas.microsoft.com/office/powerpoint/2010/main" val="231775741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Condition Change Reporting</a:t>
            </a:r>
          </a:p>
        </p:txBody>
      </p:sp>
      <p:sp>
        <p:nvSpPr>
          <p:cNvPr id="3" name="Content Placeholder 2"/>
          <p:cNvSpPr>
            <a:spLocks noGrp="1"/>
          </p:cNvSpPr>
          <p:nvPr>
            <p:ph sz="half" idx="1"/>
          </p:nvPr>
        </p:nvSpPr>
        <p:spPr>
          <a:xfrm>
            <a:off x="457200" y="1066800"/>
            <a:ext cx="4038600" cy="5059363"/>
          </a:xfrm>
        </p:spPr>
        <p:txBody>
          <a:bodyPr>
            <a:normAutofit fontScale="92500" lnSpcReduction="10000"/>
          </a:bodyPr>
          <a:lstStyle/>
          <a:p>
            <a:endParaRPr lang="en-US" u="sng" dirty="0"/>
          </a:p>
          <a:p>
            <a:r>
              <a:rPr lang="en-US" u="sng" dirty="0"/>
              <a:t>Report Immediately</a:t>
            </a:r>
          </a:p>
          <a:p>
            <a:r>
              <a:rPr lang="en-US" b="1" dirty="0"/>
              <a:t>Chest Pain;</a:t>
            </a:r>
          </a:p>
          <a:p>
            <a:pPr marL="0" indent="0">
              <a:buNone/>
            </a:pPr>
            <a:endParaRPr lang="en-US" dirty="0"/>
          </a:p>
          <a:p>
            <a:r>
              <a:rPr lang="en-US" dirty="0"/>
              <a:t>New onset or recurrent, not relieved by Nitro x3;</a:t>
            </a:r>
          </a:p>
          <a:p>
            <a:endParaRPr lang="en-US" dirty="0"/>
          </a:p>
          <a:p>
            <a:r>
              <a:rPr lang="en-US" dirty="0"/>
              <a:t>Accompanied by changes in vital signs, diaphoresis, nausea, vomiting, shortness of breath.</a:t>
            </a:r>
          </a:p>
        </p:txBody>
      </p:sp>
      <p:sp>
        <p:nvSpPr>
          <p:cNvPr id="4" name="Content Placeholder 3"/>
          <p:cNvSpPr>
            <a:spLocks noGrp="1"/>
          </p:cNvSpPr>
          <p:nvPr>
            <p:ph sz="half" idx="2"/>
          </p:nvPr>
        </p:nvSpPr>
        <p:spPr>
          <a:xfrm>
            <a:off x="4648200" y="1143000"/>
            <a:ext cx="4038600" cy="5029200"/>
          </a:xfrm>
        </p:spPr>
        <p:txBody>
          <a:bodyPr>
            <a:normAutofit fontScale="92500" lnSpcReduction="10000"/>
          </a:bodyPr>
          <a:lstStyle/>
          <a:p>
            <a:endParaRPr lang="en-US" u="sng" dirty="0"/>
          </a:p>
          <a:p>
            <a:r>
              <a:rPr lang="en-US" u="sng" dirty="0"/>
              <a:t>Report Next Day</a:t>
            </a:r>
          </a:p>
          <a:p>
            <a:r>
              <a:rPr lang="en-US" dirty="0"/>
              <a:t>Increase in frequency of episodes in a pt. with a known Hx of chest pain.</a:t>
            </a:r>
          </a:p>
        </p:txBody>
      </p:sp>
    </p:spTree>
    <p:extLst>
      <p:ext uri="{BB962C8B-B14F-4D97-AF65-F5344CB8AC3E}">
        <p14:creationId xmlns:p14="http://schemas.microsoft.com/office/powerpoint/2010/main" val="255498055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Condition Change Reporting</a:t>
            </a:r>
          </a:p>
        </p:txBody>
      </p:sp>
      <p:sp>
        <p:nvSpPr>
          <p:cNvPr id="3" name="Content Placeholder 2"/>
          <p:cNvSpPr>
            <a:spLocks noGrp="1"/>
          </p:cNvSpPr>
          <p:nvPr>
            <p:ph sz="half" idx="1"/>
          </p:nvPr>
        </p:nvSpPr>
        <p:spPr>
          <a:xfrm>
            <a:off x="457200" y="1219200"/>
            <a:ext cx="4038600" cy="4906963"/>
          </a:xfrm>
        </p:spPr>
        <p:txBody>
          <a:bodyPr/>
          <a:lstStyle/>
          <a:p>
            <a:r>
              <a:rPr lang="en-US" u="sng" dirty="0"/>
              <a:t>Report Immediately</a:t>
            </a:r>
          </a:p>
          <a:p>
            <a:pPr marL="0" indent="0">
              <a:buNone/>
            </a:pPr>
            <a:r>
              <a:rPr lang="en-US" b="1" dirty="0"/>
              <a:t>Combative/Aggressive Behavior:</a:t>
            </a:r>
          </a:p>
          <a:p>
            <a:pPr marL="0" indent="0">
              <a:buNone/>
            </a:pPr>
            <a:r>
              <a:rPr lang="en-US" dirty="0"/>
              <a:t>Unresolved by environmental interventions;</a:t>
            </a:r>
          </a:p>
          <a:p>
            <a:pPr marL="0" indent="0">
              <a:buNone/>
            </a:pPr>
            <a:r>
              <a:rPr lang="en-US" dirty="0"/>
              <a:t>New onset associated with change in medication or medical status.</a:t>
            </a:r>
          </a:p>
          <a:p>
            <a:endParaRPr lang="en-US" dirty="0"/>
          </a:p>
        </p:txBody>
      </p:sp>
      <p:sp>
        <p:nvSpPr>
          <p:cNvPr id="4" name="Content Placeholder 3"/>
          <p:cNvSpPr>
            <a:spLocks noGrp="1"/>
          </p:cNvSpPr>
          <p:nvPr>
            <p:ph sz="half" idx="2"/>
          </p:nvPr>
        </p:nvSpPr>
        <p:spPr>
          <a:xfrm>
            <a:off x="4648200" y="1219200"/>
            <a:ext cx="4038600" cy="4906963"/>
          </a:xfrm>
        </p:spPr>
        <p:txBody>
          <a:bodyPr/>
          <a:lstStyle/>
          <a:p>
            <a:r>
              <a:rPr lang="en-US" u="sng" dirty="0"/>
              <a:t>Report Next Day</a:t>
            </a:r>
          </a:p>
          <a:p>
            <a:endParaRPr lang="en-US" u="sng" dirty="0"/>
          </a:p>
          <a:p>
            <a:r>
              <a:rPr lang="en-US" dirty="0"/>
              <a:t>Increase in frequency of episodes of mildly aggressive behavior.</a:t>
            </a:r>
            <a:r>
              <a:rPr lang="en-US" u="sng" dirty="0"/>
              <a:t> </a:t>
            </a:r>
          </a:p>
        </p:txBody>
      </p:sp>
    </p:spTree>
    <p:extLst>
      <p:ext uri="{BB962C8B-B14F-4D97-AF65-F5344CB8AC3E}">
        <p14:creationId xmlns:p14="http://schemas.microsoft.com/office/powerpoint/2010/main" val="194204051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a:t>Condition Change Reporting</a:t>
            </a:r>
          </a:p>
        </p:txBody>
      </p:sp>
      <p:sp>
        <p:nvSpPr>
          <p:cNvPr id="3" name="Content Placeholder 2"/>
          <p:cNvSpPr>
            <a:spLocks noGrp="1"/>
          </p:cNvSpPr>
          <p:nvPr>
            <p:ph sz="half" idx="1"/>
          </p:nvPr>
        </p:nvSpPr>
        <p:spPr>
          <a:xfrm>
            <a:off x="457200" y="1143000"/>
            <a:ext cx="4038600" cy="4983163"/>
          </a:xfrm>
        </p:spPr>
        <p:txBody>
          <a:bodyPr/>
          <a:lstStyle/>
          <a:p>
            <a:r>
              <a:rPr lang="en-US" u="sng" dirty="0"/>
              <a:t>Report immediately</a:t>
            </a:r>
          </a:p>
          <a:p>
            <a:r>
              <a:rPr lang="en-US" b="1" dirty="0"/>
              <a:t>Constipation</a:t>
            </a:r>
            <a:r>
              <a:rPr lang="en-US" dirty="0"/>
              <a:t>:</a:t>
            </a:r>
          </a:p>
          <a:p>
            <a:pPr marL="0" indent="0">
              <a:buNone/>
            </a:pPr>
            <a:endParaRPr lang="en-US" dirty="0"/>
          </a:p>
          <a:p>
            <a:r>
              <a:rPr lang="en-US" dirty="0"/>
              <a:t>Severe abdominal pain, rigid abdomen;</a:t>
            </a:r>
          </a:p>
          <a:p>
            <a:endParaRPr lang="en-US" dirty="0"/>
          </a:p>
          <a:p>
            <a:r>
              <a:rPr lang="en-US" dirty="0"/>
              <a:t>Absence of bowel sounds.</a:t>
            </a:r>
          </a:p>
          <a:p>
            <a:endParaRPr lang="en-US" dirty="0"/>
          </a:p>
        </p:txBody>
      </p:sp>
      <p:sp>
        <p:nvSpPr>
          <p:cNvPr id="4" name="Content Placeholder 3"/>
          <p:cNvSpPr>
            <a:spLocks noGrp="1"/>
          </p:cNvSpPr>
          <p:nvPr>
            <p:ph sz="half" idx="2"/>
          </p:nvPr>
        </p:nvSpPr>
        <p:spPr>
          <a:xfrm>
            <a:off x="4648200" y="1143000"/>
            <a:ext cx="4038600" cy="4525963"/>
          </a:xfrm>
        </p:spPr>
        <p:txBody>
          <a:bodyPr/>
          <a:lstStyle/>
          <a:p>
            <a:r>
              <a:rPr lang="en-US" u="sng" dirty="0"/>
              <a:t>Report Next Day</a:t>
            </a:r>
          </a:p>
          <a:p>
            <a:r>
              <a:rPr lang="en-US" dirty="0"/>
              <a:t>Unresolved symptoms.</a:t>
            </a:r>
          </a:p>
          <a:p>
            <a:r>
              <a:rPr lang="en-US" dirty="0"/>
              <a:t>&gt;2 episodes in 30 days.</a:t>
            </a:r>
          </a:p>
        </p:txBody>
      </p:sp>
    </p:spTree>
    <p:extLst>
      <p:ext uri="{BB962C8B-B14F-4D97-AF65-F5344CB8AC3E}">
        <p14:creationId xmlns:p14="http://schemas.microsoft.com/office/powerpoint/2010/main" val="1334636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Telephone Triage</a:t>
            </a:r>
          </a:p>
        </p:txBody>
      </p:sp>
      <p:sp>
        <p:nvSpPr>
          <p:cNvPr id="3" name="Content Placeholder 2"/>
          <p:cNvSpPr>
            <a:spLocks noGrp="1"/>
          </p:cNvSpPr>
          <p:nvPr>
            <p:ph idx="1"/>
          </p:nvPr>
        </p:nvSpPr>
        <p:spPr/>
        <p:txBody>
          <a:bodyPr/>
          <a:lstStyle/>
          <a:p>
            <a:r>
              <a:rPr lang="en-US" dirty="0"/>
              <a:t>In DD facilities, telephone triage is often the primary method for RNs to manage reports of change of condition.</a:t>
            </a:r>
          </a:p>
          <a:p>
            <a:endParaRPr lang="en-US" dirty="0"/>
          </a:p>
          <a:p>
            <a:r>
              <a:rPr lang="en-US" dirty="0"/>
              <a:t>The purpose of telephone triage is to direct the individual to the right place, at the right time, so that he/she receives the optimum treatment. </a:t>
            </a:r>
          </a:p>
        </p:txBody>
      </p:sp>
    </p:spTree>
    <p:extLst>
      <p:ext uri="{BB962C8B-B14F-4D97-AF65-F5344CB8AC3E}">
        <p14:creationId xmlns:p14="http://schemas.microsoft.com/office/powerpoint/2010/main" val="296934932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Condition Change Reporting</a:t>
            </a:r>
          </a:p>
        </p:txBody>
      </p:sp>
      <p:sp>
        <p:nvSpPr>
          <p:cNvPr id="3" name="Content Placeholder 2"/>
          <p:cNvSpPr>
            <a:spLocks noGrp="1"/>
          </p:cNvSpPr>
          <p:nvPr>
            <p:ph sz="half" idx="1"/>
          </p:nvPr>
        </p:nvSpPr>
        <p:spPr/>
        <p:txBody>
          <a:bodyPr/>
          <a:lstStyle/>
          <a:p>
            <a:r>
              <a:rPr lang="en-US" u="sng" dirty="0"/>
              <a:t>Report immediately.</a:t>
            </a:r>
          </a:p>
          <a:p>
            <a:r>
              <a:rPr lang="en-US" b="1" dirty="0"/>
              <a:t>Decreased Fluid Intake:</a:t>
            </a:r>
          </a:p>
          <a:p>
            <a:r>
              <a:rPr lang="en-US" dirty="0"/>
              <a:t>Drinking &lt;50% of usual fluid intake in previous 24 hours;</a:t>
            </a:r>
          </a:p>
          <a:p>
            <a:r>
              <a:rPr lang="en-US" dirty="0"/>
              <a:t>&gt; 1 episode of vomiting within 24 hours.</a:t>
            </a:r>
          </a:p>
        </p:txBody>
      </p:sp>
      <p:sp>
        <p:nvSpPr>
          <p:cNvPr id="4" name="Content Placeholder 3"/>
          <p:cNvSpPr>
            <a:spLocks noGrp="1"/>
          </p:cNvSpPr>
          <p:nvPr>
            <p:ph sz="half" idx="2"/>
          </p:nvPr>
        </p:nvSpPr>
        <p:spPr/>
        <p:txBody>
          <a:bodyPr/>
          <a:lstStyle/>
          <a:p>
            <a:r>
              <a:rPr lang="en-US" u="sng" dirty="0"/>
              <a:t>Report Next Day.</a:t>
            </a:r>
          </a:p>
          <a:p>
            <a:pPr marL="0" indent="0">
              <a:buNone/>
            </a:pPr>
            <a:endParaRPr lang="en-US" u="sng" dirty="0"/>
          </a:p>
          <a:p>
            <a:endParaRPr lang="en-US" u="sng" dirty="0"/>
          </a:p>
          <a:p>
            <a:r>
              <a:rPr lang="en-US" dirty="0"/>
              <a:t>Persistent symptoms for more than 24 hours despite interventions.</a:t>
            </a:r>
          </a:p>
        </p:txBody>
      </p:sp>
    </p:spTree>
    <p:extLst>
      <p:ext uri="{BB962C8B-B14F-4D97-AF65-F5344CB8AC3E}">
        <p14:creationId xmlns:p14="http://schemas.microsoft.com/office/powerpoint/2010/main" val="426085307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Condition Change Reporting</a:t>
            </a:r>
          </a:p>
        </p:txBody>
      </p:sp>
      <p:sp>
        <p:nvSpPr>
          <p:cNvPr id="3" name="Content Placeholder 2"/>
          <p:cNvSpPr>
            <a:spLocks noGrp="1"/>
          </p:cNvSpPr>
          <p:nvPr>
            <p:ph sz="half" idx="1"/>
          </p:nvPr>
        </p:nvSpPr>
        <p:spPr/>
        <p:txBody>
          <a:bodyPr/>
          <a:lstStyle/>
          <a:p>
            <a:r>
              <a:rPr lang="en-US" b="1" u="sng" dirty="0"/>
              <a:t>Report Immediately.</a:t>
            </a:r>
          </a:p>
          <a:p>
            <a:r>
              <a:rPr lang="en-US" b="1" dirty="0"/>
              <a:t>Depressed Mood/Reactive Depression:</a:t>
            </a:r>
          </a:p>
          <a:p>
            <a:pPr marL="0" indent="0">
              <a:buNone/>
            </a:pPr>
            <a:endParaRPr lang="en-US" b="1" dirty="0"/>
          </a:p>
          <a:p>
            <a:r>
              <a:rPr lang="en-US" dirty="0"/>
              <a:t>Realistic expression of suicidal intent (e.g., a specific plan that could be carried out)</a:t>
            </a:r>
            <a:r>
              <a:rPr lang="en-US" b="1" u="sng" dirty="0"/>
              <a:t> </a:t>
            </a:r>
          </a:p>
        </p:txBody>
      </p:sp>
      <p:sp>
        <p:nvSpPr>
          <p:cNvPr id="4" name="Content Placeholder 3"/>
          <p:cNvSpPr>
            <a:spLocks noGrp="1"/>
          </p:cNvSpPr>
          <p:nvPr>
            <p:ph sz="half" idx="2"/>
          </p:nvPr>
        </p:nvSpPr>
        <p:spPr/>
        <p:txBody>
          <a:bodyPr/>
          <a:lstStyle/>
          <a:p>
            <a:r>
              <a:rPr lang="en-US" b="1" u="sng" dirty="0"/>
              <a:t>Report Next Day.</a:t>
            </a:r>
          </a:p>
          <a:p>
            <a:r>
              <a:rPr lang="en-US" dirty="0"/>
              <a:t>Persistent sadness</a:t>
            </a:r>
          </a:p>
          <a:p>
            <a:pPr marL="0" indent="0">
              <a:buNone/>
            </a:pPr>
            <a:endParaRPr lang="en-US" dirty="0"/>
          </a:p>
          <a:p>
            <a:r>
              <a:rPr lang="en-US" dirty="0"/>
              <a:t>Expression of suicidal thoughts without a specific plan or prior history of suicidal attempts.</a:t>
            </a:r>
            <a:r>
              <a:rPr lang="en-US" b="1" u="sng" dirty="0"/>
              <a:t> </a:t>
            </a:r>
          </a:p>
        </p:txBody>
      </p:sp>
    </p:spTree>
    <p:extLst>
      <p:ext uri="{BB962C8B-B14F-4D97-AF65-F5344CB8AC3E}">
        <p14:creationId xmlns:p14="http://schemas.microsoft.com/office/powerpoint/2010/main" val="159858992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Condition Change Reporting</a:t>
            </a:r>
          </a:p>
        </p:txBody>
      </p:sp>
      <p:sp>
        <p:nvSpPr>
          <p:cNvPr id="3" name="Content Placeholder 2"/>
          <p:cNvSpPr>
            <a:spLocks noGrp="1"/>
          </p:cNvSpPr>
          <p:nvPr>
            <p:ph sz="half" idx="1"/>
          </p:nvPr>
        </p:nvSpPr>
        <p:spPr/>
        <p:txBody>
          <a:bodyPr>
            <a:normAutofit fontScale="92500" lnSpcReduction="20000"/>
          </a:bodyPr>
          <a:lstStyle/>
          <a:p>
            <a:r>
              <a:rPr lang="en-US" b="1" u="sng" dirty="0"/>
              <a:t>Report Immediately</a:t>
            </a:r>
            <a:endParaRPr lang="en-US" u="sng" dirty="0"/>
          </a:p>
          <a:p>
            <a:r>
              <a:rPr lang="en-US" b="1" dirty="0"/>
              <a:t>Diarrhea:</a:t>
            </a:r>
          </a:p>
          <a:p>
            <a:r>
              <a:rPr lang="en-US" dirty="0"/>
              <a:t>Acute onset of multiple stools with  change in vital signs. (3 or more loose or liquid stools/day.)</a:t>
            </a:r>
          </a:p>
          <a:p>
            <a:pPr marL="0" indent="0">
              <a:buNone/>
            </a:pPr>
            <a:r>
              <a:rPr lang="en-US" dirty="0"/>
              <a:t>   (e.g., temp &gt;101F     and/or altered mental status, etc.);</a:t>
            </a:r>
          </a:p>
          <a:p>
            <a:pPr marL="0" indent="0">
              <a:buNone/>
            </a:pPr>
            <a:r>
              <a:rPr lang="en-US" dirty="0"/>
              <a:t>Accompanied by positive fecal occult blood test.</a:t>
            </a:r>
          </a:p>
        </p:txBody>
      </p:sp>
      <p:sp>
        <p:nvSpPr>
          <p:cNvPr id="4" name="Content Placeholder 3"/>
          <p:cNvSpPr>
            <a:spLocks noGrp="1"/>
          </p:cNvSpPr>
          <p:nvPr>
            <p:ph sz="half" idx="2"/>
          </p:nvPr>
        </p:nvSpPr>
        <p:spPr/>
        <p:txBody>
          <a:bodyPr>
            <a:normAutofit fontScale="92500" lnSpcReduction="20000"/>
          </a:bodyPr>
          <a:lstStyle/>
          <a:p>
            <a:r>
              <a:rPr lang="en-US" b="1" u="sng" dirty="0"/>
              <a:t>Report Next Day</a:t>
            </a:r>
          </a:p>
          <a:p>
            <a:endParaRPr lang="en-US" b="1" u="sng" dirty="0"/>
          </a:p>
          <a:p>
            <a:r>
              <a:rPr lang="en-US" dirty="0"/>
              <a:t>Persistent loose stools for &gt;48 hours while diarrhea is treated symptomatically;</a:t>
            </a:r>
          </a:p>
          <a:p>
            <a:r>
              <a:rPr lang="en-US" dirty="0"/>
              <a:t>Chronic loose stools;</a:t>
            </a:r>
          </a:p>
          <a:p>
            <a:r>
              <a:rPr lang="en-US" dirty="0"/>
              <a:t>Recurrence of diarrhea after resumption of normal diet.</a:t>
            </a:r>
            <a:r>
              <a:rPr lang="en-US" b="1" u="sng" dirty="0"/>
              <a:t> </a:t>
            </a:r>
          </a:p>
        </p:txBody>
      </p:sp>
    </p:spTree>
    <p:extLst>
      <p:ext uri="{BB962C8B-B14F-4D97-AF65-F5344CB8AC3E}">
        <p14:creationId xmlns:p14="http://schemas.microsoft.com/office/powerpoint/2010/main" val="81908551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Condition Change Reporting</a:t>
            </a:r>
          </a:p>
        </p:txBody>
      </p:sp>
      <p:sp>
        <p:nvSpPr>
          <p:cNvPr id="3" name="Content Placeholder 2"/>
          <p:cNvSpPr>
            <a:spLocks noGrp="1"/>
          </p:cNvSpPr>
          <p:nvPr>
            <p:ph sz="half" idx="1"/>
          </p:nvPr>
        </p:nvSpPr>
        <p:spPr>
          <a:xfrm>
            <a:off x="457200" y="1600200"/>
            <a:ext cx="4038600" cy="5105400"/>
          </a:xfrm>
        </p:spPr>
        <p:txBody>
          <a:bodyPr>
            <a:normAutofit fontScale="85000" lnSpcReduction="10000"/>
          </a:bodyPr>
          <a:lstStyle/>
          <a:p>
            <a:r>
              <a:rPr lang="en-US" b="1" u="sng" dirty="0"/>
              <a:t>Report Immediately</a:t>
            </a:r>
          </a:p>
          <a:p>
            <a:r>
              <a:rPr lang="en-US" b="1" u="sng" dirty="0"/>
              <a:t>Edema;</a:t>
            </a:r>
          </a:p>
          <a:p>
            <a:r>
              <a:rPr lang="en-US" dirty="0"/>
              <a:t>Sudden onset in pt. with lung, heart or kidney disease;</a:t>
            </a:r>
          </a:p>
          <a:p>
            <a:r>
              <a:rPr lang="en-US" dirty="0"/>
              <a:t>Accompanied by sudden onset SOB, and/or chest pain;</a:t>
            </a:r>
          </a:p>
          <a:p>
            <a:r>
              <a:rPr lang="en-US" dirty="0"/>
              <a:t>Sudden onset in one leg;</a:t>
            </a:r>
          </a:p>
          <a:p>
            <a:r>
              <a:rPr lang="en-US" dirty="0"/>
              <a:t>Loss of sensation in swollen leg;</a:t>
            </a:r>
          </a:p>
          <a:p>
            <a:r>
              <a:rPr lang="en-US" dirty="0"/>
              <a:t>Sudden onset with tenderness and redness.</a:t>
            </a:r>
          </a:p>
          <a:p>
            <a:endParaRPr lang="en-US" dirty="0"/>
          </a:p>
          <a:p>
            <a:endParaRPr lang="en-US" b="1" u="sng" dirty="0"/>
          </a:p>
        </p:txBody>
      </p:sp>
      <p:sp>
        <p:nvSpPr>
          <p:cNvPr id="4" name="Content Placeholder 3"/>
          <p:cNvSpPr>
            <a:spLocks noGrp="1"/>
          </p:cNvSpPr>
          <p:nvPr>
            <p:ph sz="half" idx="2"/>
          </p:nvPr>
        </p:nvSpPr>
        <p:spPr>
          <a:xfrm>
            <a:off x="4648200" y="1600200"/>
            <a:ext cx="4038600" cy="4724400"/>
          </a:xfrm>
        </p:spPr>
        <p:txBody>
          <a:bodyPr>
            <a:normAutofit fontScale="85000" lnSpcReduction="10000"/>
          </a:bodyPr>
          <a:lstStyle/>
          <a:p>
            <a:r>
              <a:rPr lang="en-US" b="1" u="sng" dirty="0"/>
              <a:t>Report Next Day</a:t>
            </a:r>
          </a:p>
          <a:p>
            <a:endParaRPr lang="en-US" b="1" u="sng" dirty="0"/>
          </a:p>
          <a:p>
            <a:r>
              <a:rPr lang="en-US" dirty="0"/>
              <a:t>Known Hx. Of edema with progressive unilateral/bilateral increase in severity;</a:t>
            </a:r>
          </a:p>
          <a:p>
            <a:r>
              <a:rPr lang="en-US" dirty="0"/>
              <a:t>Gradually progressive edema accompanied by weight gain;</a:t>
            </a:r>
          </a:p>
          <a:p>
            <a:r>
              <a:rPr lang="en-US" dirty="0"/>
              <a:t>Skin changes associated with edema.</a:t>
            </a:r>
            <a:r>
              <a:rPr lang="en-US" b="1" u="sng" dirty="0"/>
              <a:t> </a:t>
            </a:r>
          </a:p>
        </p:txBody>
      </p:sp>
    </p:spTree>
    <p:extLst>
      <p:ext uri="{BB962C8B-B14F-4D97-AF65-F5344CB8AC3E}">
        <p14:creationId xmlns:p14="http://schemas.microsoft.com/office/powerpoint/2010/main" val="19052022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Condition Change Reporting</a:t>
            </a:r>
          </a:p>
        </p:txBody>
      </p:sp>
      <p:sp>
        <p:nvSpPr>
          <p:cNvPr id="3" name="Content Placeholder 2"/>
          <p:cNvSpPr>
            <a:spLocks noGrp="1"/>
          </p:cNvSpPr>
          <p:nvPr>
            <p:ph sz="half" idx="1"/>
          </p:nvPr>
        </p:nvSpPr>
        <p:spPr/>
        <p:txBody>
          <a:bodyPr/>
          <a:lstStyle/>
          <a:p>
            <a:r>
              <a:rPr lang="en-US" b="1" u="sng" dirty="0"/>
              <a:t>Report Immediately</a:t>
            </a:r>
          </a:p>
          <a:p>
            <a:r>
              <a:rPr lang="en-US" b="1" u="sng" dirty="0"/>
              <a:t>Emesis:</a:t>
            </a:r>
          </a:p>
          <a:p>
            <a:r>
              <a:rPr lang="en-US" dirty="0"/>
              <a:t>Bloody or coffee ground vomit;</a:t>
            </a:r>
          </a:p>
          <a:p>
            <a:r>
              <a:rPr lang="en-US" dirty="0"/>
              <a:t>&gt; 1 episode within 24 hours;</a:t>
            </a:r>
          </a:p>
          <a:p>
            <a:r>
              <a:rPr lang="en-US" dirty="0"/>
              <a:t>Accompanied by abdominal pain and changes in vital signs.</a:t>
            </a:r>
          </a:p>
        </p:txBody>
      </p:sp>
      <p:sp>
        <p:nvSpPr>
          <p:cNvPr id="4" name="Content Placeholder 3"/>
          <p:cNvSpPr>
            <a:spLocks noGrp="1"/>
          </p:cNvSpPr>
          <p:nvPr>
            <p:ph sz="half" idx="2"/>
          </p:nvPr>
        </p:nvSpPr>
        <p:spPr/>
        <p:txBody>
          <a:bodyPr/>
          <a:lstStyle/>
          <a:p>
            <a:r>
              <a:rPr lang="en-US" b="1" u="sng" dirty="0"/>
              <a:t>Report Next Day</a:t>
            </a:r>
          </a:p>
          <a:p>
            <a:endParaRPr lang="en-US" b="1" u="sng" dirty="0"/>
          </a:p>
          <a:p>
            <a:r>
              <a:rPr lang="en-US" dirty="0"/>
              <a:t>Single Episode.</a:t>
            </a:r>
          </a:p>
        </p:txBody>
      </p:sp>
    </p:spTree>
    <p:extLst>
      <p:ext uri="{BB962C8B-B14F-4D97-AF65-F5344CB8AC3E}">
        <p14:creationId xmlns:p14="http://schemas.microsoft.com/office/powerpoint/2010/main" val="13677220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Condition Change Reporting</a:t>
            </a:r>
          </a:p>
        </p:txBody>
      </p:sp>
      <p:sp>
        <p:nvSpPr>
          <p:cNvPr id="3" name="Content Placeholder 2"/>
          <p:cNvSpPr>
            <a:spLocks noGrp="1"/>
          </p:cNvSpPr>
          <p:nvPr>
            <p:ph sz="half" idx="1"/>
          </p:nvPr>
        </p:nvSpPr>
        <p:spPr/>
        <p:txBody>
          <a:bodyPr/>
          <a:lstStyle/>
          <a:p>
            <a:r>
              <a:rPr lang="en-US" b="1" u="sng" dirty="0"/>
              <a:t>Report Immediately</a:t>
            </a:r>
          </a:p>
          <a:p>
            <a:r>
              <a:rPr lang="en-US" b="1" u="sng" dirty="0"/>
              <a:t>Eye Discomfort:</a:t>
            </a:r>
          </a:p>
          <a:p>
            <a:r>
              <a:rPr lang="en-US" dirty="0"/>
              <a:t>Severe, persistent eye pain;</a:t>
            </a:r>
          </a:p>
          <a:p>
            <a:r>
              <a:rPr lang="en-US" dirty="0"/>
              <a:t>Sudden vision change;</a:t>
            </a:r>
          </a:p>
          <a:p>
            <a:r>
              <a:rPr lang="en-US" dirty="0"/>
              <a:t>C/O seeing halos</a:t>
            </a:r>
          </a:p>
        </p:txBody>
      </p:sp>
      <p:sp>
        <p:nvSpPr>
          <p:cNvPr id="4" name="Content Placeholder 3"/>
          <p:cNvSpPr>
            <a:spLocks noGrp="1"/>
          </p:cNvSpPr>
          <p:nvPr>
            <p:ph sz="half" idx="2"/>
          </p:nvPr>
        </p:nvSpPr>
        <p:spPr/>
        <p:txBody>
          <a:bodyPr/>
          <a:lstStyle/>
          <a:p>
            <a:r>
              <a:rPr lang="en-US" b="1" u="sng" dirty="0"/>
              <a:t>Report Next Day </a:t>
            </a:r>
          </a:p>
          <a:p>
            <a:endParaRPr lang="en-US" b="1" u="sng" dirty="0"/>
          </a:p>
          <a:p>
            <a:r>
              <a:rPr lang="en-US" dirty="0"/>
              <a:t>Persistent symptoms unrelieved by measures in protocol.</a:t>
            </a:r>
          </a:p>
        </p:txBody>
      </p:sp>
    </p:spTree>
    <p:extLst>
      <p:ext uri="{BB962C8B-B14F-4D97-AF65-F5344CB8AC3E}">
        <p14:creationId xmlns:p14="http://schemas.microsoft.com/office/powerpoint/2010/main" val="18268168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Monitoring ACOCs</a:t>
            </a:r>
          </a:p>
        </p:txBody>
      </p:sp>
      <p:sp>
        <p:nvSpPr>
          <p:cNvPr id="6" name="Content Placeholder 5"/>
          <p:cNvSpPr>
            <a:spLocks noGrp="1"/>
          </p:cNvSpPr>
          <p:nvPr>
            <p:ph idx="1"/>
          </p:nvPr>
        </p:nvSpPr>
        <p:spPr>
          <a:xfrm>
            <a:off x="457200" y="1600200"/>
            <a:ext cx="8229600" cy="4953000"/>
          </a:xfrm>
        </p:spPr>
        <p:txBody>
          <a:bodyPr>
            <a:normAutofit/>
          </a:bodyPr>
          <a:lstStyle/>
          <a:p>
            <a:r>
              <a:rPr lang="en-US" dirty="0"/>
              <a:t>A nurse should closely monitor any individual being treated for an ACOC. </a:t>
            </a:r>
          </a:p>
          <a:p>
            <a:r>
              <a:rPr lang="en-US" dirty="0"/>
              <a:t>Daily contact should be made with staff.</a:t>
            </a:r>
          </a:p>
          <a:p>
            <a:r>
              <a:rPr lang="en-US" dirty="0"/>
              <a:t>Staff should be instructed on any new protocol developed.</a:t>
            </a:r>
          </a:p>
          <a:p>
            <a:r>
              <a:rPr lang="en-US" dirty="0"/>
              <a:t>Notes should be written at least once weekly.</a:t>
            </a:r>
          </a:p>
          <a:p>
            <a:r>
              <a:rPr lang="en-US" dirty="0"/>
              <a:t>Monitoring must continue until the condition is resolved.</a:t>
            </a:r>
          </a:p>
        </p:txBody>
      </p:sp>
    </p:spTree>
    <p:extLst>
      <p:ext uri="{BB962C8B-B14F-4D97-AF65-F5344CB8AC3E}">
        <p14:creationId xmlns:p14="http://schemas.microsoft.com/office/powerpoint/2010/main" val="148679185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Monitoring ACOCs</a:t>
            </a:r>
          </a:p>
        </p:txBody>
      </p:sp>
      <p:sp>
        <p:nvSpPr>
          <p:cNvPr id="3" name="Content Placeholder 2"/>
          <p:cNvSpPr>
            <a:spLocks noGrp="1"/>
          </p:cNvSpPr>
          <p:nvPr>
            <p:ph idx="1"/>
          </p:nvPr>
        </p:nvSpPr>
        <p:spPr/>
        <p:txBody>
          <a:bodyPr/>
          <a:lstStyle/>
          <a:p>
            <a:r>
              <a:rPr lang="en-US" dirty="0"/>
              <a:t>Interventions should be adjusted based on the patient’s response to treatment.</a:t>
            </a:r>
          </a:p>
          <a:p>
            <a:r>
              <a:rPr lang="en-US" dirty="0"/>
              <a:t>Response/non response to treatment should be communicated to the practitioner.</a:t>
            </a:r>
          </a:p>
          <a:p>
            <a:r>
              <a:rPr lang="en-US" dirty="0"/>
              <a:t>The individual should be seen if adequate response to treatment is not evident.</a:t>
            </a:r>
          </a:p>
          <a:p>
            <a:pPr marL="0" indent="0">
              <a:buNone/>
            </a:pPr>
            <a:endParaRPr lang="en-US" dirty="0"/>
          </a:p>
        </p:txBody>
      </p:sp>
    </p:spTree>
    <p:extLst>
      <p:ext uri="{BB962C8B-B14F-4D97-AF65-F5344CB8AC3E}">
        <p14:creationId xmlns:p14="http://schemas.microsoft.com/office/powerpoint/2010/main" val="343517063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Note of Caution </a:t>
            </a:r>
          </a:p>
        </p:txBody>
      </p:sp>
      <p:sp>
        <p:nvSpPr>
          <p:cNvPr id="3" name="Content Placeholder 2"/>
          <p:cNvSpPr>
            <a:spLocks noGrp="1"/>
          </p:cNvSpPr>
          <p:nvPr>
            <p:ph idx="1"/>
          </p:nvPr>
        </p:nvSpPr>
        <p:spPr/>
        <p:txBody>
          <a:bodyPr/>
          <a:lstStyle/>
          <a:p>
            <a:r>
              <a:rPr lang="en-US" dirty="0"/>
              <a:t>No Standard of Care or Practice Guideline is to replace the experience and judgment of clinicians and caregivers.</a:t>
            </a:r>
          </a:p>
          <a:p>
            <a:r>
              <a:rPr lang="en-US" dirty="0"/>
              <a:t>Standards and Guidelines should only be used </a:t>
            </a:r>
            <a:r>
              <a:rPr lang="en-US" b="1" u="sng" dirty="0"/>
              <a:t>with supervision and consultation of a qualified Practitioner, based on the case history and medical condition of a particular patient.</a:t>
            </a:r>
            <a:endParaRPr lang="en-US" dirty="0"/>
          </a:p>
        </p:txBody>
      </p:sp>
    </p:spTree>
    <p:extLst>
      <p:ext uri="{BB962C8B-B14F-4D97-AF65-F5344CB8AC3E}">
        <p14:creationId xmlns:p14="http://schemas.microsoft.com/office/powerpoint/2010/main" val="35964870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idx="1"/>
          </p:nvPr>
        </p:nvSpPr>
        <p:spPr/>
        <p:txBody>
          <a:bodyPr/>
          <a:lstStyle/>
          <a:p>
            <a:r>
              <a:rPr lang="en-US" dirty="0"/>
              <a:t>My Contact info:  </a:t>
            </a:r>
            <a:r>
              <a:rPr lang="en-US" dirty="0">
                <a:hlinkClick r:id="rId2"/>
              </a:rPr>
              <a:t>Wetzelfm@gmail.com</a:t>
            </a:r>
            <a:endParaRPr lang="en-US" dirty="0"/>
          </a:p>
          <a:p>
            <a:r>
              <a:rPr lang="en-US" dirty="0"/>
              <a:t>Materials used in this presentation are from the:</a:t>
            </a:r>
          </a:p>
          <a:p>
            <a:r>
              <a:rPr lang="en-US" dirty="0"/>
              <a:t>AMDA Clinical Practice Guideline-Acute Change of Condition in The Long-Term Care Setting.</a:t>
            </a:r>
          </a:p>
          <a:p>
            <a:r>
              <a:rPr lang="en-US" b="1" u="sng" dirty="0"/>
              <a:t>Best of Luck in Your Practice!</a:t>
            </a:r>
          </a:p>
        </p:txBody>
      </p:sp>
    </p:spTree>
    <p:extLst>
      <p:ext uri="{BB962C8B-B14F-4D97-AF65-F5344CB8AC3E}">
        <p14:creationId xmlns:p14="http://schemas.microsoft.com/office/powerpoint/2010/main" val="23062660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Telephone Triage</a:t>
            </a:r>
          </a:p>
        </p:txBody>
      </p:sp>
      <p:sp>
        <p:nvSpPr>
          <p:cNvPr id="3" name="Content Placeholder 2"/>
          <p:cNvSpPr>
            <a:spLocks noGrp="1"/>
          </p:cNvSpPr>
          <p:nvPr>
            <p:ph idx="1"/>
          </p:nvPr>
        </p:nvSpPr>
        <p:spPr/>
        <p:txBody>
          <a:bodyPr/>
          <a:lstStyle/>
          <a:p>
            <a:endParaRPr lang="en-US" dirty="0"/>
          </a:p>
          <a:p>
            <a:r>
              <a:rPr lang="en-US" dirty="0"/>
              <a:t>Is an encounter with a caller in which an RN utilizing </a:t>
            </a:r>
            <a:r>
              <a:rPr lang="en-US" b="1" dirty="0"/>
              <a:t>Clinical Judgment</a:t>
            </a:r>
            <a:r>
              <a:rPr lang="en-US" dirty="0"/>
              <a:t> and the </a:t>
            </a:r>
            <a:r>
              <a:rPr lang="en-US" b="1" dirty="0"/>
              <a:t>Nursing Process </a:t>
            </a:r>
            <a:r>
              <a:rPr lang="en-US" dirty="0"/>
              <a:t>is guided by medically approved decision tools, to determine the urgency of the problem and to direct the caller to the appropriate level of care.</a:t>
            </a:r>
          </a:p>
        </p:txBody>
      </p:sp>
    </p:spTree>
    <p:extLst>
      <p:ext uri="{BB962C8B-B14F-4D97-AF65-F5344CB8AC3E}">
        <p14:creationId xmlns:p14="http://schemas.microsoft.com/office/powerpoint/2010/main" val="15747171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do Telephone Triage?</a:t>
            </a:r>
          </a:p>
        </p:txBody>
      </p:sp>
      <p:sp>
        <p:nvSpPr>
          <p:cNvPr id="3" name="Content Placeholder 2"/>
          <p:cNvSpPr>
            <a:spLocks noGrp="1"/>
          </p:cNvSpPr>
          <p:nvPr>
            <p:ph idx="1"/>
          </p:nvPr>
        </p:nvSpPr>
        <p:spPr/>
        <p:txBody>
          <a:bodyPr/>
          <a:lstStyle/>
          <a:p>
            <a:endParaRPr lang="en-US" dirty="0"/>
          </a:p>
          <a:p>
            <a:r>
              <a:rPr lang="en-US" dirty="0"/>
              <a:t>Provides for improved quality of care for the people we serve.</a:t>
            </a:r>
          </a:p>
          <a:p>
            <a:r>
              <a:rPr lang="en-US" dirty="0"/>
              <a:t>Provides professional direction and support for unlicensed direct care staff.</a:t>
            </a:r>
          </a:p>
          <a:p>
            <a:r>
              <a:rPr lang="en-US" dirty="0"/>
              <a:t>Reduces the number of avoidable ER visits/Hospital admissions.</a:t>
            </a:r>
          </a:p>
        </p:txBody>
      </p:sp>
    </p:spTree>
    <p:extLst>
      <p:ext uri="{BB962C8B-B14F-4D97-AF65-F5344CB8AC3E}">
        <p14:creationId xmlns:p14="http://schemas.microsoft.com/office/powerpoint/2010/main" val="1800498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Why reduce ER Visits/Hospitalizations?</a:t>
            </a:r>
          </a:p>
        </p:txBody>
      </p:sp>
      <p:sp>
        <p:nvSpPr>
          <p:cNvPr id="3" name="Content Placeholder 2"/>
          <p:cNvSpPr>
            <a:spLocks noGrp="1"/>
          </p:cNvSpPr>
          <p:nvPr>
            <p:ph idx="1"/>
          </p:nvPr>
        </p:nvSpPr>
        <p:spPr/>
        <p:txBody>
          <a:bodyPr>
            <a:normAutofit/>
          </a:bodyPr>
          <a:lstStyle/>
          <a:p>
            <a:endParaRPr lang="en-US" dirty="0"/>
          </a:p>
          <a:p>
            <a:r>
              <a:rPr lang="en-US" dirty="0"/>
              <a:t>Transfer to a hospital is disruptive for Individuals with I/DD.</a:t>
            </a:r>
          </a:p>
          <a:p>
            <a:pPr marL="0" indent="0">
              <a:buNone/>
            </a:pPr>
            <a:endParaRPr lang="en-US" dirty="0"/>
          </a:p>
          <a:p>
            <a:r>
              <a:rPr lang="en-US" dirty="0"/>
              <a:t>It exposes Individuals to risks:</a:t>
            </a:r>
          </a:p>
          <a:p>
            <a:r>
              <a:rPr lang="en-US" dirty="0"/>
              <a:t>Under-nutrition;</a:t>
            </a:r>
          </a:p>
          <a:p>
            <a:r>
              <a:rPr lang="en-US" dirty="0"/>
              <a:t>Hospital Acquired Infections;</a:t>
            </a:r>
          </a:p>
        </p:txBody>
      </p:sp>
    </p:spTree>
    <p:extLst>
      <p:ext uri="{BB962C8B-B14F-4D97-AF65-F5344CB8AC3E}">
        <p14:creationId xmlns:p14="http://schemas.microsoft.com/office/powerpoint/2010/main" val="4109685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498</TotalTime>
  <Words>3885</Words>
  <Application>Microsoft Office PowerPoint</Application>
  <PresentationFormat>On-screen Show (4:3)</PresentationFormat>
  <Paragraphs>451</Paragraphs>
  <Slides>69</Slides>
  <Notes>0</Notes>
  <HiddenSlides>0</HiddenSlides>
  <MMClips>0</MMClips>
  <ScaleCrop>false</ScaleCrop>
  <HeadingPairs>
    <vt:vector size="4" baseType="variant">
      <vt:variant>
        <vt:lpstr>Theme</vt:lpstr>
      </vt:variant>
      <vt:variant>
        <vt:i4>1</vt:i4>
      </vt:variant>
      <vt:variant>
        <vt:lpstr>Slide Titles</vt:lpstr>
      </vt:variant>
      <vt:variant>
        <vt:i4>69</vt:i4>
      </vt:variant>
    </vt:vector>
  </HeadingPairs>
  <TitlesOfParts>
    <vt:vector size="70" baseType="lpstr">
      <vt:lpstr>Office Theme</vt:lpstr>
      <vt:lpstr>Recognition of Acute Change of Condition in the Developmental Disabilities Setting</vt:lpstr>
      <vt:lpstr>Definition</vt:lpstr>
      <vt:lpstr>Regulatory Expectations</vt:lpstr>
      <vt:lpstr>Regulatory Expectations</vt:lpstr>
      <vt:lpstr>Regulatory Expectations</vt:lpstr>
      <vt:lpstr>Telephone Triage</vt:lpstr>
      <vt:lpstr>Telephone Triage</vt:lpstr>
      <vt:lpstr>Why do Telephone Triage?</vt:lpstr>
      <vt:lpstr>Why reduce ER Visits/Hospitalizations?</vt:lpstr>
      <vt:lpstr>Why reduce ER Visits/Hospitalizations?</vt:lpstr>
      <vt:lpstr>Managed Care Emphasis</vt:lpstr>
      <vt:lpstr>Risk of Acute Change of Condition (ACOC)</vt:lpstr>
      <vt:lpstr>Examples of Predictable ACOCs</vt:lpstr>
      <vt:lpstr>Pre-Existing Conditions that may Predispose Individuals to ACOCs</vt:lpstr>
      <vt:lpstr>Approaches to Assessing Risk for ACOCs </vt:lpstr>
      <vt:lpstr>Step 2. Describe and Document Symptoms/Condition Changes</vt:lpstr>
      <vt:lpstr>Describing/Documenting (cont.)</vt:lpstr>
      <vt:lpstr>Describing Symptoms</vt:lpstr>
      <vt:lpstr>Describing Symptoms</vt:lpstr>
      <vt:lpstr>Describing Symptoms</vt:lpstr>
      <vt:lpstr>Examples</vt:lpstr>
      <vt:lpstr>Examples of Appropriate Descriptions of Symptoms</vt:lpstr>
      <vt:lpstr>Appropriate Descriptions</vt:lpstr>
      <vt:lpstr>Appropriate Descriptions</vt:lpstr>
      <vt:lpstr>Appropriate Descriptions</vt:lpstr>
      <vt:lpstr>Facilitating Clear Communication in the Team</vt:lpstr>
      <vt:lpstr>Facilitating Communication</vt:lpstr>
      <vt:lpstr>Facilitating Communication</vt:lpstr>
      <vt:lpstr>Facilitating Communication</vt:lpstr>
      <vt:lpstr>Recommended Procedures for Ensuring Recognition of ACOCs </vt:lpstr>
      <vt:lpstr>Facilitating Communication</vt:lpstr>
      <vt:lpstr>PQRST Mnemonic</vt:lpstr>
      <vt:lpstr>PQRST</vt:lpstr>
      <vt:lpstr>PQRST</vt:lpstr>
      <vt:lpstr>Step 3.  Define the Pt.'s stability and Identify why the Situation is Problematic  </vt:lpstr>
      <vt:lpstr>Step 3, cont.</vt:lpstr>
      <vt:lpstr>Step 3 cont.</vt:lpstr>
      <vt:lpstr>HOWEVER:</vt:lpstr>
      <vt:lpstr>Categories of Symptoms that may help to define ACOCs</vt:lpstr>
      <vt:lpstr>Categories of Symptoms</vt:lpstr>
      <vt:lpstr>Categories of Symptoms</vt:lpstr>
      <vt:lpstr>Categories of Symptoms</vt:lpstr>
      <vt:lpstr>Categories of Symptoms</vt:lpstr>
      <vt:lpstr>Categories of Symptoms</vt:lpstr>
      <vt:lpstr>Categories of Symptoms </vt:lpstr>
      <vt:lpstr>Categories of Symptoms</vt:lpstr>
      <vt:lpstr>Categories of Symptoms</vt:lpstr>
      <vt:lpstr>Categories of Symptoms</vt:lpstr>
      <vt:lpstr>Categories of Symptoms</vt:lpstr>
      <vt:lpstr>Categories of Symptoms</vt:lpstr>
      <vt:lpstr>Categories of Symptoms</vt:lpstr>
      <vt:lpstr>Categories of Symptoms</vt:lpstr>
      <vt:lpstr>Stages of Recognition and Assessment of a Suspected ACOC.</vt:lpstr>
      <vt:lpstr>Stages of Recognition and Assessment of a Suspected ACOC</vt:lpstr>
      <vt:lpstr>Stages of Recognition and Assessment of a Suspected ACOC</vt:lpstr>
      <vt:lpstr>Examples of Condition Changes to Report to a Practitioner </vt:lpstr>
      <vt:lpstr>Condition Change Reporting</vt:lpstr>
      <vt:lpstr>Condition Change Reporting</vt:lpstr>
      <vt:lpstr>Condition Change Reporting</vt:lpstr>
      <vt:lpstr>Condition Change Reporting</vt:lpstr>
      <vt:lpstr>Condition Change Reporting</vt:lpstr>
      <vt:lpstr>Condition Change Reporting</vt:lpstr>
      <vt:lpstr>Condition Change Reporting</vt:lpstr>
      <vt:lpstr>Condition Change Reporting</vt:lpstr>
      <vt:lpstr>Condition Change Reporting</vt:lpstr>
      <vt:lpstr>Monitoring ACOCs</vt:lpstr>
      <vt:lpstr>Monitoring ACOCs</vt:lpstr>
      <vt:lpstr>A Note of Caution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Recognition of Acute Change of Condition in the Developmental Disabilities Setting</dc:title>
  <dc:creator>Fred Wetzel</dc:creator>
  <cp:lastModifiedBy>Frederick Wetzel</cp:lastModifiedBy>
  <cp:revision>52</cp:revision>
  <dcterms:created xsi:type="dcterms:W3CDTF">2013-09-03T17:40:08Z</dcterms:created>
  <dcterms:modified xsi:type="dcterms:W3CDTF">2023-07-06T14:45:12Z</dcterms:modified>
</cp:coreProperties>
</file>