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8" r:id="rId4"/>
    <p:sldId id="267" r:id="rId5"/>
    <p:sldId id="259" r:id="rId6"/>
    <p:sldId id="266" r:id="rId7"/>
  </p:sldIdLst>
  <p:sldSz cx="9144000" cy="6858000" type="screen4x3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55B73-271F-4973-93D5-44E64466C14B}" v="3" dt="2023-07-16T17:34:20.0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3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245745"/>
          </a:xfrm>
          <a:custGeom>
            <a:avLst/>
            <a:gdLst/>
            <a:ahLst/>
            <a:cxnLst/>
            <a:rect l="l" t="t" r="r" b="b"/>
            <a:pathLst>
              <a:path w="9144000" h="245745">
                <a:moveTo>
                  <a:pt x="0" y="245364"/>
                </a:moveTo>
                <a:lnTo>
                  <a:pt x="9144000" y="245364"/>
                </a:lnTo>
                <a:lnTo>
                  <a:pt x="914400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71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58266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951" y="2549548"/>
            <a:ext cx="7342505" cy="352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21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8891"/>
            <a:ext cx="9144000" cy="448360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03491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9144000" h="254634">
                <a:moveTo>
                  <a:pt x="9144000" y="0"/>
                </a:moveTo>
                <a:lnTo>
                  <a:pt x="0" y="0"/>
                </a:lnTo>
                <a:lnTo>
                  <a:pt x="0" y="254508"/>
                </a:lnTo>
                <a:lnTo>
                  <a:pt x="9144000" y="2545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" y="660653"/>
            <a:ext cx="8531479" cy="238334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520065" marR="5080" indent="-508000" algn="ctr" defTabSz="854075">
              <a:spcBef>
                <a:spcPts val="105"/>
              </a:spcBef>
            </a:pPr>
            <a:r>
              <a:rPr lang="en-US" sz="3600" spc="-10" dirty="0">
                <a:solidFill>
                  <a:srgbClr val="FFFFFF"/>
                </a:solidFill>
              </a:rPr>
              <a:t>      </a:t>
            </a:r>
            <a:r>
              <a:rPr lang="en-US" sz="3000" spc="-10" dirty="0">
                <a:solidFill>
                  <a:srgbClr val="FFFFFF"/>
                </a:solidFill>
              </a:rPr>
              <a:t>Infusing Intellectual and Developmental Disability Curriculum in Medical School</a:t>
            </a:r>
            <a:br>
              <a:rPr lang="en-US" sz="2800" spc="-10" dirty="0">
                <a:solidFill>
                  <a:srgbClr val="FFFFFF"/>
                </a:solidFill>
              </a:rPr>
            </a:br>
            <a:br>
              <a:rPr lang="en-US" sz="2800" spc="-10" dirty="0">
                <a:solidFill>
                  <a:srgbClr val="FFFFFF"/>
                </a:solidFill>
              </a:rPr>
            </a:br>
            <a:r>
              <a:rPr lang="en-US" sz="2000" b="0" i="1" spc="-10" dirty="0">
                <a:solidFill>
                  <a:srgbClr val="FFFFFF"/>
                </a:solidFill>
              </a:rPr>
              <a:t>DD Councils of the 5 Boroughs Conference: </a:t>
            </a:r>
            <a:br>
              <a:rPr lang="en-US" sz="2000" b="0" i="1" spc="-10" dirty="0">
                <a:solidFill>
                  <a:srgbClr val="FFFFFF"/>
                </a:solidFill>
              </a:rPr>
            </a:br>
            <a:r>
              <a:rPr lang="en-US" sz="2000" b="0" i="1" spc="-10" dirty="0">
                <a:solidFill>
                  <a:srgbClr val="FFFFFF"/>
                </a:solidFill>
              </a:rPr>
              <a:t>Aging in the Intellectual/Developmental Disabilities Community</a:t>
            </a:r>
            <a:br>
              <a:rPr lang="en-US" sz="2000" b="0" i="1" spc="-10" dirty="0">
                <a:solidFill>
                  <a:srgbClr val="FFFFFF"/>
                </a:solidFill>
              </a:rPr>
            </a:br>
            <a:r>
              <a:rPr lang="en-US" sz="2000" b="0" i="1" u="sng" spc="-10" dirty="0">
                <a:solidFill>
                  <a:srgbClr val="FFFFFF"/>
                </a:solidFill>
              </a:rPr>
              <a:t>July 18, 2023</a:t>
            </a:r>
            <a:endParaRPr sz="2000" b="0" i="1" u="sng" spc="-10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380999" y="2742666"/>
            <a:ext cx="5867399" cy="1882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Vincent Siasoco, MD, MBA</a:t>
            </a:r>
          </a:p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Family Medicine Physician</a:t>
            </a:r>
          </a:p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Assistant Professor, Department of Family Medicine and Pediatrics</a:t>
            </a:r>
          </a:p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Albert Einstein College of Medicine at Montefiore Medical Center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ACFE9-5B9C-F570-F980-2A4E40D2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76" y="5010019"/>
            <a:ext cx="3048000" cy="1381125"/>
          </a:xfrm>
          <a:prstGeom prst="rect">
            <a:avLst/>
          </a:prstGeom>
        </p:spPr>
      </p:pic>
      <p:pic>
        <p:nvPicPr>
          <p:cNvPr id="2" name="Picture 7" descr="A circular diagram with text and words&#10;&#10;Description automatically generated">
            <a:extLst>
              <a:ext uri="{FF2B5EF4-FFF2-40B4-BE49-F238E27FC236}">
                <a16:creationId xmlns:a16="http://schemas.microsoft.com/office/drawing/2014/main" id="{F3204073-B812-CBE9-61C9-FE778A1A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5" y="4761415"/>
            <a:ext cx="2743200" cy="1811525"/>
          </a:xfrm>
          <a:prstGeom prst="rect">
            <a:avLst/>
          </a:prstGeom>
        </p:spPr>
      </p:pic>
      <p:pic>
        <p:nvPicPr>
          <p:cNvPr id="8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8BB5386-A7A2-C1D2-1B47-94E6C3AD9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843" y="5351674"/>
            <a:ext cx="2743200" cy="707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4320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79">
                <a:moveTo>
                  <a:pt x="9144000" y="0"/>
                </a:moveTo>
                <a:lnTo>
                  <a:pt x="0" y="0"/>
                </a:lnTo>
                <a:lnTo>
                  <a:pt x="0" y="118871"/>
                </a:lnTo>
                <a:lnTo>
                  <a:pt x="9144000" y="11887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58266"/>
            <a:ext cx="8072119" cy="1059905"/>
          </a:xfrm>
          <a:prstGeom prst="rect">
            <a:avLst/>
          </a:prstGeom>
        </p:spPr>
        <p:txBody>
          <a:bodyPr vert="horz" wrap="square" lIns="0" tIns="501014" rIns="0" bIns="0" rtlCol="0">
            <a:spAutoFit/>
          </a:bodyPr>
          <a:lstStyle/>
          <a:p>
            <a:pPr marL="231775" indent="-120650" algn="ctr">
              <a:lnSpc>
                <a:spcPct val="100000"/>
              </a:lnSpc>
              <a:spcBef>
                <a:spcPts val="105"/>
              </a:spcBef>
            </a:pPr>
            <a:r>
              <a:rPr lang="en-US" sz="3600" u="sng" spc="-10" dirty="0">
                <a:uFill>
                  <a:solidFill>
                    <a:srgbClr val="002155"/>
                  </a:solidFill>
                </a:uFill>
              </a:rPr>
              <a:t>Disparities In Healthcare</a:t>
            </a:r>
            <a:endParaRPr sz="3600" u="sng" spc="-10" dirty="0">
              <a:uFill>
                <a:solidFill>
                  <a:srgbClr val="002155"/>
                </a:solidFill>
              </a:u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092995-D682-ED42-256C-8D0F096D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30" y="1983376"/>
            <a:ext cx="2571697" cy="4463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53C50-95B9-096F-7615-61D0E57CA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64" y="4183339"/>
            <a:ext cx="2623275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EF3AE9-793E-F45D-FCBD-486E52CF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110" y="1873159"/>
            <a:ext cx="2623275" cy="2342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9CD5F-944B-92D5-098B-622A0DBC0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605" y="1873159"/>
            <a:ext cx="2571697" cy="45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274320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79">
                <a:moveTo>
                  <a:pt x="9144000" y="0"/>
                </a:moveTo>
                <a:lnTo>
                  <a:pt x="0" y="0"/>
                </a:lnTo>
                <a:lnTo>
                  <a:pt x="0" y="118871"/>
                </a:lnTo>
                <a:lnTo>
                  <a:pt x="9144000" y="11887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D4908D-8F84-35DD-DE15-972E4A43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1125" indent="-111125"/>
            <a:r>
              <a:rPr lang="en-US" sz="3600" dirty="0"/>
              <a:t>Infusing Intellectual and Developmental   </a:t>
            </a:r>
            <a:r>
              <a:rPr lang="en-US" sz="3600" u="sng" dirty="0"/>
              <a:t>Disability Curriculum in Medical School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A8610-24F8-9522-8E45-A50F2BEBF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5410200" cy="5539978"/>
          </a:xfrm>
        </p:spPr>
        <p:txBody>
          <a:bodyPr/>
          <a:lstStyle/>
          <a:p>
            <a:r>
              <a:rPr lang="en-US" sz="1600" b="1" dirty="0"/>
              <a:t>AY2017 – 2018</a:t>
            </a:r>
          </a:p>
          <a:p>
            <a:r>
              <a:rPr lang="en-US" sz="1600" i="1" dirty="0"/>
              <a:t>2nd Year Medical School Course: Nervous System and Human Behavior </a:t>
            </a:r>
          </a:p>
          <a:p>
            <a:r>
              <a:rPr lang="en-US" sz="1600" dirty="0"/>
              <a:t>-IDD curriculum begins. </a:t>
            </a:r>
          </a:p>
          <a:p>
            <a:endParaRPr lang="en-US" sz="1600" dirty="0"/>
          </a:p>
          <a:p>
            <a:r>
              <a:rPr lang="en-US" sz="1600" b="1" dirty="0"/>
              <a:t>AY2018 – 2019</a:t>
            </a:r>
          </a:p>
          <a:p>
            <a:r>
              <a:rPr lang="en-US" sz="1600" i="1" dirty="0"/>
              <a:t>2nd Year Medical School Course: Nervous System and Human Behavior </a:t>
            </a:r>
            <a:r>
              <a:rPr lang="en-US" sz="1600" b="1" i="1" dirty="0"/>
              <a:t>and</a:t>
            </a:r>
            <a:r>
              <a:rPr lang="en-US" sz="1600" i="1" dirty="0"/>
              <a:t> Introduction to Clinical Skills Courses. </a:t>
            </a:r>
          </a:p>
          <a:p>
            <a:endParaRPr lang="en-US" sz="1600" dirty="0"/>
          </a:p>
          <a:p>
            <a:r>
              <a:rPr lang="en-US" sz="1600" b="1" dirty="0"/>
              <a:t>AY2019 – 2020</a:t>
            </a:r>
          </a:p>
          <a:p>
            <a:r>
              <a:rPr lang="en-US" sz="1600" i="1" dirty="0"/>
              <a:t>2</a:t>
            </a:r>
            <a:r>
              <a:rPr lang="en-US" sz="1600" i="1" baseline="30000" dirty="0"/>
              <a:t>nd</a:t>
            </a:r>
            <a:r>
              <a:rPr lang="en-US" sz="1600" i="1" dirty="0"/>
              <a:t> Year Medical School Course: Nervous System and Human Behavior and Introduction to Clinical Skills Courses</a:t>
            </a:r>
          </a:p>
          <a:p>
            <a:r>
              <a:rPr lang="en-US" sz="1600" dirty="0"/>
              <a:t>-Einstein is awarded grant funding through the AADMD National Curriculum Initiative in Developmental Medicine (NCIDM) which is now called NICHE.</a:t>
            </a:r>
          </a:p>
          <a:p>
            <a:endParaRPr lang="en-US" sz="1600" dirty="0"/>
          </a:p>
          <a:p>
            <a:r>
              <a:rPr lang="en-US" sz="1600" b="1" dirty="0"/>
              <a:t>AY2020 – 2021</a:t>
            </a:r>
          </a:p>
          <a:p>
            <a:r>
              <a:rPr lang="en-US" sz="1600" dirty="0"/>
              <a:t>Einstein continues to implement the NCIDM Project into the 2nd year NSHB curriculum remotely due to COVID 19 Pandemic.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C4F75E8-D460-B617-628C-B7596E02C5A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5638800" y="1752600"/>
            <a:ext cx="3045459" cy="50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CA9A7-8935-EAE1-6B2D-98876AF303D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31883" y="2590799"/>
            <a:ext cx="5612118" cy="3482975"/>
          </a:xfrm>
        </p:spPr>
        <p:txBody>
          <a:bodyPr/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r>
              <a:rPr lang="en-US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Student Chapter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32618-1F81-1748-2719-7745BEA468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8775"/>
            <a:ext cx="8788183" cy="2031325"/>
          </a:xfrm>
        </p:spPr>
        <p:txBody>
          <a:bodyPr/>
          <a:lstStyle/>
          <a:p>
            <a:r>
              <a:rPr lang="en-US" sz="2000" dirty="0"/>
              <a:t>      AY2020 – 2021 </a:t>
            </a:r>
            <a:br>
              <a:rPr lang="en-US" sz="2000" dirty="0"/>
            </a:br>
            <a:r>
              <a:rPr lang="en-US" sz="2000" dirty="0"/>
              <a:t>      -</a:t>
            </a:r>
            <a:r>
              <a:rPr lang="en-US" sz="2000" b="0" dirty="0"/>
              <a:t>The AADMD Student Chapter at Einstein is established.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AY2021 – 2022 </a:t>
            </a:r>
            <a:br>
              <a:rPr lang="en-US" sz="2000" dirty="0"/>
            </a:br>
            <a:r>
              <a:rPr lang="en-US" sz="2000" dirty="0"/>
              <a:t>      -</a:t>
            </a:r>
            <a:r>
              <a:rPr lang="en-US" sz="2000" b="0" dirty="0"/>
              <a:t>Special Olympics reopens in-person Games and the Healthy Athletes Screening.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2546F-CCE0-22CF-F6CF-17BCEC4C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20" y="3593806"/>
            <a:ext cx="2338575" cy="641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48C86-2F24-41D4-EDAF-3714F830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665" y="2749605"/>
            <a:ext cx="4371884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E36A7-907C-8E61-0160-C4F2B2035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9" y="2428254"/>
            <a:ext cx="1785922" cy="1545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A01D2-4EF5-7065-6090-7EC347D74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443" y="2449314"/>
            <a:ext cx="1231791" cy="1445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D40A2-2B55-05CE-7FE6-EA94FC1D5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518" y="5087630"/>
            <a:ext cx="1422291" cy="1165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81542A-1377-473D-D803-1035921EA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57" y="5090275"/>
            <a:ext cx="1496834" cy="1170534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F9ABBF-6C18-3214-C887-04964E14BB7A}"/>
              </a:ext>
            </a:extLst>
          </p:cNvPr>
          <p:cNvSpPr/>
          <p:nvPr/>
        </p:nvSpPr>
        <p:spPr>
          <a:xfrm>
            <a:off x="2095341" y="2448921"/>
            <a:ext cx="4953000" cy="32765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11C6E49-88F0-E7E2-C7CD-2790A1FB894D}"/>
              </a:ext>
            </a:extLst>
          </p:cNvPr>
          <p:cNvSpPr/>
          <p:nvPr/>
        </p:nvSpPr>
        <p:spPr>
          <a:xfrm>
            <a:off x="355817" y="2162378"/>
            <a:ext cx="2234983" cy="2183220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4BEF4C6-2F2B-767A-F9DE-9FD1F8EFE191}"/>
              </a:ext>
            </a:extLst>
          </p:cNvPr>
          <p:cNvSpPr/>
          <p:nvPr/>
        </p:nvSpPr>
        <p:spPr>
          <a:xfrm>
            <a:off x="717224" y="4476836"/>
            <a:ext cx="2632253" cy="2209301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49B6D52-CB18-A96E-A055-0346E20B4835}"/>
              </a:ext>
            </a:extLst>
          </p:cNvPr>
          <p:cNvSpPr/>
          <p:nvPr/>
        </p:nvSpPr>
        <p:spPr>
          <a:xfrm>
            <a:off x="5961822" y="4476836"/>
            <a:ext cx="2438400" cy="2209301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BFEFF71-A925-277A-41FF-9EE51A0FC158}"/>
              </a:ext>
            </a:extLst>
          </p:cNvPr>
          <p:cNvSpPr/>
          <p:nvPr/>
        </p:nvSpPr>
        <p:spPr>
          <a:xfrm>
            <a:off x="6705600" y="2136166"/>
            <a:ext cx="2158783" cy="20453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28413F4-7B84-B646-D5E2-C49385222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873" y="5916001"/>
            <a:ext cx="2743200" cy="7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274320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79">
                <a:moveTo>
                  <a:pt x="9144000" y="0"/>
                </a:moveTo>
                <a:lnTo>
                  <a:pt x="0" y="0"/>
                </a:lnTo>
                <a:lnTo>
                  <a:pt x="0" y="118871"/>
                </a:lnTo>
                <a:lnTo>
                  <a:pt x="9144000" y="11887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036478-08E4-3775-B853-8BE4DEFE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7922259" cy="1107996"/>
          </a:xfrm>
        </p:spPr>
        <p:txBody>
          <a:bodyPr/>
          <a:lstStyle/>
          <a:p>
            <a:pPr marL="111125" indent="-49213"/>
            <a:r>
              <a:rPr lang="en-US" sz="3600" dirty="0"/>
              <a:t>Infusing Intellectual and Developmental    </a:t>
            </a:r>
            <a:r>
              <a:rPr lang="en-US" sz="3600" u="sng" dirty="0"/>
              <a:t>Disability Curriculum in Medical School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FBAB40-2982-B7BE-FE9C-04FB61B5DE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28600" y="2286000"/>
            <a:ext cx="8686800" cy="3508653"/>
          </a:xfrm>
        </p:spPr>
        <p:txBody>
          <a:bodyPr/>
          <a:lstStyle/>
          <a:p>
            <a:r>
              <a:rPr lang="en-US" sz="2000" b="1" dirty="0"/>
              <a:t>AY2021 – 2022 </a:t>
            </a:r>
          </a:p>
          <a:p>
            <a:r>
              <a:rPr lang="en-US" sz="2000" i="1" dirty="0"/>
              <a:t>2nd Year Medical School Course: Transition To Clerkship Course.</a:t>
            </a:r>
          </a:p>
          <a:p>
            <a:endParaRPr lang="en-US" sz="2000" dirty="0"/>
          </a:p>
          <a:p>
            <a:r>
              <a:rPr lang="en-US" sz="2000" b="1" dirty="0"/>
              <a:t>AY2022 – 2023</a:t>
            </a:r>
          </a:p>
          <a:p>
            <a:r>
              <a:rPr lang="en-US" sz="2000" i="1" dirty="0"/>
              <a:t>1st Year Medical School Course: Service-Learning Program</a:t>
            </a:r>
            <a:r>
              <a:rPr lang="en-US" sz="2000" dirty="0"/>
              <a:t>.</a:t>
            </a:r>
          </a:p>
          <a:p>
            <a:r>
              <a:rPr lang="en-US" sz="2000" dirty="0"/>
              <a:t>-External Partnerships - ADAPT Community Network Bronx Day Program.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i="1" dirty="0"/>
              <a:t>3rd Year Medical School Curriculum: Primary Care Clerkship Clinical Rotations</a:t>
            </a:r>
          </a:p>
          <a:p>
            <a:r>
              <a:rPr lang="en-US" sz="2000" dirty="0"/>
              <a:t>-Rose F. Kennedy Adult Clinic</a:t>
            </a:r>
          </a:p>
          <a:p>
            <a:r>
              <a:rPr lang="en-US" sz="2000" dirty="0"/>
              <a:t>-ADAPT Community Network Bronx Clinic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AE564-18DE-05C7-1131-3AE6574E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7" y="5591613"/>
            <a:ext cx="2591064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ACFA5-9921-B54A-E89F-ADEC792D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776" y="5591295"/>
            <a:ext cx="1905261" cy="102107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6660F8A-ACF9-2E0F-DCC9-E9E346EA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64" y="5478777"/>
            <a:ext cx="2025836" cy="1333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886" y="251425"/>
            <a:ext cx="9144000" cy="448360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03491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9144000" h="254634">
                <a:moveTo>
                  <a:pt x="9144000" y="0"/>
                </a:moveTo>
                <a:lnTo>
                  <a:pt x="0" y="0"/>
                </a:lnTo>
                <a:lnTo>
                  <a:pt x="0" y="254508"/>
                </a:lnTo>
                <a:lnTo>
                  <a:pt x="9144000" y="2545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0" y="660400"/>
            <a:ext cx="8531225" cy="75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065" marR="5080" indent="-508000" algn="ctr" defTabSz="854075">
              <a:lnSpc>
                <a:spcPct val="100000"/>
              </a:lnSpc>
              <a:spcBef>
                <a:spcPts val="105"/>
              </a:spcBef>
            </a:pPr>
            <a:r>
              <a:rPr lang="en-US" sz="4800" spc="-10" dirty="0">
                <a:solidFill>
                  <a:srgbClr val="FFFFFF"/>
                </a:solidFill>
              </a:rPr>
              <a:t>      THANK YOU</a:t>
            </a:r>
            <a:endParaRPr sz="4800" spc="-10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6400" y="2742666"/>
            <a:ext cx="5715000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2630" algn="l">
              <a:lnSpc>
                <a:spcPct val="120000"/>
              </a:lnSpc>
              <a:spcBef>
                <a:spcPts val="100"/>
              </a:spcBef>
              <a:tabLst>
                <a:tab pos="3641090" algn="l"/>
              </a:tabLst>
            </a:pP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Vincent Siasoco, MD, MBA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ACFE9-5B9C-F570-F980-2A4E40D2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580" y="5016102"/>
            <a:ext cx="3048000" cy="1381125"/>
          </a:xfrm>
          <a:prstGeom prst="rect">
            <a:avLst/>
          </a:prstGeom>
        </p:spPr>
      </p:pic>
      <p:pic>
        <p:nvPicPr>
          <p:cNvPr id="2" name="Picture 7" descr="A circular diagram with text and words&#10;&#10;Description automatically generated">
            <a:extLst>
              <a:ext uri="{FF2B5EF4-FFF2-40B4-BE49-F238E27FC236}">
                <a16:creationId xmlns:a16="http://schemas.microsoft.com/office/drawing/2014/main" id="{811B05DD-927C-9717-1985-494F18AE8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90" y="4837932"/>
            <a:ext cx="2542339" cy="1744572"/>
          </a:xfrm>
          <a:prstGeom prst="rect">
            <a:avLst/>
          </a:prstGeom>
        </p:spPr>
      </p:pic>
      <p:pic>
        <p:nvPicPr>
          <p:cNvPr id="8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CC8D649-55D8-38DA-0E18-37DB80F6E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325" y="5361239"/>
            <a:ext cx="2743200" cy="7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4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301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      Infusing Intellectual and Developmental Disability Curriculum in Medical School  DD Councils of the 5 Boroughs Conference:  Aging in the Intellectual/Developmental Disabilities Community July 18, 2023</vt:lpstr>
      <vt:lpstr>Disparities In Healthcare</vt:lpstr>
      <vt:lpstr>Infusing Intellectual and Developmental   Disability Curriculum in Medical School</vt:lpstr>
      <vt:lpstr>      AY2020 – 2021        -The AADMD Student Chapter at Einstein is established.        AY2021 – 2022        -Special Olympics reopens in-person Games and the Healthy Athletes Screening.  </vt:lpstr>
      <vt:lpstr>Infusing Intellectual and Developmental    Disability Curriculum in Medical School</vt:lpstr>
      <vt:lpstr>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Steig</dc:creator>
  <cp:lastModifiedBy>Vincent Siasoco</cp:lastModifiedBy>
  <cp:revision>53</cp:revision>
  <dcterms:created xsi:type="dcterms:W3CDTF">2023-07-11T20:13:15Z</dcterms:created>
  <dcterms:modified xsi:type="dcterms:W3CDTF">2023-07-16T17:34:28Z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2023-07-11T00:00:00Z</vt:filetime>
  </property>
  <property fmtid="{D5CDD505-2E9C-101B-9397-08002B2CF9AE}" pid="5" name="Producer">
    <vt:lpwstr>Microsoft® PowerPoint® 2013</vt:lpwstr>
  </property>
  <property fmtid="{D5CDD505-2E9C-101B-9397-08002B2CF9AE}" pid="6" name="MSIP_Label_b892164b-6f69-4b0c-985e-3c7a016fae9a_Enabled">
    <vt:lpwstr>true</vt:lpwstr>
  </property>
  <property fmtid="{D5CDD505-2E9C-101B-9397-08002B2CF9AE}" pid="7" name="MSIP_Label_b892164b-6f69-4b0c-985e-3c7a016fae9a_SetDate">
    <vt:lpwstr>2023-07-11T21:04:49Z</vt:lpwstr>
  </property>
  <property fmtid="{D5CDD505-2E9C-101B-9397-08002B2CF9AE}" pid="8" name="MSIP_Label_b892164b-6f69-4b0c-985e-3c7a016fae9a_Method">
    <vt:lpwstr>Standard</vt:lpwstr>
  </property>
  <property fmtid="{D5CDD505-2E9C-101B-9397-08002B2CF9AE}" pid="9" name="MSIP_Label_b892164b-6f69-4b0c-985e-3c7a016fae9a_Name">
    <vt:lpwstr>Confidential</vt:lpwstr>
  </property>
  <property fmtid="{D5CDD505-2E9C-101B-9397-08002B2CF9AE}" pid="10" name="MSIP_Label_b892164b-6f69-4b0c-985e-3c7a016fae9a_SiteId">
    <vt:lpwstr>c88eb48e-bac0-4d6a-89a3-4f3d6f6daec7</vt:lpwstr>
  </property>
  <property fmtid="{D5CDD505-2E9C-101B-9397-08002B2CF9AE}" pid="11" name="MSIP_Label_b892164b-6f69-4b0c-985e-3c7a016fae9a_ActionId">
    <vt:lpwstr>674dffea-80c2-46ee-97a1-f46c0aa8feff</vt:lpwstr>
  </property>
  <property fmtid="{D5CDD505-2E9C-101B-9397-08002B2CF9AE}" pid="12" name="MSIP_Label_b892164b-6f69-4b0c-985e-3c7a016fae9a_ContentBits">
    <vt:lpwstr>0</vt:lpwstr>
  </property>
</Properties>
</file>