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9.xml" ContentType="application/vnd.openxmlformats-officedocument.presentationml.notesSlide+xml"/>
  <Override PartName="/ppt/tags/tag15.xml" ContentType="application/vnd.openxmlformats-officedocument.presentationml.tags+xml"/>
  <Override PartName="/ppt/notesSlides/notesSlide10.xml" ContentType="application/vnd.openxmlformats-officedocument.presentationml.notesSlide+xml"/>
  <Override PartName="/ppt/tags/tag16.xml" ContentType="application/vnd.openxmlformats-officedocument.presentationml.tags+xml"/>
  <Override PartName="/ppt/notesSlides/notesSlide11.xml" ContentType="application/vnd.openxmlformats-officedocument.presentationml.notesSlide+xml"/>
  <Override PartName="/ppt/tags/tag17.xml" ContentType="application/vnd.openxmlformats-officedocument.presentationml.tags+xml"/>
  <Override PartName="/ppt/notesSlides/notesSlide12.xml" ContentType="application/vnd.openxmlformats-officedocument.presentationml.notesSlide+xml"/>
  <Override PartName="/ppt/tags/tag18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1" r:id="rId1"/>
  </p:sldMasterIdLst>
  <p:notesMasterIdLst>
    <p:notesMasterId r:id="rId29"/>
  </p:notesMasterIdLst>
  <p:sldIdLst>
    <p:sldId id="256" r:id="rId2"/>
    <p:sldId id="274" r:id="rId3"/>
    <p:sldId id="275" r:id="rId4"/>
    <p:sldId id="277" r:id="rId5"/>
    <p:sldId id="288" r:id="rId6"/>
    <p:sldId id="282" r:id="rId7"/>
    <p:sldId id="285" r:id="rId8"/>
    <p:sldId id="286" r:id="rId9"/>
    <p:sldId id="287" r:id="rId10"/>
    <p:sldId id="280" r:id="rId11"/>
    <p:sldId id="276" r:id="rId12"/>
    <p:sldId id="281" r:id="rId13"/>
    <p:sldId id="269" r:id="rId14"/>
    <p:sldId id="267" r:id="rId15"/>
    <p:sldId id="258" r:id="rId16"/>
    <p:sldId id="262" r:id="rId17"/>
    <p:sldId id="261" r:id="rId18"/>
    <p:sldId id="263" r:id="rId19"/>
    <p:sldId id="264" r:id="rId20"/>
    <p:sldId id="265" r:id="rId21"/>
    <p:sldId id="266" r:id="rId22"/>
    <p:sldId id="270" r:id="rId23"/>
    <p:sldId id="273" r:id="rId24"/>
    <p:sldId id="279" r:id="rId25"/>
    <p:sldId id="259" r:id="rId26"/>
    <p:sldId id="278" r:id="rId27"/>
    <p:sldId id="290" r:id="rId28"/>
  </p:sldIdLst>
  <p:sldSz cx="12192000" cy="6858000"/>
  <p:notesSz cx="6400800" cy="8686800"/>
  <p:custDataLst>
    <p:tags r:id="rId3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4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773680" cy="435848"/>
          </a:xfrm>
          <a:prstGeom prst="rect">
            <a:avLst/>
          </a:prstGeom>
        </p:spPr>
        <p:txBody>
          <a:bodyPr vert="horz" lIns="86207" tIns="43104" rIns="86207" bIns="43104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625639" y="0"/>
            <a:ext cx="2773680" cy="435848"/>
          </a:xfrm>
          <a:prstGeom prst="rect">
            <a:avLst/>
          </a:prstGeom>
        </p:spPr>
        <p:txBody>
          <a:bodyPr vert="horz" lIns="86207" tIns="43104" rIns="86207" bIns="43104" rtlCol="0"/>
          <a:lstStyle>
            <a:lvl1pPr algn="r">
              <a:defRPr sz="1100"/>
            </a:lvl1pPr>
          </a:lstStyle>
          <a:p>
            <a:fld id="{30D1B5B0-1994-4C6A-9BBC-60DF61591D0C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96900" y="1085850"/>
            <a:ext cx="5207000" cy="2930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6207" tIns="43104" rIns="86207" bIns="4310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40080" y="4180522"/>
            <a:ext cx="5120640" cy="3420428"/>
          </a:xfrm>
          <a:prstGeom prst="rect">
            <a:avLst/>
          </a:prstGeom>
        </p:spPr>
        <p:txBody>
          <a:bodyPr vert="horz" lIns="86207" tIns="43104" rIns="86207" bIns="4310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250953"/>
            <a:ext cx="2773680" cy="435847"/>
          </a:xfrm>
          <a:prstGeom prst="rect">
            <a:avLst/>
          </a:prstGeom>
        </p:spPr>
        <p:txBody>
          <a:bodyPr vert="horz" lIns="86207" tIns="43104" rIns="86207" bIns="43104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625639" y="8250953"/>
            <a:ext cx="2773680" cy="435847"/>
          </a:xfrm>
          <a:prstGeom prst="rect">
            <a:avLst/>
          </a:prstGeom>
        </p:spPr>
        <p:txBody>
          <a:bodyPr vert="horz" lIns="86207" tIns="43104" rIns="86207" bIns="43104" rtlCol="0" anchor="b"/>
          <a:lstStyle>
            <a:lvl1pPr algn="r">
              <a:defRPr sz="1100"/>
            </a:lvl1pPr>
          </a:lstStyle>
          <a:p>
            <a:fld id="{47F709F2-6A06-464B-91B8-3DB6AEFFA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586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Neuro – movement specialist wound care specialist</a:t>
            </a:r>
          </a:p>
          <a:p>
            <a:r>
              <a:rPr lang="en-US" dirty="0"/>
              <a:t>Activities w/ a purpose – consider dementia – puzzles </a:t>
            </a:r>
          </a:p>
          <a:p>
            <a:r>
              <a:rPr lang="en-US" dirty="0"/>
              <a:t>Many</a:t>
            </a:r>
            <a:r>
              <a:rPr lang="en-US" baseline="0" dirty="0"/>
              <a:t> meds increase thirst – Meds, diet and activity affect BMs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709F2-6A06-464B-91B8-3DB6AEFFAA8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6417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Likely</a:t>
            </a:r>
            <a:r>
              <a:rPr lang="en-US" baseline="0" dirty="0"/>
              <a:t> the potassium chloride, </a:t>
            </a:r>
            <a:r>
              <a:rPr lang="en-US" baseline="0" dirty="0" err="1"/>
              <a:t>torasemide</a:t>
            </a:r>
            <a:r>
              <a:rPr lang="en-US" baseline="0" dirty="0"/>
              <a:t>, </a:t>
            </a:r>
            <a:r>
              <a:rPr lang="en-US" baseline="0" dirty="0" err="1"/>
              <a:t>Chlorthalidone</a:t>
            </a:r>
            <a:r>
              <a:rPr lang="en-US" baseline="0" dirty="0"/>
              <a:t>,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709F2-6A06-464B-91B8-3DB6AEFFAA8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0102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Looking at heart medication – many can</a:t>
            </a:r>
            <a:r>
              <a:rPr lang="en-US" baseline="0" dirty="0"/>
              <a:t> be on several – is there one that will address the need.</a:t>
            </a:r>
          </a:p>
          <a:p>
            <a:r>
              <a:rPr lang="en-US" baseline="0" dirty="0"/>
              <a:t>Quality of Life – If life expectancy is 6month </a:t>
            </a:r>
            <a:r>
              <a:rPr lang="en-US" baseline="0" dirty="0" err="1"/>
              <a:t>sor</a:t>
            </a:r>
            <a:r>
              <a:rPr lang="en-US" baseline="0" dirty="0"/>
              <a:t> less – consider </a:t>
            </a:r>
            <a:r>
              <a:rPr lang="en-US" baseline="0" dirty="0" err="1"/>
              <a:t>focusi</a:t>
            </a:r>
            <a:r>
              <a:rPr lang="en-US" baseline="0" dirty="0"/>
              <a:t> ng on comfort – so something like  a statin may not be necessary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709F2-6A06-464B-91B8-3DB6AEFFAA8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0903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American Geriatric Society BEERS Criteria List – DO NO HARM and  revises the BEERS</a:t>
            </a:r>
            <a:r>
              <a:rPr lang="en-US" baseline="0" dirty="0"/>
              <a:t> list every 3 years.</a:t>
            </a:r>
          </a:p>
          <a:p>
            <a:r>
              <a:rPr lang="en-US" baseline="0" dirty="0"/>
              <a:t>Carbamazepine – retain urine – </a:t>
            </a:r>
          </a:p>
          <a:p>
            <a:r>
              <a:rPr lang="en-US" baseline="0" dirty="0"/>
              <a:t>Desmopressin helps retain urine – can cause and compound hyponatremia – which can lead to all types of symptoms form nausea, cramping to low BP then maybe the doctor will prescribe  vasoconstrictor – such as </a:t>
            </a:r>
            <a:r>
              <a:rPr lang="en-US" baseline="0" dirty="0" err="1"/>
              <a:t>Midodrine</a:t>
            </a:r>
            <a:r>
              <a:rPr lang="en-US" baseline="0" dirty="0"/>
              <a:t> – Now we have a recipe for arrhythmias.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709F2-6A06-464B-91B8-3DB6AEFFAA8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130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709F2-6A06-464B-91B8-3DB6AEFFAA8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5355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709F2-6A06-464B-91B8-3DB6AEFFAA8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8540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goal is</a:t>
            </a:r>
            <a:r>
              <a:rPr lang="en-US" baseline="0" dirty="0"/>
              <a:t> to assist them in being as independent for as long as possible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709F2-6A06-464B-91B8-3DB6AEFFAA8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069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May not be able to get them to walk again or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709F2-6A06-464B-91B8-3DB6AEFFAA8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6851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709F2-6A06-464B-91B8-3DB6AEFFAA8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9009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Overstimulation may</a:t>
            </a:r>
            <a:r>
              <a:rPr lang="en-US" baseline="0" dirty="0"/>
              <a:t> lead to behaviors –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709F2-6A06-464B-91B8-3DB6AEFFAA8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1442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 per the  National Center for Biotechnology Information, Library of Medicine,  defines as 5 or more</a:t>
            </a:r>
            <a:r>
              <a:rPr lang="en-US" baseline="0" dirty="0"/>
              <a:t> medication places one at risk for frailty, falls, disability and mortality,</a:t>
            </a:r>
          </a:p>
          <a:p>
            <a:r>
              <a:rPr lang="en-US" baseline="0" dirty="0"/>
              <a:t>Adverse effects, are uncomfortable and may lead to further diagnostic work – ups.  - Most doctors are not looking to reconcile meds, rather they hear the symptom, conduct the diagnostics, which may lead to an </a:t>
            </a:r>
            <a:r>
              <a:rPr lang="en-US" baseline="0" dirty="0" err="1"/>
              <a:t>addional</a:t>
            </a:r>
            <a:r>
              <a:rPr lang="en-US" baseline="0" dirty="0"/>
              <a:t> diagnosis.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709F2-6A06-464B-91B8-3DB6AEFFAA8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0836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Our population  meets all of these and certainly takes more than 5 medications</a:t>
            </a:r>
            <a:r>
              <a:rPr lang="en-US" baseline="0" dirty="0"/>
              <a:t> daily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709F2-6A06-464B-91B8-3DB6AEFFAA8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5288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Multiple caregivers – Too many cooks focused</a:t>
            </a:r>
            <a:r>
              <a:rPr lang="en-US" baseline="0" dirty="0"/>
              <a:t> </a:t>
            </a:r>
            <a:r>
              <a:rPr lang="en-US" dirty="0"/>
              <a:t>on reporting</a:t>
            </a:r>
            <a:r>
              <a:rPr lang="en-US" baseline="0" dirty="0"/>
              <a:t> on data, missing the big picture</a:t>
            </a:r>
          </a:p>
          <a:p>
            <a:r>
              <a:rPr lang="en-US" baseline="0" dirty="0"/>
              <a:t>Consults – DSPs attending appointment, may not advocate fully or present all the information in the to-go book -  </a:t>
            </a:r>
          </a:p>
          <a:p>
            <a:r>
              <a:rPr lang="en-US" baseline="0" dirty="0"/>
              <a:t>                   How to we remedy? – be specific on consults – ask to be called in on concerning appointments  - coach staff prior to </a:t>
            </a:r>
            <a:r>
              <a:rPr lang="en-US" baseline="0" dirty="0" err="1"/>
              <a:t>appoitnments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709F2-6A06-464B-91B8-3DB6AEFFAA8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925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709F2-6A06-464B-91B8-3DB6AEFFAA8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382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6108F768-AF37-694F-BC07-991E7F9921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18565" y="2001838"/>
            <a:ext cx="10829809" cy="1508125"/>
          </a:xfrm>
          <a:prstGeom prst="rect">
            <a:avLst/>
          </a:prstGeom>
        </p:spPr>
        <p:txBody>
          <a:bodyPr anchor="b"/>
          <a:lstStyle>
            <a:lvl1pPr algn="l">
              <a:defRPr sz="42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 of Presentation Will Go Here, Placeholder Text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3925" y="4473524"/>
            <a:ext cx="10829809" cy="91926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This is an optional subtitle. Additional information or descriptor may go here. 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B8D0642-3B25-AD42-B981-C41CF258EF13}"/>
              </a:ext>
            </a:extLst>
          </p:cNvPr>
          <p:cNvCxnSpPr/>
          <p:nvPr/>
        </p:nvCxnSpPr>
        <p:spPr>
          <a:xfrm>
            <a:off x="613925" y="3962400"/>
            <a:ext cx="10829809" cy="0"/>
          </a:xfrm>
          <a:prstGeom prst="line">
            <a:avLst/>
          </a:prstGeom>
          <a:ln w="38100">
            <a:solidFill>
              <a:srgbClr val="F99821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9" name="Subtitle 2">
            <a:extLst>
              <a:ext uri="{FF2B5EF4-FFF2-40B4-BE49-F238E27FC236}">
                <a16:creationId xmlns:a16="http://schemas.microsoft.com/office/drawing/2014/main" id="{11241D59-ECD0-AD4F-AA82-9FF8BA4D5023}"/>
              </a:ext>
            </a:extLst>
          </p:cNvPr>
          <p:cNvSpPr txBox="1">
            <a:spLocks/>
          </p:cNvSpPr>
          <p:nvPr/>
        </p:nvSpPr>
        <p:spPr>
          <a:xfrm>
            <a:off x="613925" y="6345345"/>
            <a:ext cx="10721903" cy="34237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b="1" i="0" dirty="0">
                <a:solidFill>
                  <a:srgbClr val="F998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PROPERTY OF BIRCH FAMILY SERVICES</a:t>
            </a:r>
          </a:p>
        </p:txBody>
      </p:sp>
    </p:spTree>
    <p:extLst>
      <p:ext uri="{BB962C8B-B14F-4D97-AF65-F5344CB8AC3E}">
        <p14:creationId xmlns:p14="http://schemas.microsoft.com/office/powerpoint/2010/main" val="3225329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1B98F6E-5F6C-7E4A-AB5F-7A0BE745E5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3925" y="432861"/>
            <a:ext cx="10829809" cy="608541"/>
          </a:xfrm>
          <a:prstGeom prst="rect">
            <a:avLst/>
          </a:prstGeom>
        </p:spPr>
        <p:txBody>
          <a:bodyPr/>
          <a:lstStyle>
            <a:lvl1pPr>
              <a:defRPr sz="2700" b="1" i="0">
                <a:solidFill>
                  <a:srgbClr val="00579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This is a 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13925" y="1634069"/>
            <a:ext cx="10829809" cy="415712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Clr>
                <a:srgbClr val="F99821"/>
              </a:buClr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ts val="1700"/>
              </a:spcBef>
              <a:buClr>
                <a:srgbClr val="F99821"/>
              </a:buCl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1100"/>
              </a:spcBef>
              <a:buClr>
                <a:srgbClr val="F99821"/>
              </a:buClr>
              <a:defRPr sz="13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1100"/>
              </a:spcBef>
              <a:buClr>
                <a:srgbClr val="F99821"/>
              </a:buClr>
              <a:defRPr sz="13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1100"/>
              </a:spcBef>
              <a:buClr>
                <a:srgbClr val="F99821"/>
              </a:buClr>
              <a:defRPr sz="13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r>
              <a:rPr lang="en-US" dirty="0" err="1">
                <a:effectLst/>
                <a:latin typeface="Arial" panose="020B0604020202020204" pitchFamily="34" charset="0"/>
              </a:rPr>
              <a:t>Quodit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asi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asim</a:t>
            </a:r>
            <a:r>
              <a:rPr lang="en-US" dirty="0">
                <a:effectLst/>
                <a:latin typeface="Arial" panose="020B0604020202020204" pitchFamily="34" charset="0"/>
              </a:rPr>
              <a:t> lam, </a:t>
            </a:r>
            <a:r>
              <a:rPr lang="en-US" dirty="0" err="1">
                <a:effectLst/>
                <a:latin typeface="Arial" panose="020B0604020202020204" pitchFamily="34" charset="0"/>
              </a:rPr>
              <a:t>cus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estis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accus</a:t>
            </a:r>
            <a:r>
              <a:rPr lang="en-US" dirty="0">
                <a:effectLst/>
                <a:latin typeface="Arial" panose="020B0604020202020204" pitchFamily="34" charset="0"/>
              </a:rPr>
              <a:t> ma </a:t>
            </a:r>
            <a:r>
              <a:rPr lang="en-US" dirty="0" err="1">
                <a:effectLst/>
                <a:latin typeface="Arial" panose="020B0604020202020204" pitchFamily="34" charset="0"/>
              </a:rPr>
              <a:t>conet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eruptis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ut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accatempe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nos</a:t>
            </a:r>
            <a:r>
              <a:rPr lang="en-US" dirty="0">
                <a:effectLst/>
                <a:latin typeface="Arial" panose="020B0604020202020204" pitchFamily="34" charset="0"/>
              </a:rPr>
              <a:t> de </a:t>
            </a:r>
            <a:r>
              <a:rPr lang="en-US" dirty="0" err="1">
                <a:effectLst/>
                <a:latin typeface="Arial" panose="020B0604020202020204" pitchFamily="34" charset="0"/>
              </a:rPr>
              <a:t>consequ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isquid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molorroremos</a:t>
            </a:r>
            <a:r>
              <a:rPr lang="en-US" dirty="0">
                <a:effectLst/>
                <a:latin typeface="Arial" panose="020B0604020202020204" pitchFamily="34" charset="0"/>
              </a:rPr>
              <a:t> et lit </a:t>
            </a:r>
            <a:r>
              <a:rPr lang="en-US" dirty="0" err="1">
                <a:effectLst/>
                <a:latin typeface="Arial" panose="020B0604020202020204" pitchFamily="34" charset="0"/>
              </a:rPr>
              <a:t>volor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asimodiae</a:t>
            </a:r>
            <a:r>
              <a:rPr lang="en-US" dirty="0">
                <a:effectLst/>
                <a:latin typeface="Arial" panose="020B0604020202020204" pitchFamily="34" charset="0"/>
              </a:rPr>
              <a:t>. Nam </a:t>
            </a:r>
            <a:r>
              <a:rPr lang="en-US" dirty="0" err="1">
                <a:effectLst/>
                <a:latin typeface="Arial" panose="020B0604020202020204" pitchFamily="34" charset="0"/>
              </a:rPr>
              <a:t>faccus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molesec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aborerum</a:t>
            </a:r>
            <a:r>
              <a:rPr lang="en-US" dirty="0">
                <a:effectLst/>
                <a:latin typeface="Arial" panose="020B0604020202020204" pitchFamily="34" charset="0"/>
              </a:rPr>
              <a:t> qui </a:t>
            </a:r>
            <a:r>
              <a:rPr lang="en-US" dirty="0" err="1">
                <a:effectLst/>
                <a:latin typeface="Arial" panose="020B0604020202020204" pitchFamily="34" charset="0"/>
              </a:rPr>
              <a:t>ullaut</a:t>
            </a:r>
            <a:r>
              <a:rPr lang="en-US" dirty="0">
                <a:effectLst/>
                <a:latin typeface="Arial" panose="020B0604020202020204" pitchFamily="34" charset="0"/>
              </a:rPr>
              <a:t> res a </a:t>
            </a:r>
            <a:r>
              <a:rPr lang="en-US" dirty="0" err="1">
                <a:effectLst/>
                <a:latin typeface="Arial" panose="020B0604020202020204" pitchFamily="34" charset="0"/>
              </a:rPr>
              <a:t>consequo</a:t>
            </a:r>
            <a:r>
              <a:rPr lang="en-US" dirty="0">
                <a:effectLst/>
                <a:latin typeface="Arial" panose="020B0604020202020204" pitchFamily="34" charset="0"/>
              </a:rPr>
              <a:t> con </a:t>
            </a:r>
            <a:r>
              <a:rPr lang="en-US" dirty="0" err="1">
                <a:effectLst/>
                <a:latin typeface="Arial" panose="020B0604020202020204" pitchFamily="34" charset="0"/>
              </a:rPr>
              <a:t>prerum</a:t>
            </a:r>
            <a:r>
              <a:rPr lang="en-US" dirty="0">
                <a:effectLst/>
                <a:latin typeface="Arial" panose="020B0604020202020204" pitchFamily="34" charset="0"/>
              </a:rPr>
              <a:t>. </a:t>
            </a:r>
            <a:r>
              <a:rPr lang="en-US" dirty="0" err="1">
                <a:effectLst/>
                <a:latin typeface="Arial" panose="020B0604020202020204" pitchFamily="34" charset="0"/>
              </a:rPr>
              <a:t>Ratis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estis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aut</a:t>
            </a:r>
            <a:r>
              <a:rPr lang="en-US" dirty="0">
                <a:effectLst/>
                <a:latin typeface="Arial" panose="020B0604020202020204" pitchFamily="34" charset="0"/>
              </a:rPr>
              <a:t> a </a:t>
            </a:r>
            <a:r>
              <a:rPr lang="en-US" dirty="0" err="1">
                <a:effectLst/>
                <a:latin typeface="Arial" panose="020B0604020202020204" pitchFamily="34" charset="0"/>
              </a:rPr>
              <a:t>comnia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anditiae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ium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veratur</a:t>
            </a:r>
            <a:r>
              <a:rPr lang="en-US" dirty="0">
                <a:effectLst/>
                <a:latin typeface="Arial" panose="020B0604020202020204" pitchFamily="34" charset="0"/>
              </a:rPr>
              <a:t>. </a:t>
            </a:r>
            <a:r>
              <a:rPr lang="en-US" dirty="0" err="1">
                <a:effectLst/>
                <a:latin typeface="Arial" panose="020B0604020202020204" pitchFamily="34" charset="0"/>
              </a:rPr>
              <a:t>Everit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dolest</a:t>
            </a:r>
            <a:r>
              <a:rPr lang="en-US" dirty="0">
                <a:effectLst/>
                <a:latin typeface="Arial" panose="020B0604020202020204" pitchFamily="34" charset="0"/>
              </a:rPr>
              <a:t> et </a:t>
            </a:r>
            <a:r>
              <a:rPr lang="en-US" dirty="0" err="1">
                <a:effectLst/>
                <a:latin typeface="Arial" panose="020B0604020202020204" pitchFamily="34" charset="0"/>
              </a:rPr>
              <a:t>esedi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</a:rPr>
              <a:t>rerspellat</a:t>
            </a:r>
            <a:r>
              <a:rPr lang="en-US" dirty="0">
                <a:effectLst/>
                <a:latin typeface="Arial" panose="020B0604020202020204" pitchFamily="34" charset="0"/>
              </a:rPr>
              <a:t>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532D7D5-5C4C-1B48-B031-39B25873EBB9}"/>
              </a:ext>
            </a:extLst>
          </p:cNvPr>
          <p:cNvCxnSpPr/>
          <p:nvPr/>
        </p:nvCxnSpPr>
        <p:spPr>
          <a:xfrm>
            <a:off x="613925" y="1202267"/>
            <a:ext cx="10829809" cy="0"/>
          </a:xfrm>
          <a:prstGeom prst="line">
            <a:avLst/>
          </a:prstGeom>
          <a:ln w="38100">
            <a:solidFill>
              <a:srgbClr val="F99821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7A25D4AE-A294-8648-97AF-51F85650586B}"/>
              </a:ext>
            </a:extLst>
          </p:cNvPr>
          <p:cNvSpPr txBox="1"/>
          <p:nvPr/>
        </p:nvSpPr>
        <p:spPr>
          <a:xfrm>
            <a:off x="9829800" y="6406223"/>
            <a:ext cx="16139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00CC62BE-4D71-204B-B738-DE67F06BDE8C}" type="slidenum">
              <a:rPr lang="en-US" sz="1000" b="1" i="0" smtClean="0">
                <a:solidFill>
                  <a:srgbClr val="0057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en-US" sz="1000" b="1" i="0" dirty="0">
              <a:solidFill>
                <a:srgbClr val="00579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691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480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2" r:id="rId1"/>
    <p:sldLayoutId id="214748401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imply-home.com/blog-overview/what-is-enabling-tech-clothing" TargetMode="External"/><Relationship Id="rId3" Type="http://schemas.openxmlformats.org/officeDocument/2006/relationships/notesSlide" Target="../notesSlides/notesSlide13.xml"/><Relationship Id="rId7" Type="http://schemas.openxmlformats.org/officeDocument/2006/relationships/hyperlink" Target="https://ww.ncbi.nlm.nih.com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Relationship Id="rId6" Type="http://schemas.openxmlformats.org/officeDocument/2006/relationships/hyperlink" Target="https://www.nccih.nih.gov/health/providers/digest/herb-drug-interactions" TargetMode="External"/><Relationship Id="rId5" Type="http://schemas.openxmlformats.org/officeDocument/2006/relationships/hyperlink" Target="https://my.clevelandclinic.org/health/articles/24946-beers-criteria" TargetMode="External"/><Relationship Id="rId4" Type="http://schemas.openxmlformats.org/officeDocument/2006/relationships/hyperlink" Target="https://www.cgakit.com/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nia.nih.gov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i.or/10:1016/j.mayocp2020.06.012" TargetMode="External"/><Relationship Id="rId4" Type="http://schemas.openxmlformats.org/officeDocument/2006/relationships/hyperlink" Target="https://10.7759cureus.22019/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psychologytoday.com/" TargetMode="External"/><Relationship Id="rId2" Type="http://schemas.openxmlformats.org/officeDocument/2006/relationships/hyperlink" Target="https://mayoclinic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10.0.4.162/s42238-021-00078" TargetMode="External"/><Relationship Id="rId4" Type="http://schemas.openxmlformats.org/officeDocument/2006/relationships/hyperlink" Target="https://ncbi.nln.nih.gov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Health Concerns </a:t>
            </a:r>
            <a:r>
              <a:rPr lang="en-US" dirty="0"/>
              <a:t>and </a:t>
            </a:r>
            <a:r>
              <a:rPr lang="en-US" b="1" dirty="0"/>
              <a:t> Aging in Adults with Developmental Disabilities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8565" y="4458177"/>
            <a:ext cx="3131755" cy="1388534"/>
          </a:xfrm>
        </p:spPr>
        <p:txBody>
          <a:bodyPr>
            <a:normAutofit/>
          </a:bodyPr>
          <a:lstStyle/>
          <a:p>
            <a:r>
              <a:rPr lang="en-US" b="1" dirty="0"/>
              <a:t>Lucille Golembiewski, RN</a:t>
            </a:r>
          </a:p>
          <a:p>
            <a:r>
              <a:rPr lang="en-US" b="1" dirty="0"/>
              <a:t>Nurse Administrator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550657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Acute changes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3925" y="1634069"/>
            <a:ext cx="10829809" cy="460295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Falls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Stroke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Cardiac event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Fractures  - Change in Ambulation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Extended rehabilitation stays.</a:t>
            </a:r>
          </a:p>
          <a:p>
            <a:r>
              <a:rPr lang="en-US" dirty="0"/>
              <a:t>                                </a:t>
            </a:r>
          </a:p>
          <a:p>
            <a:r>
              <a:rPr lang="en-US" sz="1800" b="1" u="sng" dirty="0"/>
              <a:t>Compounded by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Medication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Sleep agents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Polypharmacy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en-US" b="1" u="sng" dirty="0"/>
              <a:t>ER visits/ Hospital and Rehabs – Advocacy – Diets – Medication  -ADL skills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0147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Environment effects people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Calm voices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Music of their choice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Consider volume of music and Television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Consider overstimulation due to  housemates or multiple devices 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Consider lights – too bright? Not bright enough for an activity?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43415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en-US" sz="2000" dirty="0"/>
              <a:t>  </a:t>
            </a:r>
            <a:r>
              <a:rPr lang="en-US" sz="2000" b="1" dirty="0"/>
              <a:t>Goal: Keeping people as independent for as long as possible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Floor sensors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Bed sensors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Movement sensors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GPS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Clothing with sensors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Stove technology – auto shut off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Smoke detectors with strobe lights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Intrusion alarms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525462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                What is Polypharmacy?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pPr algn="ctr"/>
            <a:r>
              <a:rPr lang="en-US" b="1" u="sng" dirty="0"/>
              <a:t>Polypharmacy is defined as five or more medications</a:t>
            </a:r>
          </a:p>
          <a:p>
            <a:pPr algn="ctr"/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Five or more medication places one at a higher risk for: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Falls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Frailty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Disability/compounded Disability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Mortality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8650" y="23428"/>
            <a:ext cx="1436912" cy="107768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370947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Who is at Risk?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pPr algn="ctr"/>
            <a:r>
              <a:rPr lang="en-US" sz="2400" b="1" dirty="0"/>
              <a:t>Aging population</a:t>
            </a:r>
          </a:p>
          <a:p>
            <a:pPr algn="ctr"/>
            <a:endParaRPr lang="en-US" sz="2400" b="1" dirty="0"/>
          </a:p>
          <a:p>
            <a:pPr algn="ctr"/>
            <a:r>
              <a:rPr lang="en-US" sz="2400" b="1" dirty="0"/>
              <a:t>ID population</a:t>
            </a:r>
          </a:p>
          <a:p>
            <a:pPr algn="ctr"/>
            <a:endParaRPr lang="en-US" sz="2400" b="1" dirty="0"/>
          </a:p>
          <a:p>
            <a:pPr algn="ctr"/>
            <a:r>
              <a:rPr lang="en-US" sz="2400" b="1" dirty="0"/>
              <a:t>Those with comorbidities</a:t>
            </a:r>
          </a:p>
          <a:p>
            <a:endParaRPr lang="en-US" dirty="0"/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767591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Polypharmacy;</a:t>
            </a:r>
            <a:br>
              <a:rPr lang="en-US" b="1" dirty="0"/>
            </a:br>
            <a:r>
              <a:rPr lang="en-US" b="1" dirty="0"/>
              <a:t>Contributing factors in the ID Population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May not be able to communicate side effects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Most have comorbidities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Multiple caregivers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Multiple Pharmacies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Multiple doctors/specialties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Poor communication between healthcare providers and caregivers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Fluid Intake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Hospitalizations/ER visits where medication is added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03977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Case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b="1" u="sng" dirty="0"/>
              <a:t>Medical History</a:t>
            </a:r>
            <a:endParaRPr lang="en-US" dirty="0"/>
          </a:p>
          <a:p>
            <a:endParaRPr lang="en-US" dirty="0"/>
          </a:p>
          <a:p>
            <a:pPr algn="ctr">
              <a:buFont typeface="Wingdings" panose="05000000000000000000" pitchFamily="2" charset="2"/>
              <a:buChar char="v"/>
            </a:pPr>
            <a:r>
              <a:rPr lang="en-US" dirty="0"/>
              <a:t>PCP retired  a few years ago</a:t>
            </a:r>
          </a:p>
          <a:p>
            <a:pPr algn="ctr">
              <a:buFont typeface="Wingdings" panose="05000000000000000000" pitchFamily="2" charset="2"/>
              <a:buChar char="v"/>
            </a:pPr>
            <a:r>
              <a:rPr lang="en-US" dirty="0"/>
              <a:t>Multiple doctors involved in her care</a:t>
            </a:r>
          </a:p>
          <a:p>
            <a:pPr algn="ctr">
              <a:buFont typeface="Wingdings" panose="05000000000000000000" pitchFamily="2" charset="2"/>
              <a:buChar char="v"/>
            </a:pPr>
            <a:r>
              <a:rPr lang="en-US" dirty="0"/>
              <a:t>Medication regimen significantly changed over the previous six months</a:t>
            </a:r>
          </a:p>
          <a:p>
            <a:endParaRPr lang="en-US" dirty="0"/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692623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Case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26 y/o female diagnosed with </a:t>
            </a:r>
            <a:r>
              <a:rPr lang="en-US" sz="2800" dirty="0" err="1"/>
              <a:t>Prader</a:t>
            </a:r>
            <a:r>
              <a:rPr lang="en-US" sz="2800" dirty="0"/>
              <a:t>-Willie Syndrome (PWS) with acute kidney injury due to multiple nephrotoxic medication.</a:t>
            </a:r>
          </a:p>
          <a:p>
            <a:r>
              <a:rPr lang="en-US" sz="2800" dirty="0"/>
              <a:t>Chief Complaint:  watery diarrhea, weakness and bilateral lower extremity swelling for the last two days</a:t>
            </a:r>
          </a:p>
          <a:p>
            <a:r>
              <a:rPr lang="en-US" dirty="0"/>
              <a:t> 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444267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Case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u="sng" dirty="0"/>
              <a:t>Medical History:</a:t>
            </a:r>
          </a:p>
          <a:p>
            <a:pPr algn="ctr"/>
            <a:r>
              <a:rPr lang="en-US" dirty="0"/>
              <a:t>Type 2 Diabetes</a:t>
            </a:r>
          </a:p>
          <a:p>
            <a:pPr algn="ctr"/>
            <a:r>
              <a:rPr lang="en-US" dirty="0"/>
              <a:t>Congestive Heart Failure</a:t>
            </a:r>
          </a:p>
          <a:p>
            <a:pPr algn="ctr"/>
            <a:r>
              <a:rPr lang="en-US" dirty="0"/>
              <a:t>Obstructive Sleep Apnea</a:t>
            </a:r>
          </a:p>
          <a:p>
            <a:pPr algn="ctr"/>
            <a:r>
              <a:rPr lang="en-US" dirty="0"/>
              <a:t>Pulmonary Hypertension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Recently  treated for Otitis media with </a:t>
            </a:r>
            <a:r>
              <a:rPr lang="en-US" dirty="0" err="1"/>
              <a:t>Cefdinir</a:t>
            </a:r>
            <a:r>
              <a:rPr lang="en-US" dirty="0"/>
              <a:t> for 5  days</a:t>
            </a:r>
          </a:p>
          <a:p>
            <a:pPr marL="0" indent="0">
              <a:buNone/>
            </a:pPr>
            <a:r>
              <a:rPr lang="en-US" dirty="0"/>
              <a:t> No dysuria, cough, fever or chills 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982834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Case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marL="0" indent="0" algn="ctr">
              <a:buNone/>
            </a:pPr>
            <a:r>
              <a:rPr lang="en-US" u="sng" dirty="0"/>
              <a:t>                                                                        </a:t>
            </a:r>
            <a:r>
              <a:rPr lang="en-US" dirty="0"/>
              <a:t>                                                                                            </a:t>
            </a:r>
            <a:r>
              <a:rPr lang="en-US" b="1" u="sng" dirty="0"/>
              <a:t>Medications:</a:t>
            </a:r>
          </a:p>
          <a:p>
            <a:pPr marL="0" indent="0" algn="r">
              <a:buNone/>
            </a:pPr>
            <a:endParaRPr lang="en-US" dirty="0"/>
          </a:p>
          <a:p>
            <a:r>
              <a:rPr lang="en-US" b="1" dirty="0"/>
              <a:t>Citalopram</a:t>
            </a:r>
          </a:p>
          <a:p>
            <a:r>
              <a:rPr lang="en-US" b="1" dirty="0" err="1"/>
              <a:t>Chlorthalidone</a:t>
            </a:r>
            <a:endParaRPr lang="en-US" b="1" dirty="0"/>
          </a:p>
          <a:p>
            <a:r>
              <a:rPr lang="en-US" b="1" dirty="0" err="1"/>
              <a:t>Levocetirizine</a:t>
            </a:r>
            <a:endParaRPr lang="en-US" b="1" dirty="0"/>
          </a:p>
          <a:p>
            <a:r>
              <a:rPr lang="en-US" b="1" dirty="0" err="1"/>
              <a:t>Torsemide</a:t>
            </a:r>
            <a:endParaRPr lang="en-US" b="1" dirty="0"/>
          </a:p>
          <a:p>
            <a:r>
              <a:rPr lang="en-US" b="1" dirty="0"/>
              <a:t>Potassium chloride</a:t>
            </a:r>
          </a:p>
          <a:p>
            <a:r>
              <a:rPr lang="en-US" b="1" dirty="0"/>
              <a:t>Insulin glargine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 err="1"/>
              <a:t>Sitagliptin</a:t>
            </a:r>
            <a:endParaRPr lang="en-US" b="1" dirty="0"/>
          </a:p>
          <a:p>
            <a:r>
              <a:rPr lang="en-US" b="1" dirty="0" err="1"/>
              <a:t>Rosuvastatin</a:t>
            </a:r>
            <a:endParaRPr lang="en-US" b="1" dirty="0"/>
          </a:p>
          <a:p>
            <a:r>
              <a:rPr lang="en-US" b="1" dirty="0"/>
              <a:t>Isosorbide Mononitrate</a:t>
            </a:r>
          </a:p>
          <a:p>
            <a:r>
              <a:rPr lang="en-US" b="1" dirty="0" err="1"/>
              <a:t>Enalpril</a:t>
            </a:r>
            <a:endParaRPr lang="en-US" b="1" dirty="0"/>
          </a:p>
          <a:p>
            <a:r>
              <a:rPr lang="en-US" b="1" dirty="0"/>
              <a:t>Valsartan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32479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Aging Concerns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3925" y="1634069"/>
            <a:ext cx="10829809" cy="4480128"/>
          </a:xfrm>
        </p:spPr>
        <p:txBody>
          <a:bodyPr/>
          <a:lstStyle/>
          <a:p>
            <a:pPr algn="ctr"/>
            <a:r>
              <a:rPr lang="en-US" sz="2000" b="1" u="sng" dirty="0"/>
              <a:t>Decline in status  - No longer at their previous baseline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2000" b="1" dirty="0"/>
              <a:t>Decreased mental status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2000" b="1" dirty="0"/>
              <a:t>Decreased function in daily activities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2000" b="1" dirty="0"/>
              <a:t>Decreased motor function / ambulation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2000" b="1" dirty="0"/>
              <a:t>Increased comorbidities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2000" b="1" dirty="0"/>
              <a:t>Depression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2000" b="1" dirty="0"/>
              <a:t>Decreased visual acuity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2000" b="1" dirty="0"/>
              <a:t>Increased number of medications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2000" b="1" dirty="0"/>
              <a:t>Increased ER visits &amp; Hospitalizations</a:t>
            </a:r>
          </a:p>
          <a:p>
            <a:endParaRPr lang="en-US" dirty="0"/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669911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Case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09406"/>
          </a:xfrm>
        </p:spPr>
        <p:txBody>
          <a:bodyPr>
            <a:normAutofit/>
          </a:bodyPr>
          <a:lstStyle/>
          <a:p>
            <a:pPr algn="ctr"/>
            <a:r>
              <a:rPr lang="en-US" b="1" u="sng" dirty="0"/>
              <a:t>ER Presentation: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/>
              <a:t>Tachycardia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/>
              <a:t>Normal BP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/>
              <a:t>Bilateral pitting edema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dirty="0"/>
          </a:p>
          <a:p>
            <a:pPr algn="ctr"/>
            <a:r>
              <a:rPr lang="en-US" b="1" u="sng" dirty="0"/>
              <a:t>ER Diagnostics: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Elevated BUN (blood urea nitrogen),  creatinine with Acute Kidney Injury (AKI)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Reduced  estimated glomerular filtration rate (</a:t>
            </a:r>
            <a:r>
              <a:rPr lang="en-US" dirty="0" err="1"/>
              <a:t>eGFR</a:t>
            </a:r>
            <a:r>
              <a:rPr lang="en-US" dirty="0"/>
              <a:t>), with Hyperkalemia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Urinalysis –negative for RBC and protein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Renal ultrasound was normal</a:t>
            </a:r>
          </a:p>
          <a:p>
            <a:r>
              <a:rPr lang="en-US" dirty="0"/>
              <a:t>                                                                     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912299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Case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sz="5400" b="1" u="sng" dirty="0"/>
              <a:t>Diagnosis…</a:t>
            </a:r>
          </a:p>
          <a:p>
            <a:pPr algn="ctr"/>
            <a:endParaRPr lang="en-US" sz="5400" b="1" dirty="0"/>
          </a:p>
          <a:p>
            <a:pPr algn="ctr"/>
            <a:r>
              <a:rPr lang="en-US" sz="5400" b="1" dirty="0"/>
              <a:t>Acute Kidney Injury (AKI) with hyperkalemia due to Polypharmacy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093846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Deprescribing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b="1" dirty="0"/>
              <a:t>Simplify</a:t>
            </a:r>
          </a:p>
          <a:p>
            <a:pPr algn="ctr"/>
            <a:r>
              <a:rPr lang="en-US" dirty="0"/>
              <a:t> </a:t>
            </a:r>
            <a:r>
              <a:rPr lang="en-US" b="1" dirty="0"/>
              <a:t>Opt for lower risk, less toxic meds</a:t>
            </a:r>
          </a:p>
          <a:p>
            <a:pPr marL="0" indent="0">
              <a:buNone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Case by case basis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Priorities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Risk versus benefits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Quality of life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Make it part of conversation with caregivers and physicians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649498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Preventing effects of Polypharmacy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3925" y="1634068"/>
            <a:ext cx="10829809" cy="4521071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Reassess person’s status change over the years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Medication reviews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Updated medication list with dosing on each appointment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Labs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Request doctors for medication reviews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 Request for </a:t>
            </a:r>
            <a:r>
              <a:rPr lang="en-US" b="1" dirty="0" err="1"/>
              <a:t>deprescribing</a:t>
            </a:r>
            <a:r>
              <a:rPr lang="en-US" b="1" dirty="0"/>
              <a:t> considerations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Follow up with PCP after any ER/Hospitalization where medication was changed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Psychiatric consults – EKG, Annual PE &amp; medication list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148705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BEERS - Medications to Avoid  -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3925" y="1897039"/>
            <a:ext cx="10829809" cy="3894158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6249959"/>
              </p:ext>
            </p:extLst>
          </p:nvPr>
        </p:nvGraphicFramePr>
        <p:xfrm>
          <a:off x="613925" y="1433015"/>
          <a:ext cx="11109501" cy="4490113"/>
        </p:xfrm>
        <a:graphic>
          <a:graphicData uri="http://schemas.openxmlformats.org/drawingml/2006/table">
            <a:tbl>
              <a:tblPr/>
              <a:tblGrid>
                <a:gridCol w="3703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031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031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90113">
                <a:tc>
                  <a:txBody>
                    <a:bodyPr/>
                    <a:lstStyle/>
                    <a:p>
                      <a:pPr algn="l"/>
                      <a:endParaRPr lang="en-US" b="1" u="none" strike="noStrike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/>
                      <a:r>
                        <a:rPr lang="en-US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                                            </a:t>
                      </a:r>
                    </a:p>
                    <a:p>
                      <a:pPr algn="l"/>
                      <a:endParaRPr lang="en-US" b="1" u="none" strike="noStrike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/>
                      <a:endParaRPr lang="en-US" b="1" u="none" strike="noStrike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/>
                      <a:r>
                        <a:rPr lang="en-US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Urinary</a:t>
                      </a:r>
                      <a:r>
                        <a:rPr lang="en-US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effectLst/>
                        </a:rPr>
                        <a:t>medications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b="1" u="none" strike="noStrike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/>
                      <a:endParaRPr lang="en-US" b="1" u="none" strike="noStrike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/>
                      <a:endParaRPr lang="en-US" b="1" u="none" strike="noStrike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/>
                      <a:r>
                        <a:rPr lang="en-US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Desmopressin</a:t>
                      </a:r>
                      <a:endParaRPr lang="en-US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/>
                      <a:endParaRPr lang="en-US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/>
                      <a:endParaRPr lang="en-US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/>
                      <a:endParaRPr lang="en-US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/>
                      <a:endParaRPr lang="en-US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/>
                      <a:r>
                        <a:rPr lang="en-US" b="1" dirty="0">
                          <a:solidFill>
                            <a:schemeClr val="tx1"/>
                          </a:solidFill>
                          <a:effectLst/>
                        </a:rPr>
                        <a:t>Low sodium in blood (</a:t>
                      </a:r>
                      <a:r>
                        <a:rPr lang="en-US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hyponatremia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effectLst/>
                        </a:rPr>
                        <a:t>).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2443077"/>
              </p:ext>
            </p:extLst>
          </p:nvPr>
        </p:nvGraphicFramePr>
        <p:xfrm>
          <a:off x="613925" y="2578063"/>
          <a:ext cx="10031328" cy="914400"/>
        </p:xfrm>
        <a:graphic>
          <a:graphicData uri="http://schemas.openxmlformats.org/drawingml/2006/table">
            <a:tbl>
              <a:tblPr/>
              <a:tblGrid>
                <a:gridCol w="3343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37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437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Anti-seizure medications</a:t>
                      </a:r>
                      <a:endParaRPr lang="en-US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Carbamazepine</a:t>
                      </a:r>
                      <a:endParaRPr lang="en-US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effectLst/>
                        </a:rPr>
                        <a:t>Syndrome of inappropriate antidiuretic hormone secretion (SIADH)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5307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u="sng" dirty="0">
                <a:hlinkClick r:id="rId4"/>
              </a:rPr>
              <a:t>https://www.cgakit.com/</a:t>
            </a:r>
            <a:endParaRPr lang="en-US" u="sng" dirty="0"/>
          </a:p>
          <a:p>
            <a:endParaRPr lang="en-US" u="sng" dirty="0"/>
          </a:p>
          <a:p>
            <a:r>
              <a:rPr lang="en-US" u="sng" dirty="0">
                <a:hlinkClick r:id="rId5"/>
              </a:rPr>
              <a:t>https://my.clevelandclinic.org/health/articles/24946-beers-criteria</a:t>
            </a:r>
            <a:endParaRPr lang="en-US" u="sng" dirty="0"/>
          </a:p>
          <a:p>
            <a:endParaRPr lang="en-US" dirty="0"/>
          </a:p>
          <a:p>
            <a:pPr marL="0" indent="0">
              <a:buNone/>
            </a:pPr>
            <a:r>
              <a:rPr lang="en-US" u="sng" dirty="0">
                <a:hlinkClick r:id="rId6"/>
              </a:rPr>
              <a:t>https://www.nccih.nih.gov/health/providers/digest/herb-drug-interactions</a:t>
            </a:r>
            <a:endParaRPr lang="en-US" u="sng" dirty="0"/>
          </a:p>
          <a:p>
            <a:endParaRPr lang="en-US" dirty="0"/>
          </a:p>
          <a:p>
            <a:r>
              <a:rPr lang="en-US" dirty="0">
                <a:hlinkClick r:id="rId7"/>
              </a:rPr>
              <a:t>https://ww.ncbi.nlm.nih.com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8"/>
              </a:rPr>
              <a:t>What is Enabling Tech Clothing? — </a:t>
            </a:r>
            <a:r>
              <a:rPr lang="en-US" dirty="0" err="1">
                <a:hlinkClick r:id="rId8"/>
              </a:rPr>
              <a:t>SimplyHome</a:t>
            </a:r>
            <a:r>
              <a:rPr lang="en-US" dirty="0">
                <a:hlinkClick r:id="rId8"/>
              </a:rPr>
              <a:t> (simply-home.com)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192152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3925" y="1634068"/>
            <a:ext cx="10829809" cy="4398241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Aging Biology, Chronic Conditions, Health Car research; The Dangers of polypharmacy and the case for </a:t>
            </a:r>
            <a:r>
              <a:rPr lang="en-US" dirty="0" err="1"/>
              <a:t>deprescribing</a:t>
            </a:r>
            <a:r>
              <a:rPr lang="en-US" dirty="0"/>
              <a:t> in older adults</a:t>
            </a:r>
          </a:p>
          <a:p>
            <a:r>
              <a:rPr lang="en-US" dirty="0">
                <a:hlinkClick r:id="rId3"/>
              </a:rPr>
              <a:t>Https://Nia.nih.gov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Cureus</a:t>
            </a:r>
            <a:r>
              <a:rPr lang="en-US" dirty="0"/>
              <a:t>, 2022 Feb;14(2): e22019</a:t>
            </a:r>
          </a:p>
          <a:p>
            <a:r>
              <a:rPr lang="en-US" dirty="0"/>
              <a:t>Polypharmacy in a Patient With Intellectual and Developmental Disabilities</a:t>
            </a:r>
          </a:p>
          <a:p>
            <a:r>
              <a:rPr lang="en-US" dirty="0"/>
              <a:t>Published online 2022 Feb 8. </a:t>
            </a:r>
            <a:r>
              <a:rPr lang="en-US" dirty="0" err="1"/>
              <a:t>doi</a:t>
            </a:r>
            <a:r>
              <a:rPr lang="en-US" dirty="0"/>
              <a:t>: </a:t>
            </a:r>
            <a:r>
              <a:rPr lang="en-US" dirty="0">
                <a:hlinkClick r:id="rId4"/>
              </a:rPr>
              <a:t>Https://10.7759cureus.22019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Hoel</a:t>
            </a:r>
            <a:r>
              <a:rPr lang="en-US" dirty="0"/>
              <a:t>, Robert William </a:t>
            </a:r>
            <a:r>
              <a:rPr lang="en-US" dirty="0" err="1"/>
              <a:t>PharmD</a:t>
            </a:r>
            <a:r>
              <a:rPr lang="en-US" dirty="0"/>
              <a:t>, </a:t>
            </a:r>
            <a:r>
              <a:rPr lang="en-US" dirty="0" err="1"/>
              <a:t>RPh</a:t>
            </a:r>
            <a:r>
              <a:rPr lang="en-US" dirty="0"/>
              <a:t>, Giddings </a:t>
            </a:r>
            <a:r>
              <a:rPr lang="en-US" dirty="0" err="1"/>
              <a:t>Connolly,Ryan</a:t>
            </a:r>
            <a:r>
              <a:rPr lang="en-US" dirty="0"/>
              <a:t> M., MD,  Takahashi, Paul Y.,MD Polypharmacy Management in Older Patients </a:t>
            </a:r>
          </a:p>
          <a:p>
            <a:r>
              <a:rPr lang="en-US" dirty="0"/>
              <a:t>DOI: </a:t>
            </a:r>
            <a:r>
              <a:rPr lang="en-US" dirty="0">
                <a:hlinkClick r:id="rId5"/>
              </a:rPr>
              <a:t>Https://doi.or/10:1016/j.mayocp2020.06.012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7485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hlinkClick r:id="rId2"/>
            </a:endParaRPr>
          </a:p>
          <a:p>
            <a:r>
              <a:rPr lang="en-US" dirty="0">
                <a:hlinkClick r:id="rId2"/>
              </a:rPr>
              <a:t>Https://Mayoclinic.org</a:t>
            </a:r>
            <a:endParaRPr lang="en-US" dirty="0"/>
          </a:p>
          <a:p>
            <a:endParaRPr lang="en-US" dirty="0"/>
          </a:p>
          <a:p>
            <a:r>
              <a:rPr lang="en-US" dirty="0"/>
              <a:t>Frye, Devon 2019,Octoer 9. How is CBD oil changing mental Heath Treatment</a:t>
            </a:r>
          </a:p>
          <a:p>
            <a:r>
              <a:rPr lang="en-US" dirty="0">
                <a:hlinkClick r:id="rId3"/>
              </a:rPr>
              <a:t>Https://psychologytoday.com</a:t>
            </a:r>
            <a:endParaRPr lang="en-US" dirty="0"/>
          </a:p>
          <a:p>
            <a:endParaRPr lang="en-US" dirty="0"/>
          </a:p>
          <a:p>
            <a:r>
              <a:rPr lang="en-US" dirty="0"/>
              <a:t>J </a:t>
            </a:r>
            <a:r>
              <a:rPr lang="en-US" dirty="0" err="1"/>
              <a:t>Cannibis</a:t>
            </a:r>
            <a:r>
              <a:rPr lang="en-US" dirty="0"/>
              <a:t> Res. 2021;3:19. Published 2021; June 23 </a:t>
            </a:r>
          </a:p>
          <a:p>
            <a:r>
              <a:rPr lang="en-US" dirty="0">
                <a:hlinkClick r:id="rId4"/>
              </a:rPr>
              <a:t>https://ncbi.nln.nih.gov</a:t>
            </a:r>
            <a:endParaRPr lang="en-US" dirty="0"/>
          </a:p>
          <a:p>
            <a:r>
              <a:rPr lang="en-US" dirty="0" err="1"/>
              <a:t>Doi</a:t>
            </a:r>
            <a:r>
              <a:rPr lang="en-US" dirty="0"/>
              <a:t>: </a:t>
            </a:r>
            <a:r>
              <a:rPr lang="en-US" dirty="0">
                <a:hlinkClick r:id="rId5"/>
              </a:rPr>
              <a:t>https://10.1186/s42238-021-00078</a:t>
            </a:r>
            <a:endParaRPr lang="en-US" dirty="0"/>
          </a:p>
          <a:p>
            <a:r>
              <a:rPr lang="en-US" dirty="0"/>
              <a:t>PMCID:PMC8223341 PMID:34162445</a:t>
            </a:r>
          </a:p>
        </p:txBody>
      </p:sp>
    </p:spTree>
    <p:extLst>
      <p:ext uri="{BB962C8B-B14F-4D97-AF65-F5344CB8AC3E}">
        <p14:creationId xmlns:p14="http://schemas.microsoft.com/office/powerpoint/2010/main" val="719606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Addressing their changing needs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3925" y="1456647"/>
            <a:ext cx="10829809" cy="491685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algn="ctr"/>
            <a:r>
              <a:rPr lang="en-US" sz="2000" b="1" dirty="0"/>
              <a:t>Traditional medical consultations &amp; pharmacology</a:t>
            </a:r>
          </a:p>
          <a:p>
            <a:r>
              <a:rPr lang="en-US" sz="2000" b="1" dirty="0"/>
              <a:t>                   </a:t>
            </a:r>
            <a:r>
              <a:rPr lang="en-US" sz="2000" dirty="0"/>
              <a:t>Seek out specialists </a:t>
            </a:r>
          </a:p>
          <a:p>
            <a:r>
              <a:rPr lang="en-US" sz="2000" dirty="0"/>
              <a:t>                   Neurology, Movement clinics</a:t>
            </a:r>
          </a:p>
          <a:p>
            <a:r>
              <a:rPr lang="en-US" sz="2000" dirty="0"/>
              <a:t>                   Physical Therapy, Occupational therapy, Speech Therapy</a:t>
            </a:r>
          </a:p>
          <a:p>
            <a:r>
              <a:rPr lang="en-US" sz="2000" dirty="0"/>
              <a:t>                    </a:t>
            </a:r>
          </a:p>
          <a:p>
            <a:pPr algn="ctr"/>
            <a:r>
              <a:rPr lang="en-US" sz="2000" b="1" dirty="0"/>
              <a:t> Think outside the box!    </a:t>
            </a:r>
          </a:p>
          <a:p>
            <a:r>
              <a:rPr lang="en-US" sz="2000" dirty="0"/>
              <a:t>                           CBD oil for pain management, anxiety, depression &amp; sleep  disorders,</a:t>
            </a:r>
          </a:p>
          <a:p>
            <a:r>
              <a:rPr lang="en-US" sz="2000" dirty="0"/>
              <a:t>                                              Aqua therapy, Yoga  -yes, modified</a:t>
            </a:r>
          </a:p>
          <a:p>
            <a:r>
              <a:rPr lang="en-US" sz="2000" dirty="0"/>
              <a:t>                                                 </a:t>
            </a:r>
          </a:p>
          <a:p>
            <a:r>
              <a:rPr lang="en-US" sz="2000" dirty="0"/>
              <a:t>                                        </a:t>
            </a:r>
            <a:r>
              <a:rPr lang="en-US" sz="2000" b="1" u="sng" dirty="0"/>
              <a:t>Look what the local community is offering</a:t>
            </a:r>
          </a:p>
          <a:p>
            <a:r>
              <a:rPr lang="en-US" sz="2000" dirty="0"/>
              <a:t>                </a:t>
            </a:r>
          </a:p>
          <a:p>
            <a:r>
              <a:rPr lang="en-US" sz="2000" dirty="0"/>
              <a:t>                </a:t>
            </a:r>
          </a:p>
          <a:p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/>
          </a:p>
          <a:p>
            <a:endParaRPr lang="en-US" sz="2000" b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00639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Decline &amp; Safety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3925" y="1292875"/>
            <a:ext cx="10829809" cy="4944151"/>
          </a:xfrm>
        </p:spPr>
        <p:txBody>
          <a:bodyPr/>
          <a:lstStyle/>
          <a:p>
            <a:pPr algn="ctr"/>
            <a:r>
              <a:rPr lang="en-US" b="1" u="sng" dirty="0"/>
              <a:t>Ambulation</a:t>
            </a:r>
            <a:r>
              <a:rPr lang="en-US" dirty="0"/>
              <a:t>  </a:t>
            </a:r>
          </a:p>
          <a:p>
            <a:r>
              <a:rPr lang="en-US" b="1" u="sng" dirty="0"/>
              <a:t>Proper fitting clothing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Pants that are hemmed properly and fit properly to the waist.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Well fitting shoes</a:t>
            </a:r>
          </a:p>
          <a:p>
            <a:r>
              <a:rPr lang="en-US" dirty="0"/>
              <a:t>                         </a:t>
            </a:r>
          </a:p>
          <a:p>
            <a:r>
              <a:rPr lang="en-US" b="1" u="sng" dirty="0"/>
              <a:t>Assess the need for adaptive equipment;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Walkers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Wheel chair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Hospital bed -  air mattress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Shower chair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High toilet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 of  mechanical  lift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 of Technology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99364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Decline &amp; Safety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b="1" u="sng" dirty="0"/>
          </a:p>
          <a:p>
            <a:pPr algn="ctr"/>
            <a:r>
              <a:rPr lang="en-US" b="1" u="sng" dirty="0"/>
              <a:t>Consider the Environment </a:t>
            </a:r>
          </a:p>
          <a:p>
            <a:pPr algn="ctr"/>
            <a:endParaRPr lang="en-US" b="1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Stairs -   </a:t>
            </a:r>
            <a:r>
              <a:rPr lang="en-US" dirty="0"/>
              <a:t>Fall protocols – stair protocols  - consider stair treads, dual banisters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Clear pathways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Uneven flooring  - </a:t>
            </a:r>
            <a:r>
              <a:rPr lang="en-US" dirty="0"/>
              <a:t>thresholds, loose tiles, area rugs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Bathtubs- showers - </a:t>
            </a:r>
            <a:r>
              <a:rPr lang="en-US" dirty="0"/>
              <a:t>Use slip resistant mats – clear water from floor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Multi devices on simultaneously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Loud voices over stimulated environment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Lighting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338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Physical Decline &amp; Safety</a:t>
            </a:r>
            <a:br>
              <a:rPr lang="en-US" u="sng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3924" y="1333817"/>
            <a:ext cx="10829809" cy="4794027"/>
          </a:xfrm>
        </p:spPr>
        <p:txBody>
          <a:bodyPr/>
          <a:lstStyle/>
          <a:p>
            <a:pPr algn="ctr"/>
            <a:r>
              <a:rPr lang="en-US" sz="1800" b="1" u="sng" dirty="0"/>
              <a:t>Preserve what you can!</a:t>
            </a:r>
            <a:endParaRPr lang="en-US" b="1" u="sng" dirty="0"/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en-US" b="1" u="sng" dirty="0"/>
              <a:t>Small interventions  make a significant impact</a:t>
            </a:r>
          </a:p>
          <a:p>
            <a:r>
              <a:rPr lang="en-US" b="1" u="sng" dirty="0"/>
              <a:t>Ambulation as tolerated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Smaller, frequent walks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Dance a little – make it fun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Movement even in a seated position </a:t>
            </a:r>
          </a:p>
          <a:p>
            <a:endParaRPr lang="en-US" dirty="0"/>
          </a:p>
          <a:p>
            <a:r>
              <a:rPr lang="en-US" b="1" u="sng" dirty="0"/>
              <a:t>Skin Integrity – prevention is key!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Turn and positing schedule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Lotion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Hydration &amp; diet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 of adult diaper – needs a changing schedule &amp; Moisture barrier creams and lotions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b="1" u="sng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b="1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22481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Decreased Mental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3925" y="1201004"/>
            <a:ext cx="10829809" cy="4981432"/>
          </a:xfrm>
        </p:spPr>
        <p:txBody>
          <a:bodyPr/>
          <a:lstStyle/>
          <a:p>
            <a:pPr algn="ctr"/>
            <a:r>
              <a:rPr lang="en-US" sz="1800" b="1" u="sng" dirty="0"/>
              <a:t>Preserve what you can!</a:t>
            </a:r>
            <a:endParaRPr lang="en-US" b="1" u="sng" dirty="0"/>
          </a:p>
          <a:p>
            <a:pPr algn="ctr"/>
            <a:r>
              <a:rPr lang="en-US" b="1" u="sng" dirty="0"/>
              <a:t>Small interventions  make a significant impact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US" b="1" dirty="0"/>
          </a:p>
          <a:p>
            <a:pPr algn="ctr"/>
            <a:r>
              <a:rPr lang="en-US" b="1" dirty="0"/>
              <a:t>Active engagement – activities with purpose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Puzzles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Card games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Memory Games </a:t>
            </a:r>
            <a:r>
              <a:rPr lang="en-US" dirty="0"/>
              <a:t>– Concentration - matching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Reading </a:t>
            </a:r>
            <a:r>
              <a:rPr lang="en-US" dirty="0"/>
              <a:t>– Read to them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Talk with them  </a:t>
            </a:r>
            <a:r>
              <a:rPr lang="en-US" dirty="0"/>
              <a:t>- what day is it, what are we doing today, what is the weather like, how will we dress today</a:t>
            </a:r>
          </a:p>
          <a:p>
            <a:r>
              <a:rPr lang="en-US" dirty="0"/>
              <a:t>                                  what is on the menu today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Music </a:t>
            </a:r>
            <a:r>
              <a:rPr lang="en-US" dirty="0"/>
              <a:t>..let them sing 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6279" y="5028121"/>
            <a:ext cx="1335962" cy="50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662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Decreased Visual Acuity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algn="ctr"/>
            <a:r>
              <a:rPr lang="en-US" sz="1800" b="1" u="sng" dirty="0"/>
              <a:t>Decreased  Visual Acuity is considered 20/70 or less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Ensure glasses or consider telescopic glasses, hand magnifiers- reading prisms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Audio books – electronic reading systems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Ensure person is wearing proper foot wear, when ambulating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Keep room and walkways well lit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Stair protocol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Uneven floors – loose tiles, thresholds, area rugs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Do not rush the person when ambulating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Middle of  the night  - bathroom  or roaming  -  consider technology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437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b="1" u="sng" dirty="0"/>
              <a:t>Modified diets do  not get a cheat day!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Adhere to modified diets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Adaptive utensils &amp; plates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pPr algn="ctr"/>
            <a:r>
              <a:rPr lang="en-US" b="1" u="sng" dirty="0"/>
              <a:t>Keep it moving!</a:t>
            </a:r>
          </a:p>
          <a:p>
            <a:pPr algn="ctr"/>
            <a:r>
              <a:rPr lang="en-US" b="1" u="sng" dirty="0"/>
              <a:t>Bowel movements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Meals high in fiber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Increase fluid intake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Consider Prune juice with at least one meal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Movement as tolerated</a:t>
            </a:r>
            <a:endParaRPr lang="en-US" dirty="0"/>
          </a:p>
          <a:p>
            <a:pPr algn="ctr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3749" y="1477813"/>
            <a:ext cx="2124500" cy="159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66072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DESIGN_ID_OFFICE THEME" val="Ttz7Bap6"/>
  <p:tag name="ARTICULATE_SLIDE_COUNT" val="1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irch Branding 2019">
      <a:majorFont>
        <a:latin typeface="Karla"/>
        <a:ea typeface=""/>
        <a:cs typeface=""/>
      </a:majorFont>
      <a:minorFont>
        <a:latin typeface="Source Sans Pro Regular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FS Branded ppt Template (5)" id="{D95315F6-1EA3-418C-9D95-1FA90D44104B}" vid="{19EAB91D-C626-4EE2-B326-3FEB8086EC6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BFS Branded ppt Template (5)</Template>
  <TotalTime>8460</TotalTime>
  <Words>1565</Words>
  <Application>Microsoft Office PowerPoint</Application>
  <PresentationFormat>Widescreen</PresentationFormat>
  <Paragraphs>329</Paragraphs>
  <Slides>27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Wingdings</vt:lpstr>
      <vt:lpstr>Office Theme</vt:lpstr>
      <vt:lpstr>Health Concerns and  Aging in Adults with Developmental Disabilities</vt:lpstr>
      <vt:lpstr>Aging Concerns</vt:lpstr>
      <vt:lpstr>Addressing their changing needs</vt:lpstr>
      <vt:lpstr>Physical Decline &amp; Safety</vt:lpstr>
      <vt:lpstr>Physical Decline &amp; Safety</vt:lpstr>
      <vt:lpstr>Physical Decline &amp; Safety </vt:lpstr>
      <vt:lpstr>Decreased Mental Status</vt:lpstr>
      <vt:lpstr>Decreased Visual Acuity</vt:lpstr>
      <vt:lpstr>Diets</vt:lpstr>
      <vt:lpstr>Acute changes </vt:lpstr>
      <vt:lpstr>Environment effects people</vt:lpstr>
      <vt:lpstr>Technology</vt:lpstr>
      <vt:lpstr>                What is Polypharmacy?</vt:lpstr>
      <vt:lpstr>Who is at Risk?</vt:lpstr>
      <vt:lpstr>Polypharmacy; Contributing factors in the ID Population</vt:lpstr>
      <vt:lpstr>Case Study</vt:lpstr>
      <vt:lpstr>Case Study</vt:lpstr>
      <vt:lpstr>Case Study</vt:lpstr>
      <vt:lpstr>Case Study</vt:lpstr>
      <vt:lpstr>Case Study</vt:lpstr>
      <vt:lpstr>Case Study</vt:lpstr>
      <vt:lpstr>Deprescribing </vt:lpstr>
      <vt:lpstr>Preventing effects of Polypharmacy</vt:lpstr>
      <vt:lpstr> BEERS - Medications to Avoid  - Example</vt:lpstr>
      <vt:lpstr>Resources</vt:lpstr>
      <vt:lpstr>References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Concerns in the Aging Adult with Developmental Disabilities</dc:title>
  <dc:creator>Lucille Golembiewski</dc:creator>
  <cp:lastModifiedBy>Deniz Altan</cp:lastModifiedBy>
  <cp:revision>66</cp:revision>
  <cp:lastPrinted>2023-07-14T20:47:57Z</cp:lastPrinted>
  <dcterms:created xsi:type="dcterms:W3CDTF">2023-07-09T00:32:46Z</dcterms:created>
  <dcterms:modified xsi:type="dcterms:W3CDTF">2023-07-15T02:38:55Z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6C277FB8-7C38-488B-915E-EA9171BF9948</vt:lpwstr>
  </property>
  <property fmtid="{D5CDD505-2E9C-101B-9397-08002B2CF9AE}" pid="3" name="ArticulatePath">
    <vt:lpwstr>Health Concerns in the Aging Adult with Developmental 2</vt:lpwstr>
  </property>
</Properties>
</file>