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sldIdLst>
    <p:sldId id="256" r:id="rId2"/>
    <p:sldId id="259" r:id="rId3"/>
    <p:sldId id="262" r:id="rId4"/>
    <p:sldId id="270" r:id="rId5"/>
    <p:sldId id="271" r:id="rId6"/>
    <p:sldId id="272" r:id="rId7"/>
    <p:sldId id="263" r:id="rId8"/>
    <p:sldId id="285" r:id="rId9"/>
    <p:sldId id="264" r:id="rId10"/>
    <p:sldId id="265" r:id="rId11"/>
    <p:sldId id="274" r:id="rId12"/>
    <p:sldId id="297" r:id="rId13"/>
    <p:sldId id="301" r:id="rId14"/>
    <p:sldId id="287" r:id="rId15"/>
    <p:sldId id="295" r:id="rId16"/>
    <p:sldId id="296" r:id="rId17"/>
    <p:sldId id="298" r:id="rId18"/>
    <p:sldId id="300" r:id="rId19"/>
    <p:sldId id="275" r:id="rId20"/>
    <p:sldId id="288" r:id="rId21"/>
    <p:sldId id="290" r:id="rId22"/>
    <p:sldId id="291" r:id="rId23"/>
    <p:sldId id="294" r:id="rId24"/>
    <p:sldId id="292" r:id="rId25"/>
    <p:sldId id="276" r:id="rId26"/>
    <p:sldId id="282" r:id="rId27"/>
    <p:sldId id="283" r:id="rId28"/>
    <p:sldId id="302" r:id="rId29"/>
    <p:sldId id="303" r:id="rId30"/>
    <p:sldId id="305" r:id="rId31"/>
    <p:sldId id="304" r:id="rId32"/>
    <p:sldId id="280" r:id="rId33"/>
    <p:sldId id="30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5BFA6-4493-490D-A36D-A24D64C6748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BCDE94E-0BAE-4649-A635-A86687C950F5}">
      <dgm:prSet custT="1"/>
      <dgm:spPr/>
      <dgm:t>
        <a:bodyPr/>
        <a:lstStyle/>
        <a:p>
          <a:pPr>
            <a:lnSpc>
              <a:spcPct val="100000"/>
            </a:lnSpc>
          </a:pPr>
          <a:r>
            <a:rPr lang="en-US" sz="1800" dirty="0">
              <a:latin typeface="Arial" panose="020B0604020202020204" pitchFamily="34" charset="0"/>
              <a:cs typeface="Arial" panose="020B0604020202020204" pitchFamily="34" charset="0"/>
            </a:rPr>
            <a:t> A legal document that allows a Person We Support (the Principal) to appoint a trusted person (their Health Care Agent) to make medical and health care decisions on the Principal’s behalf</a:t>
          </a:r>
        </a:p>
      </dgm:t>
    </dgm:pt>
    <dgm:pt modelId="{634F4C5B-45D1-4ECD-A418-CE55004DE00A}" type="parTrans" cxnId="{8A45B8EB-FE2B-4A5D-B050-9B7A59DAB624}">
      <dgm:prSet/>
      <dgm:spPr/>
      <dgm:t>
        <a:bodyPr/>
        <a:lstStyle/>
        <a:p>
          <a:endParaRPr lang="en-US"/>
        </a:p>
      </dgm:t>
    </dgm:pt>
    <dgm:pt modelId="{3FFCE099-7FA3-4D55-8428-91CCD7B8D3AA}" type="sibTrans" cxnId="{8A45B8EB-FE2B-4A5D-B050-9B7A59DAB624}">
      <dgm:prSet/>
      <dgm:spPr/>
      <dgm:t>
        <a:bodyPr/>
        <a:lstStyle/>
        <a:p>
          <a:endParaRPr lang="en-US"/>
        </a:p>
      </dgm:t>
    </dgm:pt>
    <dgm:pt modelId="{3B41A526-871D-462A-8164-AC7B9D59C7E6}">
      <dgm:prSet custT="1"/>
      <dgm:spPr/>
      <dgm:t>
        <a:bodyPr/>
        <a:lstStyle/>
        <a:p>
          <a:pPr>
            <a:lnSpc>
              <a:spcPct val="100000"/>
            </a:lnSpc>
          </a:pPr>
          <a:r>
            <a:rPr lang="en-US" sz="1800" dirty="0">
              <a:latin typeface="Arial" panose="020B0604020202020204" pitchFamily="34" charset="0"/>
              <a:cs typeface="Arial" panose="020B0604020202020204" pitchFamily="34" charset="0"/>
            </a:rPr>
            <a:t> Takes effect only in the event that the Person We Support the Principal is not able to make their own decisions or communicate their wishes in relation to their health care</a:t>
          </a:r>
        </a:p>
      </dgm:t>
    </dgm:pt>
    <dgm:pt modelId="{8D8C14B1-92EE-4F91-9514-0A1EFEEC3899}" type="parTrans" cxnId="{C6AEC1D7-6856-4666-BB26-22ECA4AC268E}">
      <dgm:prSet/>
      <dgm:spPr/>
      <dgm:t>
        <a:bodyPr/>
        <a:lstStyle/>
        <a:p>
          <a:endParaRPr lang="en-US"/>
        </a:p>
      </dgm:t>
    </dgm:pt>
    <dgm:pt modelId="{903C40F8-ED91-40A6-8751-67CA264C4F99}" type="sibTrans" cxnId="{C6AEC1D7-6856-4666-BB26-22ECA4AC268E}">
      <dgm:prSet/>
      <dgm:spPr/>
      <dgm:t>
        <a:bodyPr/>
        <a:lstStyle/>
        <a:p>
          <a:endParaRPr lang="en-US"/>
        </a:p>
      </dgm:t>
    </dgm:pt>
    <dgm:pt modelId="{468DD390-4236-476E-A992-BBE05F88A731}" type="pres">
      <dgm:prSet presAssocID="{9A35BFA6-4493-490D-A36D-A24D64C67487}" presName="root" presStyleCnt="0">
        <dgm:presLayoutVars>
          <dgm:dir/>
          <dgm:resizeHandles val="exact"/>
        </dgm:presLayoutVars>
      </dgm:prSet>
      <dgm:spPr/>
    </dgm:pt>
    <dgm:pt modelId="{C90DF301-D404-4AE7-A9E2-BFE8EEFF6BC5}" type="pres">
      <dgm:prSet presAssocID="{DBCDE94E-0BAE-4649-A635-A86687C950F5}" presName="compNode" presStyleCnt="0"/>
      <dgm:spPr/>
    </dgm:pt>
    <dgm:pt modelId="{32BE55D9-E22A-40C8-94D1-A87F32F58BEB}" type="pres">
      <dgm:prSet presAssocID="{DBCDE94E-0BAE-4649-A635-A86687C950F5}" presName="iconRect" presStyleLbl="node1" presStyleIdx="0" presStyleCnt="2" custLinFactNeighborX="-13785" custLinFactNeighborY="422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EA759D64-93F2-4FA2-B5CE-9114245D4192}" type="pres">
      <dgm:prSet presAssocID="{DBCDE94E-0BAE-4649-A635-A86687C950F5}" presName="spaceRect" presStyleCnt="0"/>
      <dgm:spPr/>
    </dgm:pt>
    <dgm:pt modelId="{50069529-78F8-4C07-8BEE-5B690185F63B}" type="pres">
      <dgm:prSet presAssocID="{DBCDE94E-0BAE-4649-A635-A86687C950F5}" presName="textRect" presStyleLbl="revTx" presStyleIdx="0" presStyleCnt="2">
        <dgm:presLayoutVars>
          <dgm:chMax val="1"/>
          <dgm:chPref val="1"/>
        </dgm:presLayoutVars>
      </dgm:prSet>
      <dgm:spPr/>
    </dgm:pt>
    <dgm:pt modelId="{E92C537C-6217-495E-B336-A0149485E665}" type="pres">
      <dgm:prSet presAssocID="{3FFCE099-7FA3-4D55-8428-91CCD7B8D3AA}" presName="sibTrans" presStyleCnt="0"/>
      <dgm:spPr/>
    </dgm:pt>
    <dgm:pt modelId="{DB2AFEB1-DDBE-495A-B666-98AEE42B67A6}" type="pres">
      <dgm:prSet presAssocID="{3B41A526-871D-462A-8164-AC7B9D59C7E6}" presName="compNode" presStyleCnt="0"/>
      <dgm:spPr/>
    </dgm:pt>
    <dgm:pt modelId="{B0E158E9-38B5-46CD-87D7-6945547EDEF1}" type="pres">
      <dgm:prSet presAssocID="{3B41A526-871D-462A-8164-AC7B9D59C7E6}" presName="iconRect" presStyleLbl="node1" presStyleIdx="1" presStyleCnt="2" custLinFactNeighborX="831" custLinFactNeighborY="513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15A10350-9076-4028-9B46-7FA7EF9AEF34}" type="pres">
      <dgm:prSet presAssocID="{3B41A526-871D-462A-8164-AC7B9D59C7E6}" presName="spaceRect" presStyleCnt="0"/>
      <dgm:spPr/>
    </dgm:pt>
    <dgm:pt modelId="{601F4606-ADB4-4370-8DC8-9CD1DAB0E265}" type="pres">
      <dgm:prSet presAssocID="{3B41A526-871D-462A-8164-AC7B9D59C7E6}" presName="textRect" presStyleLbl="revTx" presStyleIdx="1" presStyleCnt="2">
        <dgm:presLayoutVars>
          <dgm:chMax val="1"/>
          <dgm:chPref val="1"/>
        </dgm:presLayoutVars>
      </dgm:prSet>
      <dgm:spPr/>
    </dgm:pt>
  </dgm:ptLst>
  <dgm:cxnLst>
    <dgm:cxn modelId="{078B7530-B40E-4040-9CC3-DFEFCE868F0A}" type="presOf" srcId="{9A35BFA6-4493-490D-A36D-A24D64C67487}" destId="{468DD390-4236-476E-A992-BBE05F88A731}" srcOrd="0" destOrd="0" presId="urn:microsoft.com/office/officeart/2018/2/layout/IconLabelList"/>
    <dgm:cxn modelId="{C7538CC5-CDFE-4696-9696-50BD52FDD433}" type="presOf" srcId="{3B41A526-871D-462A-8164-AC7B9D59C7E6}" destId="{601F4606-ADB4-4370-8DC8-9CD1DAB0E265}" srcOrd="0" destOrd="0" presId="urn:microsoft.com/office/officeart/2018/2/layout/IconLabelList"/>
    <dgm:cxn modelId="{D120CBD4-053D-4CC0-919E-FEC16D9D2885}" type="presOf" srcId="{DBCDE94E-0BAE-4649-A635-A86687C950F5}" destId="{50069529-78F8-4C07-8BEE-5B690185F63B}" srcOrd="0" destOrd="0" presId="urn:microsoft.com/office/officeart/2018/2/layout/IconLabelList"/>
    <dgm:cxn modelId="{C6AEC1D7-6856-4666-BB26-22ECA4AC268E}" srcId="{9A35BFA6-4493-490D-A36D-A24D64C67487}" destId="{3B41A526-871D-462A-8164-AC7B9D59C7E6}" srcOrd="1" destOrd="0" parTransId="{8D8C14B1-92EE-4F91-9514-0A1EFEEC3899}" sibTransId="{903C40F8-ED91-40A6-8751-67CA264C4F99}"/>
    <dgm:cxn modelId="{8A45B8EB-FE2B-4A5D-B050-9B7A59DAB624}" srcId="{9A35BFA6-4493-490D-A36D-A24D64C67487}" destId="{DBCDE94E-0BAE-4649-A635-A86687C950F5}" srcOrd="0" destOrd="0" parTransId="{634F4C5B-45D1-4ECD-A418-CE55004DE00A}" sibTransId="{3FFCE099-7FA3-4D55-8428-91CCD7B8D3AA}"/>
    <dgm:cxn modelId="{6875DB7F-C9CD-49FF-A2DB-523123BF0625}" type="presParOf" srcId="{468DD390-4236-476E-A992-BBE05F88A731}" destId="{C90DF301-D404-4AE7-A9E2-BFE8EEFF6BC5}" srcOrd="0" destOrd="0" presId="urn:microsoft.com/office/officeart/2018/2/layout/IconLabelList"/>
    <dgm:cxn modelId="{BF06696A-4D42-490B-9772-23C88DFF52C7}" type="presParOf" srcId="{C90DF301-D404-4AE7-A9E2-BFE8EEFF6BC5}" destId="{32BE55D9-E22A-40C8-94D1-A87F32F58BEB}" srcOrd="0" destOrd="0" presId="urn:microsoft.com/office/officeart/2018/2/layout/IconLabelList"/>
    <dgm:cxn modelId="{4F14131D-D1C9-4D0A-BC13-1AA5C181F207}" type="presParOf" srcId="{C90DF301-D404-4AE7-A9E2-BFE8EEFF6BC5}" destId="{EA759D64-93F2-4FA2-B5CE-9114245D4192}" srcOrd="1" destOrd="0" presId="urn:microsoft.com/office/officeart/2018/2/layout/IconLabelList"/>
    <dgm:cxn modelId="{2DCF4B6B-79FF-456E-B238-185CCA9063D8}" type="presParOf" srcId="{C90DF301-D404-4AE7-A9E2-BFE8EEFF6BC5}" destId="{50069529-78F8-4C07-8BEE-5B690185F63B}" srcOrd="2" destOrd="0" presId="urn:microsoft.com/office/officeart/2018/2/layout/IconLabelList"/>
    <dgm:cxn modelId="{09A74BDA-B55E-4D27-99C4-3D33B058C9F9}" type="presParOf" srcId="{468DD390-4236-476E-A992-BBE05F88A731}" destId="{E92C537C-6217-495E-B336-A0149485E665}" srcOrd="1" destOrd="0" presId="urn:microsoft.com/office/officeart/2018/2/layout/IconLabelList"/>
    <dgm:cxn modelId="{D44F207D-6312-467A-B6A3-13DDC1526A37}" type="presParOf" srcId="{468DD390-4236-476E-A992-BBE05F88A731}" destId="{DB2AFEB1-DDBE-495A-B666-98AEE42B67A6}" srcOrd="2" destOrd="0" presId="urn:microsoft.com/office/officeart/2018/2/layout/IconLabelList"/>
    <dgm:cxn modelId="{F9D6A3D7-2353-42EC-855D-D833939C4152}" type="presParOf" srcId="{DB2AFEB1-DDBE-495A-B666-98AEE42B67A6}" destId="{B0E158E9-38B5-46CD-87D7-6945547EDEF1}" srcOrd="0" destOrd="0" presId="urn:microsoft.com/office/officeart/2018/2/layout/IconLabelList"/>
    <dgm:cxn modelId="{39514F95-CE2D-4E60-8F2A-F97D91304333}" type="presParOf" srcId="{DB2AFEB1-DDBE-495A-B666-98AEE42B67A6}" destId="{15A10350-9076-4028-9B46-7FA7EF9AEF34}" srcOrd="1" destOrd="0" presId="urn:microsoft.com/office/officeart/2018/2/layout/IconLabelList"/>
    <dgm:cxn modelId="{372EACAA-9C5C-4B3B-B873-3E5ED748BD48}" type="presParOf" srcId="{DB2AFEB1-DDBE-495A-B666-98AEE42B67A6}" destId="{601F4606-ADB4-4370-8DC8-9CD1DAB0E2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BB4D1-C42C-487A-B836-AE2B572B05A1}"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DA9FD823-9B1E-4A03-BF0C-9EF2755D47E2}">
      <dgm:prSet/>
      <dgm:spPr/>
      <dgm:t>
        <a:bodyPr/>
        <a:lstStyle/>
        <a:p>
          <a:r>
            <a:rPr lang="en-US"/>
            <a:t>Palliative Care </a:t>
          </a:r>
        </a:p>
      </dgm:t>
    </dgm:pt>
    <dgm:pt modelId="{93E0638E-D1DB-4A55-99BA-6F3BD9DF90C5}" type="parTrans" cxnId="{87A5B0A7-0DE1-450F-982A-53F74F3F8369}">
      <dgm:prSet/>
      <dgm:spPr/>
      <dgm:t>
        <a:bodyPr/>
        <a:lstStyle/>
        <a:p>
          <a:endParaRPr lang="en-US"/>
        </a:p>
      </dgm:t>
    </dgm:pt>
    <dgm:pt modelId="{2777FCFD-059D-454E-B473-0F610B6DA04A}" type="sibTrans" cxnId="{87A5B0A7-0DE1-450F-982A-53F74F3F8369}">
      <dgm:prSet/>
      <dgm:spPr/>
      <dgm:t>
        <a:bodyPr/>
        <a:lstStyle/>
        <a:p>
          <a:endParaRPr lang="en-US"/>
        </a:p>
      </dgm:t>
    </dgm:pt>
    <dgm:pt modelId="{369D3098-A66B-4F5B-B351-1243A6E82721}">
      <dgm:prSet/>
      <dgm:spPr/>
      <dgm:t>
        <a:bodyPr/>
        <a:lstStyle/>
        <a:p>
          <a:r>
            <a:rPr lang="en-US"/>
            <a:t>Hospice Care </a:t>
          </a:r>
        </a:p>
      </dgm:t>
    </dgm:pt>
    <dgm:pt modelId="{1E36898F-5C01-4DFC-84FC-6DC9BBD7122D}" type="parTrans" cxnId="{AF288478-5683-44D8-A7D1-81829237F1D9}">
      <dgm:prSet/>
      <dgm:spPr/>
      <dgm:t>
        <a:bodyPr/>
        <a:lstStyle/>
        <a:p>
          <a:endParaRPr lang="en-US"/>
        </a:p>
      </dgm:t>
    </dgm:pt>
    <dgm:pt modelId="{A637EDB1-FFAE-4D1F-B783-7AE18B578803}" type="sibTrans" cxnId="{AF288478-5683-44D8-A7D1-81829237F1D9}">
      <dgm:prSet/>
      <dgm:spPr/>
      <dgm:t>
        <a:bodyPr/>
        <a:lstStyle/>
        <a:p>
          <a:endParaRPr lang="en-US"/>
        </a:p>
      </dgm:t>
    </dgm:pt>
    <dgm:pt modelId="{AB30E040-9BA3-43FD-A8C4-ADF7D293FD79}">
      <dgm:prSet/>
      <dgm:spPr/>
      <dgm:t>
        <a:bodyPr/>
        <a:lstStyle/>
        <a:p>
          <a:r>
            <a:rPr lang="en-US"/>
            <a:t>Professional Nursing Care</a:t>
          </a:r>
        </a:p>
      </dgm:t>
    </dgm:pt>
    <dgm:pt modelId="{BC1F2AF3-F68D-4CB8-A838-9A4C1B7C30EF}" type="parTrans" cxnId="{C4B5AF15-B8C2-407F-88FC-A2451CC0A98A}">
      <dgm:prSet/>
      <dgm:spPr/>
      <dgm:t>
        <a:bodyPr/>
        <a:lstStyle/>
        <a:p>
          <a:endParaRPr lang="en-US"/>
        </a:p>
      </dgm:t>
    </dgm:pt>
    <dgm:pt modelId="{E2E336F9-C3FC-44B0-98C4-789535DAE0E1}" type="sibTrans" cxnId="{C4B5AF15-B8C2-407F-88FC-A2451CC0A98A}">
      <dgm:prSet/>
      <dgm:spPr/>
      <dgm:t>
        <a:bodyPr/>
        <a:lstStyle/>
        <a:p>
          <a:endParaRPr lang="en-US"/>
        </a:p>
      </dgm:t>
    </dgm:pt>
    <dgm:pt modelId="{6C896B4C-E5E0-499B-8658-EAAB6C43468D}">
      <dgm:prSet/>
      <dgm:spPr/>
      <dgm:t>
        <a:bodyPr/>
        <a:lstStyle/>
        <a:p>
          <a:r>
            <a:rPr lang="en-US"/>
            <a:t>Counseling</a:t>
          </a:r>
        </a:p>
      </dgm:t>
    </dgm:pt>
    <dgm:pt modelId="{5324DC77-7B03-4915-B755-D96EB03F248B}" type="parTrans" cxnId="{97E356F1-A1F6-4D3D-AC79-F640697AF981}">
      <dgm:prSet/>
      <dgm:spPr/>
      <dgm:t>
        <a:bodyPr/>
        <a:lstStyle/>
        <a:p>
          <a:endParaRPr lang="en-US"/>
        </a:p>
      </dgm:t>
    </dgm:pt>
    <dgm:pt modelId="{495AF2AB-DA05-4E75-A5D8-E998CDA54B09}" type="sibTrans" cxnId="{97E356F1-A1F6-4D3D-AC79-F640697AF981}">
      <dgm:prSet/>
      <dgm:spPr/>
      <dgm:t>
        <a:bodyPr/>
        <a:lstStyle/>
        <a:p>
          <a:endParaRPr lang="en-US"/>
        </a:p>
      </dgm:t>
    </dgm:pt>
    <dgm:pt modelId="{6D0B465E-B376-45F3-B242-2EAD903B15EF}">
      <dgm:prSet/>
      <dgm:spPr/>
      <dgm:t>
        <a:bodyPr/>
        <a:lstStyle/>
        <a:p>
          <a:r>
            <a:rPr lang="en-US"/>
            <a:t>Personal Care</a:t>
          </a:r>
        </a:p>
      </dgm:t>
    </dgm:pt>
    <dgm:pt modelId="{92A8C8CB-D6F2-4C51-A7D3-3760505A4958}" type="parTrans" cxnId="{5ACBF3EA-5E10-4FEE-A11C-DD8CF2100D6B}">
      <dgm:prSet/>
      <dgm:spPr/>
      <dgm:t>
        <a:bodyPr/>
        <a:lstStyle/>
        <a:p>
          <a:endParaRPr lang="en-US"/>
        </a:p>
      </dgm:t>
    </dgm:pt>
    <dgm:pt modelId="{93A280EC-E355-4A77-8954-90B0D311A2C4}" type="sibTrans" cxnId="{5ACBF3EA-5E10-4FEE-A11C-DD8CF2100D6B}">
      <dgm:prSet/>
      <dgm:spPr/>
      <dgm:t>
        <a:bodyPr/>
        <a:lstStyle/>
        <a:p>
          <a:endParaRPr lang="en-US"/>
        </a:p>
      </dgm:t>
    </dgm:pt>
    <dgm:pt modelId="{08E095B3-8EB1-4011-9394-3E6B60CBEF24}">
      <dgm:prSet/>
      <dgm:spPr/>
      <dgm:t>
        <a:bodyPr/>
        <a:lstStyle/>
        <a:p>
          <a:r>
            <a:rPr lang="en-US"/>
            <a:t>Pastoral Care</a:t>
          </a:r>
        </a:p>
      </dgm:t>
    </dgm:pt>
    <dgm:pt modelId="{55FCFEC5-7F42-4446-BE9D-1C29CE174DB0}" type="parTrans" cxnId="{780BB156-402A-4C66-BC50-34032876BAC4}">
      <dgm:prSet/>
      <dgm:spPr/>
      <dgm:t>
        <a:bodyPr/>
        <a:lstStyle/>
        <a:p>
          <a:endParaRPr lang="en-US"/>
        </a:p>
      </dgm:t>
    </dgm:pt>
    <dgm:pt modelId="{66532741-FE5A-4408-A565-50CE48734AF2}" type="sibTrans" cxnId="{780BB156-402A-4C66-BC50-34032876BAC4}">
      <dgm:prSet/>
      <dgm:spPr/>
      <dgm:t>
        <a:bodyPr/>
        <a:lstStyle/>
        <a:p>
          <a:endParaRPr lang="en-US"/>
        </a:p>
      </dgm:t>
    </dgm:pt>
    <dgm:pt modelId="{30C1F75B-CBBF-45AE-8F14-D179C559D244}">
      <dgm:prSet/>
      <dgm:spPr/>
      <dgm:t>
        <a:bodyPr/>
        <a:lstStyle/>
        <a:p>
          <a:r>
            <a:rPr lang="en-US"/>
            <a:t>Volunteer Program</a:t>
          </a:r>
        </a:p>
      </dgm:t>
    </dgm:pt>
    <dgm:pt modelId="{82805595-EFD5-4D19-89C5-A73D97139CC3}" type="parTrans" cxnId="{06659BE7-FA98-4812-9406-5C6FB793FC85}">
      <dgm:prSet/>
      <dgm:spPr/>
      <dgm:t>
        <a:bodyPr/>
        <a:lstStyle/>
        <a:p>
          <a:endParaRPr lang="en-US"/>
        </a:p>
      </dgm:t>
    </dgm:pt>
    <dgm:pt modelId="{D7B7C1E7-E5F7-473D-8764-7DC2AC543A29}" type="sibTrans" cxnId="{06659BE7-FA98-4812-9406-5C6FB793FC85}">
      <dgm:prSet/>
      <dgm:spPr/>
      <dgm:t>
        <a:bodyPr/>
        <a:lstStyle/>
        <a:p>
          <a:endParaRPr lang="en-US"/>
        </a:p>
      </dgm:t>
    </dgm:pt>
    <dgm:pt modelId="{B142CBF1-8C75-476B-B8B9-5B1B59F15954}">
      <dgm:prSet/>
      <dgm:spPr/>
      <dgm:t>
        <a:bodyPr/>
        <a:lstStyle/>
        <a:p>
          <a:r>
            <a:rPr lang="en-US"/>
            <a:t>Medical Sevcies</a:t>
          </a:r>
        </a:p>
      </dgm:t>
    </dgm:pt>
    <dgm:pt modelId="{63D48A50-1B59-4407-AB9F-8A9CDB71FE3B}" type="parTrans" cxnId="{A2B2A4B5-BC09-4685-8199-509AEBB0FD0B}">
      <dgm:prSet/>
      <dgm:spPr/>
      <dgm:t>
        <a:bodyPr/>
        <a:lstStyle/>
        <a:p>
          <a:endParaRPr lang="en-US"/>
        </a:p>
      </dgm:t>
    </dgm:pt>
    <dgm:pt modelId="{85C2EB56-8104-4083-94FC-FBD1D2EB4098}" type="sibTrans" cxnId="{A2B2A4B5-BC09-4685-8199-509AEBB0FD0B}">
      <dgm:prSet/>
      <dgm:spPr/>
      <dgm:t>
        <a:bodyPr/>
        <a:lstStyle/>
        <a:p>
          <a:endParaRPr lang="en-US"/>
        </a:p>
      </dgm:t>
    </dgm:pt>
    <dgm:pt modelId="{CE48AE91-6AB1-4ABC-A82E-14C33C0A0407}">
      <dgm:prSet/>
      <dgm:spPr/>
      <dgm:t>
        <a:bodyPr/>
        <a:lstStyle/>
        <a:p>
          <a:r>
            <a:rPr lang="en-US"/>
            <a:t>Equipment, Supplies, &amp; Medications</a:t>
          </a:r>
        </a:p>
      </dgm:t>
    </dgm:pt>
    <dgm:pt modelId="{76C4425A-54E2-490B-A395-7236D7D9EE13}" type="parTrans" cxnId="{E0FC3B46-DDEC-4945-AB25-5BAC4E1DB33A}">
      <dgm:prSet/>
      <dgm:spPr/>
      <dgm:t>
        <a:bodyPr/>
        <a:lstStyle/>
        <a:p>
          <a:endParaRPr lang="en-US"/>
        </a:p>
      </dgm:t>
    </dgm:pt>
    <dgm:pt modelId="{C45D2563-09CF-403B-899E-8F936FED06FC}" type="sibTrans" cxnId="{E0FC3B46-DDEC-4945-AB25-5BAC4E1DB33A}">
      <dgm:prSet/>
      <dgm:spPr/>
      <dgm:t>
        <a:bodyPr/>
        <a:lstStyle/>
        <a:p>
          <a:endParaRPr lang="en-US"/>
        </a:p>
      </dgm:t>
    </dgm:pt>
    <dgm:pt modelId="{3F3258F3-B113-498A-934C-42AAFEFD5088}" type="pres">
      <dgm:prSet presAssocID="{385BB4D1-C42C-487A-B836-AE2B572B05A1}" presName="Name0" presStyleCnt="0">
        <dgm:presLayoutVars>
          <dgm:dir/>
          <dgm:resizeHandles val="exact"/>
        </dgm:presLayoutVars>
      </dgm:prSet>
      <dgm:spPr/>
    </dgm:pt>
    <dgm:pt modelId="{52F2DD49-AC1C-4403-890A-5F7F4879A7BC}" type="pres">
      <dgm:prSet presAssocID="{385BB4D1-C42C-487A-B836-AE2B572B05A1}" presName="cycle" presStyleCnt="0"/>
      <dgm:spPr/>
    </dgm:pt>
    <dgm:pt modelId="{B8E514C8-6548-452E-B54B-D19E5D9EB88C}" type="pres">
      <dgm:prSet presAssocID="{DA9FD823-9B1E-4A03-BF0C-9EF2755D47E2}" presName="nodeFirstNode" presStyleLbl="node1" presStyleIdx="0" presStyleCnt="9">
        <dgm:presLayoutVars>
          <dgm:bulletEnabled val="1"/>
        </dgm:presLayoutVars>
      </dgm:prSet>
      <dgm:spPr/>
    </dgm:pt>
    <dgm:pt modelId="{609A0B9C-46AA-4223-A5C4-C44FE1A109F7}" type="pres">
      <dgm:prSet presAssocID="{2777FCFD-059D-454E-B473-0F610B6DA04A}" presName="sibTransFirstNode" presStyleLbl="bgShp" presStyleIdx="0" presStyleCnt="1"/>
      <dgm:spPr/>
    </dgm:pt>
    <dgm:pt modelId="{75872265-BBDA-46B7-BE3E-DB144FCD2B7E}" type="pres">
      <dgm:prSet presAssocID="{369D3098-A66B-4F5B-B351-1243A6E82721}" presName="nodeFollowingNodes" presStyleLbl="node1" presStyleIdx="1" presStyleCnt="9">
        <dgm:presLayoutVars>
          <dgm:bulletEnabled val="1"/>
        </dgm:presLayoutVars>
      </dgm:prSet>
      <dgm:spPr/>
    </dgm:pt>
    <dgm:pt modelId="{825D0BAE-ADAD-4B7B-B04B-39AF9CB7A16D}" type="pres">
      <dgm:prSet presAssocID="{AB30E040-9BA3-43FD-A8C4-ADF7D293FD79}" presName="nodeFollowingNodes" presStyleLbl="node1" presStyleIdx="2" presStyleCnt="9">
        <dgm:presLayoutVars>
          <dgm:bulletEnabled val="1"/>
        </dgm:presLayoutVars>
      </dgm:prSet>
      <dgm:spPr/>
    </dgm:pt>
    <dgm:pt modelId="{D1F3D4EC-03F6-448A-AC1B-E48C17C668EB}" type="pres">
      <dgm:prSet presAssocID="{6C896B4C-E5E0-499B-8658-EAAB6C43468D}" presName="nodeFollowingNodes" presStyleLbl="node1" presStyleIdx="3" presStyleCnt="9">
        <dgm:presLayoutVars>
          <dgm:bulletEnabled val="1"/>
        </dgm:presLayoutVars>
      </dgm:prSet>
      <dgm:spPr/>
    </dgm:pt>
    <dgm:pt modelId="{2BEAA0C3-AC0B-4D03-BCA9-B9607B35A8C0}" type="pres">
      <dgm:prSet presAssocID="{6D0B465E-B376-45F3-B242-2EAD903B15EF}" presName="nodeFollowingNodes" presStyleLbl="node1" presStyleIdx="4" presStyleCnt="9">
        <dgm:presLayoutVars>
          <dgm:bulletEnabled val="1"/>
        </dgm:presLayoutVars>
      </dgm:prSet>
      <dgm:spPr/>
    </dgm:pt>
    <dgm:pt modelId="{2178906D-C372-420C-8A63-4CFB49344AC8}" type="pres">
      <dgm:prSet presAssocID="{08E095B3-8EB1-4011-9394-3E6B60CBEF24}" presName="nodeFollowingNodes" presStyleLbl="node1" presStyleIdx="5" presStyleCnt="9">
        <dgm:presLayoutVars>
          <dgm:bulletEnabled val="1"/>
        </dgm:presLayoutVars>
      </dgm:prSet>
      <dgm:spPr/>
    </dgm:pt>
    <dgm:pt modelId="{797F6A0F-FC43-4ECD-BE0D-08E978DFD188}" type="pres">
      <dgm:prSet presAssocID="{30C1F75B-CBBF-45AE-8F14-D179C559D244}" presName="nodeFollowingNodes" presStyleLbl="node1" presStyleIdx="6" presStyleCnt="9">
        <dgm:presLayoutVars>
          <dgm:bulletEnabled val="1"/>
        </dgm:presLayoutVars>
      </dgm:prSet>
      <dgm:spPr/>
    </dgm:pt>
    <dgm:pt modelId="{7056AA37-59D4-4B43-8C1E-462E1539F8E5}" type="pres">
      <dgm:prSet presAssocID="{B142CBF1-8C75-476B-B8B9-5B1B59F15954}" presName="nodeFollowingNodes" presStyleLbl="node1" presStyleIdx="7" presStyleCnt="9">
        <dgm:presLayoutVars>
          <dgm:bulletEnabled val="1"/>
        </dgm:presLayoutVars>
      </dgm:prSet>
      <dgm:spPr/>
    </dgm:pt>
    <dgm:pt modelId="{9818D1B8-B7D7-483B-8B30-31DE71A816C6}" type="pres">
      <dgm:prSet presAssocID="{CE48AE91-6AB1-4ABC-A82E-14C33C0A0407}" presName="nodeFollowingNodes" presStyleLbl="node1" presStyleIdx="8" presStyleCnt="9">
        <dgm:presLayoutVars>
          <dgm:bulletEnabled val="1"/>
        </dgm:presLayoutVars>
      </dgm:prSet>
      <dgm:spPr/>
    </dgm:pt>
  </dgm:ptLst>
  <dgm:cxnLst>
    <dgm:cxn modelId="{5E28F008-1EDE-4BE0-86F8-5F8013D14BF9}" type="presOf" srcId="{6C896B4C-E5E0-499B-8658-EAAB6C43468D}" destId="{D1F3D4EC-03F6-448A-AC1B-E48C17C668EB}" srcOrd="0" destOrd="0" presId="urn:microsoft.com/office/officeart/2005/8/layout/cycle3"/>
    <dgm:cxn modelId="{F40E2D0B-AC26-4F0F-B4FD-6451F696523D}" type="presOf" srcId="{385BB4D1-C42C-487A-B836-AE2B572B05A1}" destId="{3F3258F3-B113-498A-934C-42AAFEFD5088}" srcOrd="0" destOrd="0" presId="urn:microsoft.com/office/officeart/2005/8/layout/cycle3"/>
    <dgm:cxn modelId="{744DA30D-DE73-4EBD-BF59-6380601E9B6A}" type="presOf" srcId="{B142CBF1-8C75-476B-B8B9-5B1B59F15954}" destId="{7056AA37-59D4-4B43-8C1E-462E1539F8E5}" srcOrd="0" destOrd="0" presId="urn:microsoft.com/office/officeart/2005/8/layout/cycle3"/>
    <dgm:cxn modelId="{C4B5AF15-B8C2-407F-88FC-A2451CC0A98A}" srcId="{385BB4D1-C42C-487A-B836-AE2B572B05A1}" destId="{AB30E040-9BA3-43FD-A8C4-ADF7D293FD79}" srcOrd="2" destOrd="0" parTransId="{BC1F2AF3-F68D-4CB8-A838-9A4C1B7C30EF}" sibTransId="{E2E336F9-C3FC-44B0-98C4-789535DAE0E1}"/>
    <dgm:cxn modelId="{CDEAFF1B-0304-4E73-8A61-563600F049F1}" type="presOf" srcId="{08E095B3-8EB1-4011-9394-3E6B60CBEF24}" destId="{2178906D-C372-420C-8A63-4CFB49344AC8}" srcOrd="0" destOrd="0" presId="urn:microsoft.com/office/officeart/2005/8/layout/cycle3"/>
    <dgm:cxn modelId="{97D9561D-D4ED-44FA-BE0C-F4F7C2677209}" type="presOf" srcId="{30C1F75B-CBBF-45AE-8F14-D179C559D244}" destId="{797F6A0F-FC43-4ECD-BE0D-08E978DFD188}" srcOrd="0" destOrd="0" presId="urn:microsoft.com/office/officeart/2005/8/layout/cycle3"/>
    <dgm:cxn modelId="{BF0A6432-AF32-4D8F-9BD4-20E1DF075E9A}" type="presOf" srcId="{369D3098-A66B-4F5B-B351-1243A6E82721}" destId="{75872265-BBDA-46B7-BE3E-DB144FCD2B7E}" srcOrd="0" destOrd="0" presId="urn:microsoft.com/office/officeart/2005/8/layout/cycle3"/>
    <dgm:cxn modelId="{E0FC3B46-DDEC-4945-AB25-5BAC4E1DB33A}" srcId="{385BB4D1-C42C-487A-B836-AE2B572B05A1}" destId="{CE48AE91-6AB1-4ABC-A82E-14C33C0A0407}" srcOrd="8" destOrd="0" parTransId="{76C4425A-54E2-490B-A395-7236D7D9EE13}" sibTransId="{C45D2563-09CF-403B-899E-8F936FED06FC}"/>
    <dgm:cxn modelId="{3D225D6D-1BB2-4107-90A6-732CC3FBBF78}" type="presOf" srcId="{2777FCFD-059D-454E-B473-0F610B6DA04A}" destId="{609A0B9C-46AA-4223-A5C4-C44FE1A109F7}" srcOrd="0" destOrd="0" presId="urn:microsoft.com/office/officeart/2005/8/layout/cycle3"/>
    <dgm:cxn modelId="{780BB156-402A-4C66-BC50-34032876BAC4}" srcId="{385BB4D1-C42C-487A-B836-AE2B572B05A1}" destId="{08E095B3-8EB1-4011-9394-3E6B60CBEF24}" srcOrd="5" destOrd="0" parTransId="{55FCFEC5-7F42-4446-BE9D-1C29CE174DB0}" sibTransId="{66532741-FE5A-4408-A565-50CE48734AF2}"/>
    <dgm:cxn modelId="{AF288478-5683-44D8-A7D1-81829237F1D9}" srcId="{385BB4D1-C42C-487A-B836-AE2B572B05A1}" destId="{369D3098-A66B-4F5B-B351-1243A6E82721}" srcOrd="1" destOrd="0" parTransId="{1E36898F-5C01-4DFC-84FC-6DC9BBD7122D}" sibTransId="{A637EDB1-FFAE-4D1F-B783-7AE18B578803}"/>
    <dgm:cxn modelId="{0BA0D396-14B6-407D-A1A0-7D28922A8055}" type="presOf" srcId="{6D0B465E-B376-45F3-B242-2EAD903B15EF}" destId="{2BEAA0C3-AC0B-4D03-BCA9-B9607B35A8C0}" srcOrd="0" destOrd="0" presId="urn:microsoft.com/office/officeart/2005/8/layout/cycle3"/>
    <dgm:cxn modelId="{87A5B0A7-0DE1-450F-982A-53F74F3F8369}" srcId="{385BB4D1-C42C-487A-B836-AE2B572B05A1}" destId="{DA9FD823-9B1E-4A03-BF0C-9EF2755D47E2}" srcOrd="0" destOrd="0" parTransId="{93E0638E-D1DB-4A55-99BA-6F3BD9DF90C5}" sibTransId="{2777FCFD-059D-454E-B473-0F610B6DA04A}"/>
    <dgm:cxn modelId="{B7BD23B1-8159-4387-BABE-CA4EA4604545}" type="presOf" srcId="{DA9FD823-9B1E-4A03-BF0C-9EF2755D47E2}" destId="{B8E514C8-6548-452E-B54B-D19E5D9EB88C}" srcOrd="0" destOrd="0" presId="urn:microsoft.com/office/officeart/2005/8/layout/cycle3"/>
    <dgm:cxn modelId="{A2B2A4B5-BC09-4685-8199-509AEBB0FD0B}" srcId="{385BB4D1-C42C-487A-B836-AE2B572B05A1}" destId="{B142CBF1-8C75-476B-B8B9-5B1B59F15954}" srcOrd="7" destOrd="0" parTransId="{63D48A50-1B59-4407-AB9F-8A9CDB71FE3B}" sibTransId="{85C2EB56-8104-4083-94FC-FBD1D2EB4098}"/>
    <dgm:cxn modelId="{E92452C4-4AAC-4CF3-AEB0-C5ACDE7899F9}" type="presOf" srcId="{AB30E040-9BA3-43FD-A8C4-ADF7D293FD79}" destId="{825D0BAE-ADAD-4B7B-B04B-39AF9CB7A16D}" srcOrd="0" destOrd="0" presId="urn:microsoft.com/office/officeart/2005/8/layout/cycle3"/>
    <dgm:cxn modelId="{B23E1DCB-9F9F-47F5-96AC-385172BA5BB3}" type="presOf" srcId="{CE48AE91-6AB1-4ABC-A82E-14C33C0A0407}" destId="{9818D1B8-B7D7-483B-8B30-31DE71A816C6}" srcOrd="0" destOrd="0" presId="urn:microsoft.com/office/officeart/2005/8/layout/cycle3"/>
    <dgm:cxn modelId="{06659BE7-FA98-4812-9406-5C6FB793FC85}" srcId="{385BB4D1-C42C-487A-B836-AE2B572B05A1}" destId="{30C1F75B-CBBF-45AE-8F14-D179C559D244}" srcOrd="6" destOrd="0" parTransId="{82805595-EFD5-4D19-89C5-A73D97139CC3}" sibTransId="{D7B7C1E7-E5F7-473D-8764-7DC2AC543A29}"/>
    <dgm:cxn modelId="{5ACBF3EA-5E10-4FEE-A11C-DD8CF2100D6B}" srcId="{385BB4D1-C42C-487A-B836-AE2B572B05A1}" destId="{6D0B465E-B376-45F3-B242-2EAD903B15EF}" srcOrd="4" destOrd="0" parTransId="{92A8C8CB-D6F2-4C51-A7D3-3760505A4958}" sibTransId="{93A280EC-E355-4A77-8954-90B0D311A2C4}"/>
    <dgm:cxn modelId="{97E356F1-A1F6-4D3D-AC79-F640697AF981}" srcId="{385BB4D1-C42C-487A-B836-AE2B572B05A1}" destId="{6C896B4C-E5E0-499B-8658-EAAB6C43468D}" srcOrd="3" destOrd="0" parTransId="{5324DC77-7B03-4915-B755-D96EB03F248B}" sibTransId="{495AF2AB-DA05-4E75-A5D8-E998CDA54B09}"/>
    <dgm:cxn modelId="{E58D1ED0-D500-48F5-9C63-D54F8548A36E}" type="presParOf" srcId="{3F3258F3-B113-498A-934C-42AAFEFD5088}" destId="{52F2DD49-AC1C-4403-890A-5F7F4879A7BC}" srcOrd="0" destOrd="0" presId="urn:microsoft.com/office/officeart/2005/8/layout/cycle3"/>
    <dgm:cxn modelId="{D3195F40-B494-4E05-B680-8AF660470B35}" type="presParOf" srcId="{52F2DD49-AC1C-4403-890A-5F7F4879A7BC}" destId="{B8E514C8-6548-452E-B54B-D19E5D9EB88C}" srcOrd="0" destOrd="0" presId="urn:microsoft.com/office/officeart/2005/8/layout/cycle3"/>
    <dgm:cxn modelId="{967946DA-EB89-4FAD-873A-76973B424A5B}" type="presParOf" srcId="{52F2DD49-AC1C-4403-890A-5F7F4879A7BC}" destId="{609A0B9C-46AA-4223-A5C4-C44FE1A109F7}" srcOrd="1" destOrd="0" presId="urn:microsoft.com/office/officeart/2005/8/layout/cycle3"/>
    <dgm:cxn modelId="{EDF1C405-F12A-4DF6-9E48-74B0D56B50E0}" type="presParOf" srcId="{52F2DD49-AC1C-4403-890A-5F7F4879A7BC}" destId="{75872265-BBDA-46B7-BE3E-DB144FCD2B7E}" srcOrd="2" destOrd="0" presId="urn:microsoft.com/office/officeart/2005/8/layout/cycle3"/>
    <dgm:cxn modelId="{33A66105-FAB2-411E-9457-CDF4E0103054}" type="presParOf" srcId="{52F2DD49-AC1C-4403-890A-5F7F4879A7BC}" destId="{825D0BAE-ADAD-4B7B-B04B-39AF9CB7A16D}" srcOrd="3" destOrd="0" presId="urn:microsoft.com/office/officeart/2005/8/layout/cycle3"/>
    <dgm:cxn modelId="{DD86CE71-A3E3-40FE-8638-DFAAA7EBB2E4}" type="presParOf" srcId="{52F2DD49-AC1C-4403-890A-5F7F4879A7BC}" destId="{D1F3D4EC-03F6-448A-AC1B-E48C17C668EB}" srcOrd="4" destOrd="0" presId="urn:microsoft.com/office/officeart/2005/8/layout/cycle3"/>
    <dgm:cxn modelId="{F8772E37-0BA1-4877-B3BC-085971DFA3DF}" type="presParOf" srcId="{52F2DD49-AC1C-4403-890A-5F7F4879A7BC}" destId="{2BEAA0C3-AC0B-4D03-BCA9-B9607B35A8C0}" srcOrd="5" destOrd="0" presId="urn:microsoft.com/office/officeart/2005/8/layout/cycle3"/>
    <dgm:cxn modelId="{398924FD-125C-4461-A71E-121477005FDD}" type="presParOf" srcId="{52F2DD49-AC1C-4403-890A-5F7F4879A7BC}" destId="{2178906D-C372-420C-8A63-4CFB49344AC8}" srcOrd="6" destOrd="0" presId="urn:microsoft.com/office/officeart/2005/8/layout/cycle3"/>
    <dgm:cxn modelId="{4CB61044-D00C-4E6E-B08A-0F943969DEC9}" type="presParOf" srcId="{52F2DD49-AC1C-4403-890A-5F7F4879A7BC}" destId="{797F6A0F-FC43-4ECD-BE0D-08E978DFD188}" srcOrd="7" destOrd="0" presId="urn:microsoft.com/office/officeart/2005/8/layout/cycle3"/>
    <dgm:cxn modelId="{8A13A93F-217B-496E-A163-1EBFEFD13383}" type="presParOf" srcId="{52F2DD49-AC1C-4403-890A-5F7F4879A7BC}" destId="{7056AA37-59D4-4B43-8C1E-462E1539F8E5}" srcOrd="8" destOrd="0" presId="urn:microsoft.com/office/officeart/2005/8/layout/cycle3"/>
    <dgm:cxn modelId="{6021DB8B-F996-4C84-987C-0D505CB463A4}" type="presParOf" srcId="{52F2DD49-AC1C-4403-890A-5F7F4879A7BC}" destId="{9818D1B8-B7D7-483B-8B30-31DE71A816C6}"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6C2AB2-4333-4746-85CD-54BE07F72B3E}"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2F09471-BC58-4F94-8A96-89AD69C5FE1E}">
      <dgm:prSet/>
      <dgm:spPr/>
      <dgm:t>
        <a:bodyPr/>
        <a:lstStyle/>
        <a:p>
          <a:r>
            <a:rPr lang="en-US">
              <a:latin typeface="Arial" panose="020B0604020202020204" pitchFamily="34" charset="0"/>
              <a:cs typeface="Arial" panose="020B0604020202020204" pitchFamily="34" charset="0"/>
            </a:rPr>
            <a:t>Acknowledge and Validate</a:t>
          </a:r>
        </a:p>
      </dgm:t>
    </dgm:pt>
    <dgm:pt modelId="{79F47A57-0698-4E83-A921-F84A06C3664F}" type="parTrans" cxnId="{4F1A05EB-8F15-4459-BA51-28A0E7B07655}">
      <dgm:prSet/>
      <dgm:spPr/>
      <dgm:t>
        <a:bodyPr/>
        <a:lstStyle/>
        <a:p>
          <a:endParaRPr lang="en-US"/>
        </a:p>
      </dgm:t>
    </dgm:pt>
    <dgm:pt modelId="{424A6D87-87E0-4B13-A286-F158320241D4}" type="sibTrans" cxnId="{4F1A05EB-8F15-4459-BA51-28A0E7B07655}">
      <dgm:prSet/>
      <dgm:spPr/>
      <dgm:t>
        <a:bodyPr/>
        <a:lstStyle/>
        <a:p>
          <a:endParaRPr lang="en-US"/>
        </a:p>
      </dgm:t>
    </dgm:pt>
    <dgm:pt modelId="{DA90393E-CEE0-4578-8FFD-FB768AA2A3B3}">
      <dgm:prSet/>
      <dgm:spPr/>
      <dgm:t>
        <a:bodyPr/>
        <a:lstStyle/>
        <a:p>
          <a:r>
            <a:rPr lang="en-US" dirty="0">
              <a:latin typeface="Arial" panose="020B0604020202020204" pitchFamily="34" charset="0"/>
              <a:cs typeface="Arial" panose="020B0604020202020204" pitchFamily="34" charset="0"/>
            </a:rPr>
            <a:t>Acknowledge and Validate  Pain</a:t>
          </a:r>
        </a:p>
      </dgm:t>
    </dgm:pt>
    <dgm:pt modelId="{132047DA-3CBE-45BA-84B9-4166EFB9E766}" type="parTrans" cxnId="{988F07BE-E76C-41FD-A0D0-F90F1266515D}">
      <dgm:prSet/>
      <dgm:spPr/>
      <dgm:t>
        <a:bodyPr/>
        <a:lstStyle/>
        <a:p>
          <a:endParaRPr lang="en-US"/>
        </a:p>
      </dgm:t>
    </dgm:pt>
    <dgm:pt modelId="{4E77072E-9321-4EBB-ACC1-20C27286DC9F}" type="sibTrans" cxnId="{988F07BE-E76C-41FD-A0D0-F90F1266515D}">
      <dgm:prSet/>
      <dgm:spPr/>
      <dgm:t>
        <a:bodyPr/>
        <a:lstStyle/>
        <a:p>
          <a:endParaRPr lang="en-US"/>
        </a:p>
      </dgm:t>
    </dgm:pt>
    <dgm:pt modelId="{3908DB18-9536-4C6F-B36B-408D6D3354FF}">
      <dgm:prSet/>
      <dgm:spPr/>
      <dgm:t>
        <a:bodyPr/>
        <a:lstStyle/>
        <a:p>
          <a:r>
            <a:rPr lang="en-US">
              <a:latin typeface="Arial" panose="020B0604020202020204" pitchFamily="34" charset="0"/>
              <a:cs typeface="Arial" panose="020B0604020202020204" pitchFamily="34" charset="0"/>
            </a:rPr>
            <a:t>Recognize and acknowledge</a:t>
          </a:r>
        </a:p>
      </dgm:t>
    </dgm:pt>
    <dgm:pt modelId="{98E008B8-619D-4B52-B44B-D7D9D1B8348C}" type="parTrans" cxnId="{8C88EBCD-4D65-4EF5-8A67-6FDE2717435A}">
      <dgm:prSet/>
      <dgm:spPr/>
      <dgm:t>
        <a:bodyPr/>
        <a:lstStyle/>
        <a:p>
          <a:endParaRPr lang="en-US"/>
        </a:p>
      </dgm:t>
    </dgm:pt>
    <dgm:pt modelId="{7AA2D39F-BD0F-4987-8B86-5B46BB231DA5}" type="sibTrans" cxnId="{8C88EBCD-4D65-4EF5-8A67-6FDE2717435A}">
      <dgm:prSet/>
      <dgm:spPr/>
      <dgm:t>
        <a:bodyPr/>
        <a:lstStyle/>
        <a:p>
          <a:endParaRPr lang="en-US"/>
        </a:p>
      </dgm:t>
    </dgm:pt>
    <dgm:pt modelId="{C907FA94-A37B-49BD-A9D1-AD1F79D7B859}">
      <dgm:prSet/>
      <dgm:spPr/>
      <dgm:t>
        <a:bodyPr/>
        <a:lstStyle/>
        <a:p>
          <a:r>
            <a:rPr lang="en-US" dirty="0">
              <a:latin typeface="Arial" panose="020B0604020202020204" pitchFamily="34" charset="0"/>
              <a:cs typeface="Arial" panose="020B0604020202020204" pitchFamily="34" charset="0"/>
            </a:rPr>
            <a:t>Support the person in  recognizing and acknowledge the depth of their pain caused by the loss. Validating  emotions is an essential step towards healing.</a:t>
          </a:r>
        </a:p>
      </dgm:t>
    </dgm:pt>
    <dgm:pt modelId="{D862FD2D-5072-4FED-BB24-83159A9ADC18}" type="parTrans" cxnId="{B0FF1B6B-CA91-4A99-B7FB-F4DBA810E726}">
      <dgm:prSet/>
      <dgm:spPr/>
      <dgm:t>
        <a:bodyPr/>
        <a:lstStyle/>
        <a:p>
          <a:endParaRPr lang="en-US"/>
        </a:p>
      </dgm:t>
    </dgm:pt>
    <dgm:pt modelId="{6A7AA579-BB21-4F36-8E11-D6A8AC284727}" type="sibTrans" cxnId="{B0FF1B6B-CA91-4A99-B7FB-F4DBA810E726}">
      <dgm:prSet/>
      <dgm:spPr/>
      <dgm:t>
        <a:bodyPr/>
        <a:lstStyle/>
        <a:p>
          <a:endParaRPr lang="en-US"/>
        </a:p>
      </dgm:t>
    </dgm:pt>
    <dgm:pt modelId="{BE83FD80-7EBC-4507-8A91-969EA5B18A7B}">
      <dgm:prSet/>
      <dgm:spPr/>
      <dgm:t>
        <a:bodyPr/>
        <a:lstStyle/>
        <a:p>
          <a:r>
            <a:rPr lang="en-US">
              <a:latin typeface="Arial" panose="020B0604020202020204" pitchFamily="34" charset="0"/>
              <a:cs typeface="Arial" panose="020B0604020202020204" pitchFamily="34" charset="0"/>
            </a:rPr>
            <a:t>Embrace</a:t>
          </a:r>
        </a:p>
      </dgm:t>
    </dgm:pt>
    <dgm:pt modelId="{38E9B748-2101-4EDD-8D73-F9F7A9F5BE62}" type="parTrans" cxnId="{81C36875-C00E-47BA-B86B-89244198568C}">
      <dgm:prSet/>
      <dgm:spPr/>
      <dgm:t>
        <a:bodyPr/>
        <a:lstStyle/>
        <a:p>
          <a:endParaRPr lang="en-US"/>
        </a:p>
      </dgm:t>
    </dgm:pt>
    <dgm:pt modelId="{729586B9-EACC-4486-9BEB-E3304F6B7EEE}" type="sibTrans" cxnId="{81C36875-C00E-47BA-B86B-89244198568C}">
      <dgm:prSet/>
      <dgm:spPr/>
      <dgm:t>
        <a:bodyPr/>
        <a:lstStyle/>
        <a:p>
          <a:endParaRPr lang="en-US"/>
        </a:p>
      </dgm:t>
    </dgm:pt>
    <dgm:pt modelId="{44EB76A7-AA15-4301-ADD9-E4F5540E082C}">
      <dgm:prSet/>
      <dgm:spPr/>
      <dgm:t>
        <a:bodyPr/>
        <a:lstStyle/>
        <a:p>
          <a:r>
            <a:rPr lang="en-US">
              <a:latin typeface="Arial" panose="020B0604020202020204" pitchFamily="34" charset="0"/>
              <a:cs typeface="Arial" panose="020B0604020202020204" pitchFamily="34" charset="0"/>
            </a:rPr>
            <a:t>Embrace the Complexity of Grief</a:t>
          </a:r>
        </a:p>
      </dgm:t>
    </dgm:pt>
    <dgm:pt modelId="{5A713765-3F38-4AB8-9170-6E4EA3734815}" type="parTrans" cxnId="{7F695897-04F3-4C8A-9E7D-E4A68955D25D}">
      <dgm:prSet/>
      <dgm:spPr/>
      <dgm:t>
        <a:bodyPr/>
        <a:lstStyle/>
        <a:p>
          <a:endParaRPr lang="en-US"/>
        </a:p>
      </dgm:t>
    </dgm:pt>
    <dgm:pt modelId="{BC295419-C07A-4C34-9A9D-BF67F6C3BBF6}" type="sibTrans" cxnId="{7F695897-04F3-4C8A-9E7D-E4A68955D25D}">
      <dgm:prSet/>
      <dgm:spPr/>
      <dgm:t>
        <a:bodyPr/>
        <a:lstStyle/>
        <a:p>
          <a:endParaRPr lang="en-US"/>
        </a:p>
      </dgm:t>
    </dgm:pt>
    <dgm:pt modelId="{D948F65A-F618-4D0F-B71A-5408B489E5A6}">
      <dgm:prSet/>
      <dgm:spPr/>
      <dgm:t>
        <a:bodyPr/>
        <a:lstStyle/>
        <a:p>
          <a:r>
            <a:rPr lang="en-US">
              <a:latin typeface="Arial" panose="020B0604020202020204" pitchFamily="34" charset="0"/>
              <a:cs typeface="Arial" panose="020B0604020202020204" pitchFamily="34" charset="0"/>
            </a:rPr>
            <a:t>Understand</a:t>
          </a:r>
        </a:p>
      </dgm:t>
    </dgm:pt>
    <dgm:pt modelId="{32F74D84-16B3-47C4-A6F8-D71ED3063018}" type="parTrans" cxnId="{1527C400-BBF9-4324-8D57-377E7FF87B52}">
      <dgm:prSet/>
      <dgm:spPr/>
      <dgm:t>
        <a:bodyPr/>
        <a:lstStyle/>
        <a:p>
          <a:endParaRPr lang="en-US"/>
        </a:p>
      </dgm:t>
    </dgm:pt>
    <dgm:pt modelId="{CE0DABEE-87AE-4B0A-BEB4-FDF486E8EBE4}" type="sibTrans" cxnId="{1527C400-BBF9-4324-8D57-377E7FF87B52}">
      <dgm:prSet/>
      <dgm:spPr/>
      <dgm:t>
        <a:bodyPr/>
        <a:lstStyle/>
        <a:p>
          <a:endParaRPr lang="en-US"/>
        </a:p>
      </dgm:t>
    </dgm:pt>
    <dgm:pt modelId="{B7C3CDD3-56AA-4D42-A7C8-3320C4E72F99}">
      <dgm:prSet/>
      <dgm:spPr/>
      <dgm:t>
        <a:bodyPr/>
        <a:lstStyle/>
        <a:p>
          <a:r>
            <a:rPr lang="en-US" dirty="0">
              <a:latin typeface="Arial" panose="020B0604020202020204" pitchFamily="34" charset="0"/>
              <a:cs typeface="Arial" panose="020B0604020202020204" pitchFamily="34" charset="0"/>
            </a:rPr>
            <a:t>Understand that grief can elicit a wide range of emotions, often unexpected or unpredictable .  People should  be made comfortable in order to  to experience and process these emotions without judgment.</a:t>
          </a:r>
        </a:p>
      </dgm:t>
    </dgm:pt>
    <dgm:pt modelId="{7DF92C7B-228B-435C-B7FC-C8147AD88BF0}" type="parTrans" cxnId="{5D55145E-F5B6-49E8-B0DC-78A925ABFCDA}">
      <dgm:prSet/>
      <dgm:spPr/>
      <dgm:t>
        <a:bodyPr/>
        <a:lstStyle/>
        <a:p>
          <a:endParaRPr lang="en-US"/>
        </a:p>
      </dgm:t>
    </dgm:pt>
    <dgm:pt modelId="{141AB821-5482-4DC8-9AA7-880E02A1D36D}" type="sibTrans" cxnId="{5D55145E-F5B6-49E8-B0DC-78A925ABFCDA}">
      <dgm:prSet/>
      <dgm:spPr/>
      <dgm:t>
        <a:bodyPr/>
        <a:lstStyle/>
        <a:p>
          <a:endParaRPr lang="en-US"/>
        </a:p>
      </dgm:t>
    </dgm:pt>
    <dgm:pt modelId="{DBD33E9F-1144-4748-93F3-C18C11B2306E}">
      <dgm:prSet/>
      <dgm:spPr/>
      <dgm:t>
        <a:bodyPr/>
        <a:lstStyle/>
        <a:p>
          <a:r>
            <a:rPr lang="en-US">
              <a:latin typeface="Arial" panose="020B0604020202020204" pitchFamily="34" charset="0"/>
              <a:cs typeface="Arial" panose="020B0604020202020204" pitchFamily="34" charset="0"/>
            </a:rPr>
            <a:t>Emphasize</a:t>
          </a:r>
        </a:p>
      </dgm:t>
    </dgm:pt>
    <dgm:pt modelId="{A357D7A7-F0F0-4611-AE18-041253604FE4}" type="parTrans" cxnId="{3F9AF6E0-D5E8-401A-A11F-B5E3A91C7CB5}">
      <dgm:prSet/>
      <dgm:spPr/>
      <dgm:t>
        <a:bodyPr/>
        <a:lstStyle/>
        <a:p>
          <a:endParaRPr lang="en-US"/>
        </a:p>
      </dgm:t>
    </dgm:pt>
    <dgm:pt modelId="{BCC582A0-6C66-45F3-804B-1A537C86F7B2}" type="sibTrans" cxnId="{3F9AF6E0-D5E8-401A-A11F-B5E3A91C7CB5}">
      <dgm:prSet/>
      <dgm:spPr/>
      <dgm:t>
        <a:bodyPr/>
        <a:lstStyle/>
        <a:p>
          <a:endParaRPr lang="en-US"/>
        </a:p>
      </dgm:t>
    </dgm:pt>
    <dgm:pt modelId="{B2BCD5F0-2AC0-4D65-9FBC-068E71C27457}">
      <dgm:prSet/>
      <dgm:spPr/>
      <dgm:t>
        <a:bodyPr/>
        <a:lstStyle/>
        <a:p>
          <a:r>
            <a:rPr lang="en-US">
              <a:latin typeface="Arial" panose="020B0604020202020204" pitchFamily="34" charset="0"/>
              <a:cs typeface="Arial" panose="020B0604020202020204" pitchFamily="34" charset="0"/>
            </a:rPr>
            <a:t>Emphasize the Personal Nature of Grieving</a:t>
          </a:r>
        </a:p>
      </dgm:t>
    </dgm:pt>
    <dgm:pt modelId="{55C637C6-0217-4390-9FA3-BDA1BA7B73F4}" type="parTrans" cxnId="{03C3437B-68DA-4890-BAE7-D0AEDF2E7731}">
      <dgm:prSet/>
      <dgm:spPr/>
      <dgm:t>
        <a:bodyPr/>
        <a:lstStyle/>
        <a:p>
          <a:endParaRPr lang="en-US"/>
        </a:p>
      </dgm:t>
    </dgm:pt>
    <dgm:pt modelId="{496E07E0-228F-4539-9DA1-1B2D1D7E48EF}" type="sibTrans" cxnId="{03C3437B-68DA-4890-BAE7-D0AEDF2E7731}">
      <dgm:prSet/>
      <dgm:spPr/>
      <dgm:t>
        <a:bodyPr/>
        <a:lstStyle/>
        <a:p>
          <a:endParaRPr lang="en-US"/>
        </a:p>
      </dgm:t>
    </dgm:pt>
    <dgm:pt modelId="{51887D3C-835C-485D-8780-0A2AA6BF959B}">
      <dgm:prSet/>
      <dgm:spPr/>
      <dgm:t>
        <a:bodyPr/>
        <a:lstStyle/>
        <a:p>
          <a:r>
            <a:rPr lang="en-US">
              <a:latin typeface="Arial" panose="020B0604020202020204" pitchFamily="34" charset="0"/>
              <a:cs typeface="Arial" panose="020B0604020202020204" pitchFamily="34" charset="0"/>
            </a:rPr>
            <a:t>Recognize</a:t>
          </a:r>
        </a:p>
      </dgm:t>
    </dgm:pt>
    <dgm:pt modelId="{7D0D6F1A-25E6-4481-9AE1-120423D017AB}" type="parTrans" cxnId="{4B990ACD-79E2-4114-A8C7-6356EBDA5B9B}">
      <dgm:prSet/>
      <dgm:spPr/>
      <dgm:t>
        <a:bodyPr/>
        <a:lstStyle/>
        <a:p>
          <a:endParaRPr lang="en-US"/>
        </a:p>
      </dgm:t>
    </dgm:pt>
    <dgm:pt modelId="{EFF77F34-0FCE-4A15-82C3-CE3520C1CDB6}" type="sibTrans" cxnId="{4B990ACD-79E2-4114-A8C7-6356EBDA5B9B}">
      <dgm:prSet/>
      <dgm:spPr/>
      <dgm:t>
        <a:bodyPr/>
        <a:lstStyle/>
        <a:p>
          <a:endParaRPr lang="en-US"/>
        </a:p>
      </dgm:t>
    </dgm:pt>
    <dgm:pt modelId="{8A2C19FC-FFA5-4580-9890-6F2E02946471}">
      <dgm:prSet/>
      <dgm:spPr/>
      <dgm:t>
        <a:bodyPr/>
        <a:lstStyle/>
        <a:p>
          <a:r>
            <a:rPr lang="en-US" dirty="0">
              <a:latin typeface="Arial" panose="020B0604020202020204" pitchFamily="34" charset="0"/>
              <a:cs typeface="Arial" panose="020B0604020202020204" pitchFamily="34" charset="0"/>
            </a:rPr>
            <a:t>Recognize that the grieving process is unique to each person.  Avoid comparing  grief to others and allow self to navigate through the process at their own pace.</a:t>
          </a:r>
        </a:p>
      </dgm:t>
    </dgm:pt>
    <dgm:pt modelId="{234B2DBC-8590-4109-83E7-05DDC2F5CF41}" type="parTrans" cxnId="{EBF5D6F4-8814-4360-85DF-E93E2BF15F45}">
      <dgm:prSet/>
      <dgm:spPr/>
      <dgm:t>
        <a:bodyPr/>
        <a:lstStyle/>
        <a:p>
          <a:endParaRPr lang="en-US"/>
        </a:p>
      </dgm:t>
    </dgm:pt>
    <dgm:pt modelId="{E2AE71F2-B00A-4BAA-867F-622BB4F5F407}" type="sibTrans" cxnId="{EBF5D6F4-8814-4360-85DF-E93E2BF15F45}">
      <dgm:prSet/>
      <dgm:spPr/>
      <dgm:t>
        <a:bodyPr/>
        <a:lstStyle/>
        <a:p>
          <a:endParaRPr lang="en-US"/>
        </a:p>
      </dgm:t>
    </dgm:pt>
    <dgm:pt modelId="{536335E8-7487-4488-BD8B-84C384F8F232}">
      <dgm:prSet/>
      <dgm:spPr/>
      <dgm:t>
        <a:bodyPr/>
        <a:lstStyle/>
        <a:p>
          <a:r>
            <a:rPr lang="en-US">
              <a:latin typeface="Arial" panose="020B0604020202020204" pitchFamily="34" charset="0"/>
              <a:cs typeface="Arial" panose="020B0604020202020204" pitchFamily="34" charset="0"/>
            </a:rPr>
            <a:t>Seek</a:t>
          </a:r>
        </a:p>
      </dgm:t>
    </dgm:pt>
    <dgm:pt modelId="{43E46C6C-8B9B-4644-815B-13E4F8463E3A}" type="parTrans" cxnId="{C8C98A89-15BB-438C-A662-BBF8199727BF}">
      <dgm:prSet/>
      <dgm:spPr/>
      <dgm:t>
        <a:bodyPr/>
        <a:lstStyle/>
        <a:p>
          <a:endParaRPr lang="en-US"/>
        </a:p>
      </dgm:t>
    </dgm:pt>
    <dgm:pt modelId="{ADFD2A63-7C5E-4234-B16E-FD70DA63DCDC}" type="sibTrans" cxnId="{C8C98A89-15BB-438C-A662-BBF8199727BF}">
      <dgm:prSet/>
      <dgm:spPr/>
      <dgm:t>
        <a:bodyPr/>
        <a:lstStyle/>
        <a:p>
          <a:endParaRPr lang="en-US"/>
        </a:p>
      </dgm:t>
    </dgm:pt>
    <dgm:pt modelId="{97551F82-5872-41C2-94C2-84926141D807}">
      <dgm:prSet/>
      <dgm:spPr/>
      <dgm:t>
        <a:bodyPr/>
        <a:lstStyle/>
        <a:p>
          <a:r>
            <a:rPr lang="en-US">
              <a:latin typeface="Arial" panose="020B0604020202020204" pitchFamily="34" charset="0"/>
              <a:cs typeface="Arial" panose="020B0604020202020204" pitchFamily="34" charset="0"/>
            </a:rPr>
            <a:t>Seek Support from a Therapeutic Network</a:t>
          </a:r>
        </a:p>
      </dgm:t>
    </dgm:pt>
    <dgm:pt modelId="{ED68BE9C-D062-4D57-93EC-D92DA4402A2D}" type="parTrans" cxnId="{A4858F3B-708F-4192-A2E8-B711B3EE20CF}">
      <dgm:prSet/>
      <dgm:spPr/>
      <dgm:t>
        <a:bodyPr/>
        <a:lstStyle/>
        <a:p>
          <a:endParaRPr lang="en-US"/>
        </a:p>
      </dgm:t>
    </dgm:pt>
    <dgm:pt modelId="{993DC07E-02E6-473A-B938-E319D8145EBF}" type="sibTrans" cxnId="{A4858F3B-708F-4192-A2E8-B711B3EE20CF}">
      <dgm:prSet/>
      <dgm:spPr/>
      <dgm:t>
        <a:bodyPr/>
        <a:lstStyle/>
        <a:p>
          <a:endParaRPr lang="en-US"/>
        </a:p>
      </dgm:t>
    </dgm:pt>
    <dgm:pt modelId="{DE641AF1-F7C2-4FEB-A198-AEB35F94FC6C}">
      <dgm:prSet/>
      <dgm:spPr/>
      <dgm:t>
        <a:bodyPr/>
        <a:lstStyle/>
        <a:p>
          <a:r>
            <a:rPr lang="en-US">
              <a:latin typeface="Arial" panose="020B0604020202020204" pitchFamily="34" charset="0"/>
              <a:cs typeface="Arial" panose="020B0604020202020204" pitchFamily="34" charset="0"/>
            </a:rPr>
            <a:t>Engage in</a:t>
          </a:r>
        </a:p>
      </dgm:t>
    </dgm:pt>
    <dgm:pt modelId="{DA04DA19-1FD9-4F1A-8AE6-30010ADB16A7}" type="parTrans" cxnId="{01DE0D3C-EA89-40CE-982A-7E036C11197E}">
      <dgm:prSet/>
      <dgm:spPr/>
      <dgm:t>
        <a:bodyPr/>
        <a:lstStyle/>
        <a:p>
          <a:endParaRPr lang="en-US"/>
        </a:p>
      </dgm:t>
    </dgm:pt>
    <dgm:pt modelId="{57436BFE-017F-45D1-9C48-3F17226D0B78}" type="sibTrans" cxnId="{01DE0D3C-EA89-40CE-982A-7E036C11197E}">
      <dgm:prSet/>
      <dgm:spPr/>
      <dgm:t>
        <a:bodyPr/>
        <a:lstStyle/>
        <a:p>
          <a:endParaRPr lang="en-US"/>
        </a:p>
      </dgm:t>
    </dgm:pt>
    <dgm:pt modelId="{D0E352C1-513D-48A6-8D7C-D734C7BE96B4}">
      <dgm:prSet/>
      <dgm:spPr/>
      <dgm:t>
        <a:bodyPr/>
        <a:lstStyle/>
        <a:p>
          <a:r>
            <a:rPr lang="en-US" dirty="0">
              <a:latin typeface="Arial" panose="020B0604020202020204" pitchFamily="34" charset="0"/>
              <a:cs typeface="Arial" panose="020B0604020202020204" pitchFamily="34" charset="0"/>
            </a:rPr>
            <a:t>Engage in face-to-face support from a clinical network of individuals who genuinely care about  the person’s well-being. This can include therapists, grief counselors, or support groups.</a:t>
          </a:r>
        </a:p>
      </dgm:t>
    </dgm:pt>
    <dgm:pt modelId="{5B2BE371-774C-4E0D-A800-94397CD1B185}" type="parTrans" cxnId="{499E6D67-BA4D-48A3-9142-CFC293E7BBE7}">
      <dgm:prSet/>
      <dgm:spPr/>
      <dgm:t>
        <a:bodyPr/>
        <a:lstStyle/>
        <a:p>
          <a:endParaRPr lang="en-US"/>
        </a:p>
      </dgm:t>
    </dgm:pt>
    <dgm:pt modelId="{19F1F9E2-F823-4F93-8B6C-91559AD8251C}" type="sibTrans" cxnId="{499E6D67-BA4D-48A3-9142-CFC293E7BBE7}">
      <dgm:prSet/>
      <dgm:spPr/>
      <dgm:t>
        <a:bodyPr/>
        <a:lstStyle/>
        <a:p>
          <a:endParaRPr lang="en-US"/>
        </a:p>
      </dgm:t>
    </dgm:pt>
    <dgm:pt modelId="{D58865CD-C322-4A22-884A-EF3449BB944D}" type="pres">
      <dgm:prSet presAssocID="{D26C2AB2-4333-4746-85CD-54BE07F72B3E}" presName="Name0" presStyleCnt="0">
        <dgm:presLayoutVars>
          <dgm:dir/>
          <dgm:animLvl val="lvl"/>
          <dgm:resizeHandles val="exact"/>
        </dgm:presLayoutVars>
      </dgm:prSet>
      <dgm:spPr/>
    </dgm:pt>
    <dgm:pt modelId="{E0818D91-FC76-4BC1-9387-F70A9577746A}" type="pres">
      <dgm:prSet presAssocID="{DE641AF1-F7C2-4FEB-A198-AEB35F94FC6C}" presName="boxAndChildren" presStyleCnt="0"/>
      <dgm:spPr/>
    </dgm:pt>
    <dgm:pt modelId="{B215EFEF-4687-4CF1-8CDE-C51AE0876A1A}" type="pres">
      <dgm:prSet presAssocID="{DE641AF1-F7C2-4FEB-A198-AEB35F94FC6C}" presName="parentTextBox" presStyleLbl="alignNode1" presStyleIdx="0" presStyleCnt="8"/>
      <dgm:spPr/>
    </dgm:pt>
    <dgm:pt modelId="{F6090D9A-A5BD-4CDB-B402-6D3C42D634AC}" type="pres">
      <dgm:prSet presAssocID="{DE641AF1-F7C2-4FEB-A198-AEB35F94FC6C}" presName="descendantBox" presStyleLbl="bgAccFollowNode1" presStyleIdx="0" presStyleCnt="8"/>
      <dgm:spPr/>
    </dgm:pt>
    <dgm:pt modelId="{A69359FF-BA0B-41B2-A6FC-50B046764648}" type="pres">
      <dgm:prSet presAssocID="{ADFD2A63-7C5E-4234-B16E-FD70DA63DCDC}" presName="sp" presStyleCnt="0"/>
      <dgm:spPr/>
    </dgm:pt>
    <dgm:pt modelId="{2594F77A-FDBB-429B-90C5-CB53431416DA}" type="pres">
      <dgm:prSet presAssocID="{536335E8-7487-4488-BD8B-84C384F8F232}" presName="arrowAndChildren" presStyleCnt="0"/>
      <dgm:spPr/>
    </dgm:pt>
    <dgm:pt modelId="{71BC5E79-66CF-4BF6-9810-FF48D09C22A0}" type="pres">
      <dgm:prSet presAssocID="{536335E8-7487-4488-BD8B-84C384F8F232}" presName="parentTextArrow" presStyleLbl="node1" presStyleIdx="0" presStyleCnt="0"/>
      <dgm:spPr/>
    </dgm:pt>
    <dgm:pt modelId="{C3C92138-5E77-4D07-A7FF-3988965A4E1F}" type="pres">
      <dgm:prSet presAssocID="{536335E8-7487-4488-BD8B-84C384F8F232}" presName="arrow" presStyleLbl="alignNode1" presStyleIdx="1" presStyleCnt="8"/>
      <dgm:spPr/>
    </dgm:pt>
    <dgm:pt modelId="{F7EA242E-6C82-4CA4-B322-FEC310F156BF}" type="pres">
      <dgm:prSet presAssocID="{536335E8-7487-4488-BD8B-84C384F8F232}" presName="descendantArrow" presStyleLbl="bgAccFollowNode1" presStyleIdx="1" presStyleCnt="8"/>
      <dgm:spPr/>
    </dgm:pt>
    <dgm:pt modelId="{7AF40F80-96DF-40CF-9DE7-B970011EDBA7}" type="pres">
      <dgm:prSet presAssocID="{EFF77F34-0FCE-4A15-82C3-CE3520C1CDB6}" presName="sp" presStyleCnt="0"/>
      <dgm:spPr/>
    </dgm:pt>
    <dgm:pt modelId="{35585447-5640-4214-A961-717E7DAF619B}" type="pres">
      <dgm:prSet presAssocID="{51887D3C-835C-485D-8780-0A2AA6BF959B}" presName="arrowAndChildren" presStyleCnt="0"/>
      <dgm:spPr/>
    </dgm:pt>
    <dgm:pt modelId="{5DC702DB-C2ED-47A1-9C66-4F427F718F3B}" type="pres">
      <dgm:prSet presAssocID="{51887D3C-835C-485D-8780-0A2AA6BF959B}" presName="parentTextArrow" presStyleLbl="node1" presStyleIdx="0" presStyleCnt="0"/>
      <dgm:spPr/>
    </dgm:pt>
    <dgm:pt modelId="{176728DC-3B65-4640-849E-A438496405E0}" type="pres">
      <dgm:prSet presAssocID="{51887D3C-835C-485D-8780-0A2AA6BF959B}" presName="arrow" presStyleLbl="alignNode1" presStyleIdx="2" presStyleCnt="8"/>
      <dgm:spPr/>
    </dgm:pt>
    <dgm:pt modelId="{416DB33D-715F-4B49-A004-3CED1D077DF3}" type="pres">
      <dgm:prSet presAssocID="{51887D3C-835C-485D-8780-0A2AA6BF959B}" presName="descendantArrow" presStyleLbl="bgAccFollowNode1" presStyleIdx="2" presStyleCnt="8"/>
      <dgm:spPr/>
    </dgm:pt>
    <dgm:pt modelId="{E135CBAB-507B-4554-AC22-EF1295DB4917}" type="pres">
      <dgm:prSet presAssocID="{BCC582A0-6C66-45F3-804B-1A537C86F7B2}" presName="sp" presStyleCnt="0"/>
      <dgm:spPr/>
    </dgm:pt>
    <dgm:pt modelId="{AE683639-BEEB-4D8A-A0D3-C2C0FCDCAFC8}" type="pres">
      <dgm:prSet presAssocID="{DBD33E9F-1144-4748-93F3-C18C11B2306E}" presName="arrowAndChildren" presStyleCnt="0"/>
      <dgm:spPr/>
    </dgm:pt>
    <dgm:pt modelId="{0F214B80-8C42-4520-A6AA-8974A16B7044}" type="pres">
      <dgm:prSet presAssocID="{DBD33E9F-1144-4748-93F3-C18C11B2306E}" presName="parentTextArrow" presStyleLbl="node1" presStyleIdx="0" presStyleCnt="0"/>
      <dgm:spPr/>
    </dgm:pt>
    <dgm:pt modelId="{6E511A05-D416-4627-923E-2470BA50712E}" type="pres">
      <dgm:prSet presAssocID="{DBD33E9F-1144-4748-93F3-C18C11B2306E}" presName="arrow" presStyleLbl="alignNode1" presStyleIdx="3" presStyleCnt="8"/>
      <dgm:spPr/>
    </dgm:pt>
    <dgm:pt modelId="{DE842EC7-3898-4EF4-A953-AE1E8ADC5A68}" type="pres">
      <dgm:prSet presAssocID="{DBD33E9F-1144-4748-93F3-C18C11B2306E}" presName="descendantArrow" presStyleLbl="bgAccFollowNode1" presStyleIdx="3" presStyleCnt="8"/>
      <dgm:spPr/>
    </dgm:pt>
    <dgm:pt modelId="{05A39A2A-0A0C-4681-A5FA-C04DCEF6636A}" type="pres">
      <dgm:prSet presAssocID="{CE0DABEE-87AE-4B0A-BEB4-FDF486E8EBE4}" presName="sp" presStyleCnt="0"/>
      <dgm:spPr/>
    </dgm:pt>
    <dgm:pt modelId="{82A808AF-78DC-42D7-BA72-C34F04F76411}" type="pres">
      <dgm:prSet presAssocID="{D948F65A-F618-4D0F-B71A-5408B489E5A6}" presName="arrowAndChildren" presStyleCnt="0"/>
      <dgm:spPr/>
    </dgm:pt>
    <dgm:pt modelId="{6364D11E-87FF-4593-B08B-4D770ED5518C}" type="pres">
      <dgm:prSet presAssocID="{D948F65A-F618-4D0F-B71A-5408B489E5A6}" presName="parentTextArrow" presStyleLbl="node1" presStyleIdx="0" presStyleCnt="0"/>
      <dgm:spPr/>
    </dgm:pt>
    <dgm:pt modelId="{415C188E-FC68-4D01-A83D-6E4999F3B442}" type="pres">
      <dgm:prSet presAssocID="{D948F65A-F618-4D0F-B71A-5408B489E5A6}" presName="arrow" presStyleLbl="alignNode1" presStyleIdx="4" presStyleCnt="8"/>
      <dgm:spPr/>
    </dgm:pt>
    <dgm:pt modelId="{D81D336C-5290-4FEF-B7BF-765942B361DC}" type="pres">
      <dgm:prSet presAssocID="{D948F65A-F618-4D0F-B71A-5408B489E5A6}" presName="descendantArrow" presStyleLbl="bgAccFollowNode1" presStyleIdx="4" presStyleCnt="8"/>
      <dgm:spPr/>
    </dgm:pt>
    <dgm:pt modelId="{C8A2DFE2-A9D8-4BF3-8CCA-ED2489442111}" type="pres">
      <dgm:prSet presAssocID="{729586B9-EACC-4486-9BEB-E3304F6B7EEE}" presName="sp" presStyleCnt="0"/>
      <dgm:spPr/>
    </dgm:pt>
    <dgm:pt modelId="{C6F73A70-DB09-4B43-91A6-EA500EA37E8B}" type="pres">
      <dgm:prSet presAssocID="{BE83FD80-7EBC-4507-8A91-969EA5B18A7B}" presName="arrowAndChildren" presStyleCnt="0"/>
      <dgm:spPr/>
    </dgm:pt>
    <dgm:pt modelId="{BD8113C7-50F2-4082-93E3-203478CA637C}" type="pres">
      <dgm:prSet presAssocID="{BE83FD80-7EBC-4507-8A91-969EA5B18A7B}" presName="parentTextArrow" presStyleLbl="node1" presStyleIdx="0" presStyleCnt="0"/>
      <dgm:spPr/>
    </dgm:pt>
    <dgm:pt modelId="{54A123CC-6EF7-4C51-99B8-2D9942632C71}" type="pres">
      <dgm:prSet presAssocID="{BE83FD80-7EBC-4507-8A91-969EA5B18A7B}" presName="arrow" presStyleLbl="alignNode1" presStyleIdx="5" presStyleCnt="8"/>
      <dgm:spPr/>
    </dgm:pt>
    <dgm:pt modelId="{1C9696B4-EF0A-42FB-A03A-41C5CA8B6800}" type="pres">
      <dgm:prSet presAssocID="{BE83FD80-7EBC-4507-8A91-969EA5B18A7B}" presName="descendantArrow" presStyleLbl="bgAccFollowNode1" presStyleIdx="5" presStyleCnt="8"/>
      <dgm:spPr/>
    </dgm:pt>
    <dgm:pt modelId="{EE6456F4-3293-4EE1-BAD4-44DC528B8175}" type="pres">
      <dgm:prSet presAssocID="{7AA2D39F-BD0F-4987-8B86-5B46BB231DA5}" presName="sp" presStyleCnt="0"/>
      <dgm:spPr/>
    </dgm:pt>
    <dgm:pt modelId="{16B09A2E-7227-42B9-A776-44A7B4D64A81}" type="pres">
      <dgm:prSet presAssocID="{3908DB18-9536-4C6F-B36B-408D6D3354FF}" presName="arrowAndChildren" presStyleCnt="0"/>
      <dgm:spPr/>
    </dgm:pt>
    <dgm:pt modelId="{1F4510E7-2ADB-4184-8E97-7402427EF9A3}" type="pres">
      <dgm:prSet presAssocID="{3908DB18-9536-4C6F-B36B-408D6D3354FF}" presName="parentTextArrow" presStyleLbl="node1" presStyleIdx="0" presStyleCnt="0"/>
      <dgm:spPr/>
    </dgm:pt>
    <dgm:pt modelId="{7ABF0F79-B060-4349-9C6E-833D48B714CF}" type="pres">
      <dgm:prSet presAssocID="{3908DB18-9536-4C6F-B36B-408D6D3354FF}" presName="arrow" presStyleLbl="alignNode1" presStyleIdx="6" presStyleCnt="8"/>
      <dgm:spPr/>
    </dgm:pt>
    <dgm:pt modelId="{34CCA922-4D2B-4AF9-9DAC-D8DCBB8A68A8}" type="pres">
      <dgm:prSet presAssocID="{3908DB18-9536-4C6F-B36B-408D6D3354FF}" presName="descendantArrow" presStyleLbl="bgAccFollowNode1" presStyleIdx="6" presStyleCnt="8"/>
      <dgm:spPr/>
    </dgm:pt>
    <dgm:pt modelId="{95428CE3-0298-4C80-8781-A34CFB037DFA}" type="pres">
      <dgm:prSet presAssocID="{424A6D87-87E0-4B13-A286-F158320241D4}" presName="sp" presStyleCnt="0"/>
      <dgm:spPr/>
    </dgm:pt>
    <dgm:pt modelId="{84FC4885-2DEF-442C-AC27-6BF0E75E10B5}" type="pres">
      <dgm:prSet presAssocID="{A2F09471-BC58-4F94-8A96-89AD69C5FE1E}" presName="arrowAndChildren" presStyleCnt="0"/>
      <dgm:spPr/>
    </dgm:pt>
    <dgm:pt modelId="{186C9231-D0B9-4CB7-B445-2E361C9CE675}" type="pres">
      <dgm:prSet presAssocID="{A2F09471-BC58-4F94-8A96-89AD69C5FE1E}" presName="parentTextArrow" presStyleLbl="node1" presStyleIdx="0" presStyleCnt="0"/>
      <dgm:spPr/>
    </dgm:pt>
    <dgm:pt modelId="{AB7608B6-C352-4D51-8A80-02895680BBAA}" type="pres">
      <dgm:prSet presAssocID="{A2F09471-BC58-4F94-8A96-89AD69C5FE1E}" presName="arrow" presStyleLbl="alignNode1" presStyleIdx="7" presStyleCnt="8"/>
      <dgm:spPr/>
    </dgm:pt>
    <dgm:pt modelId="{2E01BFEB-D3A1-4BD7-8F63-649B825D9760}" type="pres">
      <dgm:prSet presAssocID="{A2F09471-BC58-4F94-8A96-89AD69C5FE1E}" presName="descendantArrow" presStyleLbl="bgAccFollowNode1" presStyleIdx="7" presStyleCnt="8"/>
      <dgm:spPr/>
    </dgm:pt>
  </dgm:ptLst>
  <dgm:cxnLst>
    <dgm:cxn modelId="{1527C400-BBF9-4324-8D57-377E7FF87B52}" srcId="{D26C2AB2-4333-4746-85CD-54BE07F72B3E}" destId="{D948F65A-F618-4D0F-B71A-5408B489E5A6}" srcOrd="3" destOrd="0" parTransId="{32F74D84-16B3-47C4-A6F8-D71ED3063018}" sibTransId="{CE0DABEE-87AE-4B0A-BEB4-FDF486E8EBE4}"/>
    <dgm:cxn modelId="{30BB970B-1169-4247-8CE4-0F4A86474B0E}" type="presOf" srcId="{D0E352C1-513D-48A6-8D7C-D734C7BE96B4}" destId="{F6090D9A-A5BD-4CDB-B402-6D3C42D634AC}" srcOrd="0" destOrd="0" presId="urn:microsoft.com/office/officeart/2016/7/layout/VerticalDownArrowProcess"/>
    <dgm:cxn modelId="{4CF65E1D-A43A-4A43-998B-3C336F26833B}" type="presOf" srcId="{D948F65A-F618-4D0F-B71A-5408B489E5A6}" destId="{415C188E-FC68-4D01-A83D-6E4999F3B442}" srcOrd="1" destOrd="0" presId="urn:microsoft.com/office/officeart/2016/7/layout/VerticalDownArrowProcess"/>
    <dgm:cxn modelId="{690AC021-8FB7-40C2-9C93-E55A986A3F04}" type="presOf" srcId="{D948F65A-F618-4D0F-B71A-5408B489E5A6}" destId="{6364D11E-87FF-4593-B08B-4D770ED5518C}" srcOrd="0" destOrd="0" presId="urn:microsoft.com/office/officeart/2016/7/layout/VerticalDownArrowProcess"/>
    <dgm:cxn modelId="{A4858F3B-708F-4192-A2E8-B711B3EE20CF}" srcId="{536335E8-7487-4488-BD8B-84C384F8F232}" destId="{97551F82-5872-41C2-94C2-84926141D807}" srcOrd="0" destOrd="0" parTransId="{ED68BE9C-D062-4D57-93EC-D92DA4402A2D}" sibTransId="{993DC07E-02E6-473A-B938-E319D8145EBF}"/>
    <dgm:cxn modelId="{01DE0D3C-EA89-40CE-982A-7E036C11197E}" srcId="{D26C2AB2-4333-4746-85CD-54BE07F72B3E}" destId="{DE641AF1-F7C2-4FEB-A198-AEB35F94FC6C}" srcOrd="7" destOrd="0" parTransId="{DA04DA19-1FD9-4F1A-8AE6-30010ADB16A7}" sibTransId="{57436BFE-017F-45D1-9C48-3F17226D0B78}"/>
    <dgm:cxn modelId="{61F0065B-D785-428C-9CF9-72C73AC26796}" type="presOf" srcId="{3908DB18-9536-4C6F-B36B-408D6D3354FF}" destId="{7ABF0F79-B060-4349-9C6E-833D48B714CF}" srcOrd="1" destOrd="0" presId="urn:microsoft.com/office/officeart/2016/7/layout/VerticalDownArrowProcess"/>
    <dgm:cxn modelId="{5D55145E-F5B6-49E8-B0DC-78A925ABFCDA}" srcId="{D948F65A-F618-4D0F-B71A-5408B489E5A6}" destId="{B7C3CDD3-56AA-4D42-A7C8-3320C4E72F99}" srcOrd="0" destOrd="0" parTransId="{7DF92C7B-228B-435C-B7FC-C8147AD88BF0}" sibTransId="{141AB821-5482-4DC8-9AA7-880E02A1D36D}"/>
    <dgm:cxn modelId="{499E6D67-BA4D-48A3-9142-CFC293E7BBE7}" srcId="{DE641AF1-F7C2-4FEB-A198-AEB35F94FC6C}" destId="{D0E352C1-513D-48A6-8D7C-D734C7BE96B4}" srcOrd="0" destOrd="0" parTransId="{5B2BE371-774C-4E0D-A800-94397CD1B185}" sibTransId="{19F1F9E2-F823-4F93-8B6C-91559AD8251C}"/>
    <dgm:cxn modelId="{B0FF1B6B-CA91-4A99-B7FB-F4DBA810E726}" srcId="{3908DB18-9536-4C6F-B36B-408D6D3354FF}" destId="{C907FA94-A37B-49BD-A9D1-AD1F79D7B859}" srcOrd="0" destOrd="0" parTransId="{D862FD2D-5072-4FED-BB24-83159A9ADC18}" sibTransId="{6A7AA579-BB21-4F36-8E11-D6A8AC284727}"/>
    <dgm:cxn modelId="{81C36875-C00E-47BA-B86B-89244198568C}" srcId="{D26C2AB2-4333-4746-85CD-54BE07F72B3E}" destId="{BE83FD80-7EBC-4507-8A91-969EA5B18A7B}" srcOrd="2" destOrd="0" parTransId="{38E9B748-2101-4EDD-8D73-F9F7A9F5BE62}" sibTransId="{729586B9-EACC-4486-9BEB-E3304F6B7EEE}"/>
    <dgm:cxn modelId="{B2C8B555-7C1C-4BC9-9E25-59DD6293AB4E}" type="presOf" srcId="{BE83FD80-7EBC-4507-8A91-969EA5B18A7B}" destId="{BD8113C7-50F2-4082-93E3-203478CA637C}" srcOrd="0" destOrd="0" presId="urn:microsoft.com/office/officeart/2016/7/layout/VerticalDownArrowProcess"/>
    <dgm:cxn modelId="{13075857-38D9-44EA-924D-77BD6E773943}" type="presOf" srcId="{D26C2AB2-4333-4746-85CD-54BE07F72B3E}" destId="{D58865CD-C322-4A22-884A-EF3449BB944D}" srcOrd="0" destOrd="0" presId="urn:microsoft.com/office/officeart/2016/7/layout/VerticalDownArrowProcess"/>
    <dgm:cxn modelId="{03C3437B-68DA-4890-BAE7-D0AEDF2E7731}" srcId="{DBD33E9F-1144-4748-93F3-C18C11B2306E}" destId="{B2BCD5F0-2AC0-4D65-9FBC-068E71C27457}" srcOrd="0" destOrd="0" parTransId="{55C637C6-0217-4390-9FA3-BDA1BA7B73F4}" sibTransId="{496E07E0-228F-4539-9DA1-1B2D1D7E48EF}"/>
    <dgm:cxn modelId="{87B5DC7E-909C-433F-845A-70ACB2383704}" type="presOf" srcId="{44EB76A7-AA15-4301-ADD9-E4F5540E082C}" destId="{1C9696B4-EF0A-42FB-A03A-41C5CA8B6800}" srcOrd="0" destOrd="0" presId="urn:microsoft.com/office/officeart/2016/7/layout/VerticalDownArrowProcess"/>
    <dgm:cxn modelId="{B33C6A89-8DC2-4E2F-8B2D-4434FF065540}" type="presOf" srcId="{A2F09471-BC58-4F94-8A96-89AD69C5FE1E}" destId="{186C9231-D0B9-4CB7-B445-2E361C9CE675}" srcOrd="0" destOrd="0" presId="urn:microsoft.com/office/officeart/2016/7/layout/VerticalDownArrowProcess"/>
    <dgm:cxn modelId="{C8C98A89-15BB-438C-A662-BBF8199727BF}" srcId="{D26C2AB2-4333-4746-85CD-54BE07F72B3E}" destId="{536335E8-7487-4488-BD8B-84C384F8F232}" srcOrd="6" destOrd="0" parTransId="{43E46C6C-8B9B-4644-815B-13E4F8463E3A}" sibTransId="{ADFD2A63-7C5E-4234-B16E-FD70DA63DCDC}"/>
    <dgm:cxn modelId="{80A4DD8C-E7C5-4101-B06D-66B922ACCF89}" type="presOf" srcId="{A2F09471-BC58-4F94-8A96-89AD69C5FE1E}" destId="{AB7608B6-C352-4D51-8A80-02895680BBAA}" srcOrd="1" destOrd="0" presId="urn:microsoft.com/office/officeart/2016/7/layout/VerticalDownArrowProcess"/>
    <dgm:cxn modelId="{7F695897-04F3-4C8A-9E7D-E4A68955D25D}" srcId="{BE83FD80-7EBC-4507-8A91-969EA5B18A7B}" destId="{44EB76A7-AA15-4301-ADD9-E4F5540E082C}" srcOrd="0" destOrd="0" parTransId="{5A713765-3F38-4AB8-9170-6E4EA3734815}" sibTransId="{BC295419-C07A-4C34-9A9D-BF67F6C3BBF6}"/>
    <dgm:cxn modelId="{5D435A9C-0286-4681-A71B-61E646840ED0}" type="presOf" srcId="{BE83FD80-7EBC-4507-8A91-969EA5B18A7B}" destId="{54A123CC-6EF7-4C51-99B8-2D9942632C71}" srcOrd="1" destOrd="0" presId="urn:microsoft.com/office/officeart/2016/7/layout/VerticalDownArrowProcess"/>
    <dgm:cxn modelId="{BBEDD59C-4711-42AA-8BF9-F84FC602AE59}" type="presOf" srcId="{536335E8-7487-4488-BD8B-84C384F8F232}" destId="{C3C92138-5E77-4D07-A7FF-3988965A4E1F}" srcOrd="1" destOrd="0" presId="urn:microsoft.com/office/officeart/2016/7/layout/VerticalDownArrowProcess"/>
    <dgm:cxn modelId="{D50CD69E-52C3-4D88-AED2-1924FD622759}" type="presOf" srcId="{51887D3C-835C-485D-8780-0A2AA6BF959B}" destId="{176728DC-3B65-4640-849E-A438496405E0}" srcOrd="1" destOrd="0" presId="urn:microsoft.com/office/officeart/2016/7/layout/VerticalDownArrowProcess"/>
    <dgm:cxn modelId="{BAAD5CA9-7FDA-47B6-8119-F51AC8FF9099}" type="presOf" srcId="{536335E8-7487-4488-BD8B-84C384F8F232}" destId="{71BC5E79-66CF-4BF6-9810-FF48D09C22A0}" srcOrd="0" destOrd="0" presId="urn:microsoft.com/office/officeart/2016/7/layout/VerticalDownArrowProcess"/>
    <dgm:cxn modelId="{005F32B1-C536-48E9-B288-1F92F1628A99}" type="presOf" srcId="{8A2C19FC-FFA5-4580-9890-6F2E02946471}" destId="{416DB33D-715F-4B49-A004-3CED1D077DF3}" srcOrd="0" destOrd="0" presId="urn:microsoft.com/office/officeart/2016/7/layout/VerticalDownArrowProcess"/>
    <dgm:cxn modelId="{9CDF1EB5-4CA3-452A-9004-E0DE4361B56B}" type="presOf" srcId="{97551F82-5872-41C2-94C2-84926141D807}" destId="{F7EA242E-6C82-4CA4-B322-FEC310F156BF}" srcOrd="0" destOrd="0" presId="urn:microsoft.com/office/officeart/2016/7/layout/VerticalDownArrowProcess"/>
    <dgm:cxn modelId="{B913CBBC-7D32-40BA-B57B-9735BF2D546D}" type="presOf" srcId="{DE641AF1-F7C2-4FEB-A198-AEB35F94FC6C}" destId="{B215EFEF-4687-4CF1-8CDE-C51AE0876A1A}" srcOrd="0" destOrd="0" presId="urn:microsoft.com/office/officeart/2016/7/layout/VerticalDownArrowProcess"/>
    <dgm:cxn modelId="{988F07BE-E76C-41FD-A0D0-F90F1266515D}" srcId="{A2F09471-BC58-4F94-8A96-89AD69C5FE1E}" destId="{DA90393E-CEE0-4578-8FFD-FB768AA2A3B3}" srcOrd="0" destOrd="0" parTransId="{132047DA-3CBE-45BA-84B9-4166EFB9E766}" sibTransId="{4E77072E-9321-4EBB-ACC1-20C27286DC9F}"/>
    <dgm:cxn modelId="{21F5AEC7-ECDE-48D7-AB6C-0778D54FD584}" type="presOf" srcId="{B7C3CDD3-56AA-4D42-A7C8-3320C4E72F99}" destId="{D81D336C-5290-4FEF-B7BF-765942B361DC}" srcOrd="0" destOrd="0" presId="urn:microsoft.com/office/officeart/2016/7/layout/VerticalDownArrowProcess"/>
    <dgm:cxn modelId="{4B990ACD-79E2-4114-A8C7-6356EBDA5B9B}" srcId="{D26C2AB2-4333-4746-85CD-54BE07F72B3E}" destId="{51887D3C-835C-485D-8780-0A2AA6BF959B}" srcOrd="5" destOrd="0" parTransId="{7D0D6F1A-25E6-4481-9AE1-120423D017AB}" sibTransId="{EFF77F34-0FCE-4A15-82C3-CE3520C1CDB6}"/>
    <dgm:cxn modelId="{8C88EBCD-4D65-4EF5-8A67-6FDE2717435A}" srcId="{D26C2AB2-4333-4746-85CD-54BE07F72B3E}" destId="{3908DB18-9536-4C6F-B36B-408D6D3354FF}" srcOrd="1" destOrd="0" parTransId="{98E008B8-619D-4B52-B44B-D7D9D1B8348C}" sibTransId="{7AA2D39F-BD0F-4987-8B86-5B46BB231DA5}"/>
    <dgm:cxn modelId="{03100CD2-DE67-46ED-A336-913456F12C1E}" type="presOf" srcId="{51887D3C-835C-485D-8780-0A2AA6BF959B}" destId="{5DC702DB-C2ED-47A1-9C66-4F427F718F3B}" srcOrd="0" destOrd="0" presId="urn:microsoft.com/office/officeart/2016/7/layout/VerticalDownArrowProcess"/>
    <dgm:cxn modelId="{0FA270D4-8CD7-47C1-B1BF-0CE412EAC6DF}" type="presOf" srcId="{C907FA94-A37B-49BD-A9D1-AD1F79D7B859}" destId="{34CCA922-4D2B-4AF9-9DAC-D8DCBB8A68A8}" srcOrd="0" destOrd="0" presId="urn:microsoft.com/office/officeart/2016/7/layout/VerticalDownArrowProcess"/>
    <dgm:cxn modelId="{931EE3D4-8861-4385-8397-33C6CB719CC4}" type="presOf" srcId="{DBD33E9F-1144-4748-93F3-C18C11B2306E}" destId="{6E511A05-D416-4627-923E-2470BA50712E}" srcOrd="1" destOrd="0" presId="urn:microsoft.com/office/officeart/2016/7/layout/VerticalDownArrowProcess"/>
    <dgm:cxn modelId="{747E99D7-09E0-45AF-94D1-A48CC042C3CC}" type="presOf" srcId="{DBD33E9F-1144-4748-93F3-C18C11B2306E}" destId="{0F214B80-8C42-4520-A6AA-8974A16B7044}" srcOrd="0" destOrd="0" presId="urn:microsoft.com/office/officeart/2016/7/layout/VerticalDownArrowProcess"/>
    <dgm:cxn modelId="{30AB39D8-AAD2-4F72-895F-9B89FE5E7963}" type="presOf" srcId="{DA90393E-CEE0-4578-8FFD-FB768AA2A3B3}" destId="{2E01BFEB-D3A1-4BD7-8F63-649B825D9760}" srcOrd="0" destOrd="0" presId="urn:microsoft.com/office/officeart/2016/7/layout/VerticalDownArrowProcess"/>
    <dgm:cxn modelId="{785165DA-B2DD-4300-A683-C5C217092E4D}" type="presOf" srcId="{B2BCD5F0-2AC0-4D65-9FBC-068E71C27457}" destId="{DE842EC7-3898-4EF4-A953-AE1E8ADC5A68}" srcOrd="0" destOrd="0" presId="urn:microsoft.com/office/officeart/2016/7/layout/VerticalDownArrowProcess"/>
    <dgm:cxn modelId="{3F9AF6E0-D5E8-401A-A11F-B5E3A91C7CB5}" srcId="{D26C2AB2-4333-4746-85CD-54BE07F72B3E}" destId="{DBD33E9F-1144-4748-93F3-C18C11B2306E}" srcOrd="4" destOrd="0" parTransId="{A357D7A7-F0F0-4611-AE18-041253604FE4}" sibTransId="{BCC582A0-6C66-45F3-804B-1A537C86F7B2}"/>
    <dgm:cxn modelId="{4F1A05EB-8F15-4459-BA51-28A0E7B07655}" srcId="{D26C2AB2-4333-4746-85CD-54BE07F72B3E}" destId="{A2F09471-BC58-4F94-8A96-89AD69C5FE1E}" srcOrd="0" destOrd="0" parTransId="{79F47A57-0698-4E83-A921-F84A06C3664F}" sibTransId="{424A6D87-87E0-4B13-A286-F158320241D4}"/>
    <dgm:cxn modelId="{E21D59F4-646A-4968-ADA2-44445669CCC6}" type="presOf" srcId="{3908DB18-9536-4C6F-B36B-408D6D3354FF}" destId="{1F4510E7-2ADB-4184-8E97-7402427EF9A3}" srcOrd="0" destOrd="0" presId="urn:microsoft.com/office/officeart/2016/7/layout/VerticalDownArrowProcess"/>
    <dgm:cxn modelId="{EBF5D6F4-8814-4360-85DF-E93E2BF15F45}" srcId="{51887D3C-835C-485D-8780-0A2AA6BF959B}" destId="{8A2C19FC-FFA5-4580-9890-6F2E02946471}" srcOrd="0" destOrd="0" parTransId="{234B2DBC-8590-4109-83E7-05DDC2F5CF41}" sibTransId="{E2AE71F2-B00A-4BAA-867F-622BB4F5F407}"/>
    <dgm:cxn modelId="{D43A07A6-BB5E-4BEA-B237-8272A30C387B}" type="presParOf" srcId="{D58865CD-C322-4A22-884A-EF3449BB944D}" destId="{E0818D91-FC76-4BC1-9387-F70A9577746A}" srcOrd="0" destOrd="0" presId="urn:microsoft.com/office/officeart/2016/7/layout/VerticalDownArrowProcess"/>
    <dgm:cxn modelId="{CE38D008-0A59-4B54-A038-4C4A911D3163}" type="presParOf" srcId="{E0818D91-FC76-4BC1-9387-F70A9577746A}" destId="{B215EFEF-4687-4CF1-8CDE-C51AE0876A1A}" srcOrd="0" destOrd="0" presId="urn:microsoft.com/office/officeart/2016/7/layout/VerticalDownArrowProcess"/>
    <dgm:cxn modelId="{8EC32D87-31CF-4C06-8DAD-38D7ED38CE61}" type="presParOf" srcId="{E0818D91-FC76-4BC1-9387-F70A9577746A}" destId="{F6090D9A-A5BD-4CDB-B402-6D3C42D634AC}" srcOrd="1" destOrd="0" presId="urn:microsoft.com/office/officeart/2016/7/layout/VerticalDownArrowProcess"/>
    <dgm:cxn modelId="{3164B5B0-FF30-4413-A29B-EE6101D6AE25}" type="presParOf" srcId="{D58865CD-C322-4A22-884A-EF3449BB944D}" destId="{A69359FF-BA0B-41B2-A6FC-50B046764648}" srcOrd="1" destOrd="0" presId="urn:microsoft.com/office/officeart/2016/7/layout/VerticalDownArrowProcess"/>
    <dgm:cxn modelId="{46ADD516-445A-4B3A-8C41-48B7A366C45D}" type="presParOf" srcId="{D58865CD-C322-4A22-884A-EF3449BB944D}" destId="{2594F77A-FDBB-429B-90C5-CB53431416DA}" srcOrd="2" destOrd="0" presId="urn:microsoft.com/office/officeart/2016/7/layout/VerticalDownArrowProcess"/>
    <dgm:cxn modelId="{B9365B8A-23A2-4BFE-B538-9246440B6EB6}" type="presParOf" srcId="{2594F77A-FDBB-429B-90C5-CB53431416DA}" destId="{71BC5E79-66CF-4BF6-9810-FF48D09C22A0}" srcOrd="0" destOrd="0" presId="urn:microsoft.com/office/officeart/2016/7/layout/VerticalDownArrowProcess"/>
    <dgm:cxn modelId="{9CB86CB2-0019-43ED-9C8B-1F7E03968E4E}" type="presParOf" srcId="{2594F77A-FDBB-429B-90C5-CB53431416DA}" destId="{C3C92138-5E77-4D07-A7FF-3988965A4E1F}" srcOrd="1" destOrd="0" presId="urn:microsoft.com/office/officeart/2016/7/layout/VerticalDownArrowProcess"/>
    <dgm:cxn modelId="{23E6B0F4-250C-4071-A5C7-15110A2A1746}" type="presParOf" srcId="{2594F77A-FDBB-429B-90C5-CB53431416DA}" destId="{F7EA242E-6C82-4CA4-B322-FEC310F156BF}" srcOrd="2" destOrd="0" presId="urn:microsoft.com/office/officeart/2016/7/layout/VerticalDownArrowProcess"/>
    <dgm:cxn modelId="{3C01653C-6120-4BDF-8C00-DF31BE661879}" type="presParOf" srcId="{D58865CD-C322-4A22-884A-EF3449BB944D}" destId="{7AF40F80-96DF-40CF-9DE7-B970011EDBA7}" srcOrd="3" destOrd="0" presId="urn:microsoft.com/office/officeart/2016/7/layout/VerticalDownArrowProcess"/>
    <dgm:cxn modelId="{F0BA300E-34D7-4171-B27C-0FB9E7C13E6D}" type="presParOf" srcId="{D58865CD-C322-4A22-884A-EF3449BB944D}" destId="{35585447-5640-4214-A961-717E7DAF619B}" srcOrd="4" destOrd="0" presId="urn:microsoft.com/office/officeart/2016/7/layout/VerticalDownArrowProcess"/>
    <dgm:cxn modelId="{C61841F8-437A-45C8-A400-F9649598ADA5}" type="presParOf" srcId="{35585447-5640-4214-A961-717E7DAF619B}" destId="{5DC702DB-C2ED-47A1-9C66-4F427F718F3B}" srcOrd="0" destOrd="0" presId="urn:microsoft.com/office/officeart/2016/7/layout/VerticalDownArrowProcess"/>
    <dgm:cxn modelId="{A21B7533-4E6E-4350-BA03-BB209E1F63BB}" type="presParOf" srcId="{35585447-5640-4214-A961-717E7DAF619B}" destId="{176728DC-3B65-4640-849E-A438496405E0}" srcOrd="1" destOrd="0" presId="urn:microsoft.com/office/officeart/2016/7/layout/VerticalDownArrowProcess"/>
    <dgm:cxn modelId="{73FF0171-913E-43BD-BA13-A931F0E14286}" type="presParOf" srcId="{35585447-5640-4214-A961-717E7DAF619B}" destId="{416DB33D-715F-4B49-A004-3CED1D077DF3}" srcOrd="2" destOrd="0" presId="urn:microsoft.com/office/officeart/2016/7/layout/VerticalDownArrowProcess"/>
    <dgm:cxn modelId="{BEF70DB7-4D65-4247-8D7C-A4BBAA63AF6E}" type="presParOf" srcId="{D58865CD-C322-4A22-884A-EF3449BB944D}" destId="{E135CBAB-507B-4554-AC22-EF1295DB4917}" srcOrd="5" destOrd="0" presId="urn:microsoft.com/office/officeart/2016/7/layout/VerticalDownArrowProcess"/>
    <dgm:cxn modelId="{558E77CA-B864-4EBB-A687-0711F5C8B8FA}" type="presParOf" srcId="{D58865CD-C322-4A22-884A-EF3449BB944D}" destId="{AE683639-BEEB-4D8A-A0D3-C2C0FCDCAFC8}" srcOrd="6" destOrd="0" presId="urn:microsoft.com/office/officeart/2016/7/layout/VerticalDownArrowProcess"/>
    <dgm:cxn modelId="{11F7A33F-DD2C-438D-9004-0449A401EE79}" type="presParOf" srcId="{AE683639-BEEB-4D8A-A0D3-C2C0FCDCAFC8}" destId="{0F214B80-8C42-4520-A6AA-8974A16B7044}" srcOrd="0" destOrd="0" presId="urn:microsoft.com/office/officeart/2016/7/layout/VerticalDownArrowProcess"/>
    <dgm:cxn modelId="{FE66FF73-B4E3-48DB-84E7-4D3F09D59784}" type="presParOf" srcId="{AE683639-BEEB-4D8A-A0D3-C2C0FCDCAFC8}" destId="{6E511A05-D416-4627-923E-2470BA50712E}" srcOrd="1" destOrd="0" presId="urn:microsoft.com/office/officeart/2016/7/layout/VerticalDownArrowProcess"/>
    <dgm:cxn modelId="{DF4287E8-AEFD-4ADD-8A1E-A118AB6EE551}" type="presParOf" srcId="{AE683639-BEEB-4D8A-A0D3-C2C0FCDCAFC8}" destId="{DE842EC7-3898-4EF4-A953-AE1E8ADC5A68}" srcOrd="2" destOrd="0" presId="urn:microsoft.com/office/officeart/2016/7/layout/VerticalDownArrowProcess"/>
    <dgm:cxn modelId="{DE047B03-D226-49A4-B1FD-256EC2067722}" type="presParOf" srcId="{D58865CD-C322-4A22-884A-EF3449BB944D}" destId="{05A39A2A-0A0C-4681-A5FA-C04DCEF6636A}" srcOrd="7" destOrd="0" presId="urn:microsoft.com/office/officeart/2016/7/layout/VerticalDownArrowProcess"/>
    <dgm:cxn modelId="{479362CB-9CB6-4898-A33C-E2F2DC0A4D47}" type="presParOf" srcId="{D58865CD-C322-4A22-884A-EF3449BB944D}" destId="{82A808AF-78DC-42D7-BA72-C34F04F76411}" srcOrd="8" destOrd="0" presId="urn:microsoft.com/office/officeart/2016/7/layout/VerticalDownArrowProcess"/>
    <dgm:cxn modelId="{E654DF93-24F2-4F23-BB2B-99BB9FC4BA1E}" type="presParOf" srcId="{82A808AF-78DC-42D7-BA72-C34F04F76411}" destId="{6364D11E-87FF-4593-B08B-4D770ED5518C}" srcOrd="0" destOrd="0" presId="urn:microsoft.com/office/officeart/2016/7/layout/VerticalDownArrowProcess"/>
    <dgm:cxn modelId="{6542003F-05FB-4069-A8C0-92576BF50EDF}" type="presParOf" srcId="{82A808AF-78DC-42D7-BA72-C34F04F76411}" destId="{415C188E-FC68-4D01-A83D-6E4999F3B442}" srcOrd="1" destOrd="0" presId="urn:microsoft.com/office/officeart/2016/7/layout/VerticalDownArrowProcess"/>
    <dgm:cxn modelId="{5B7B7695-87AE-46F1-8540-393519E8A281}" type="presParOf" srcId="{82A808AF-78DC-42D7-BA72-C34F04F76411}" destId="{D81D336C-5290-4FEF-B7BF-765942B361DC}" srcOrd="2" destOrd="0" presId="urn:microsoft.com/office/officeart/2016/7/layout/VerticalDownArrowProcess"/>
    <dgm:cxn modelId="{F9DC64F4-06C4-4A9B-86BC-4252E6652099}" type="presParOf" srcId="{D58865CD-C322-4A22-884A-EF3449BB944D}" destId="{C8A2DFE2-A9D8-4BF3-8CCA-ED2489442111}" srcOrd="9" destOrd="0" presId="urn:microsoft.com/office/officeart/2016/7/layout/VerticalDownArrowProcess"/>
    <dgm:cxn modelId="{DAD316C6-6B2B-44A1-B7E2-E3F45069473A}" type="presParOf" srcId="{D58865CD-C322-4A22-884A-EF3449BB944D}" destId="{C6F73A70-DB09-4B43-91A6-EA500EA37E8B}" srcOrd="10" destOrd="0" presId="urn:microsoft.com/office/officeart/2016/7/layout/VerticalDownArrowProcess"/>
    <dgm:cxn modelId="{C956E8B2-589C-41C2-A66F-66E9368D3412}" type="presParOf" srcId="{C6F73A70-DB09-4B43-91A6-EA500EA37E8B}" destId="{BD8113C7-50F2-4082-93E3-203478CA637C}" srcOrd="0" destOrd="0" presId="urn:microsoft.com/office/officeart/2016/7/layout/VerticalDownArrowProcess"/>
    <dgm:cxn modelId="{950A6AFD-606E-473A-A6FA-972E0764260A}" type="presParOf" srcId="{C6F73A70-DB09-4B43-91A6-EA500EA37E8B}" destId="{54A123CC-6EF7-4C51-99B8-2D9942632C71}" srcOrd="1" destOrd="0" presId="urn:microsoft.com/office/officeart/2016/7/layout/VerticalDownArrowProcess"/>
    <dgm:cxn modelId="{C58B8D60-A1D8-47A1-A952-03E05C0B1FC3}" type="presParOf" srcId="{C6F73A70-DB09-4B43-91A6-EA500EA37E8B}" destId="{1C9696B4-EF0A-42FB-A03A-41C5CA8B6800}" srcOrd="2" destOrd="0" presId="urn:microsoft.com/office/officeart/2016/7/layout/VerticalDownArrowProcess"/>
    <dgm:cxn modelId="{F00D7FF7-F9F7-4321-A36A-A1788423FF04}" type="presParOf" srcId="{D58865CD-C322-4A22-884A-EF3449BB944D}" destId="{EE6456F4-3293-4EE1-BAD4-44DC528B8175}" srcOrd="11" destOrd="0" presId="urn:microsoft.com/office/officeart/2016/7/layout/VerticalDownArrowProcess"/>
    <dgm:cxn modelId="{6947F015-020C-47DE-9990-15BBBE7F1CD9}" type="presParOf" srcId="{D58865CD-C322-4A22-884A-EF3449BB944D}" destId="{16B09A2E-7227-42B9-A776-44A7B4D64A81}" srcOrd="12" destOrd="0" presId="urn:microsoft.com/office/officeart/2016/7/layout/VerticalDownArrowProcess"/>
    <dgm:cxn modelId="{C9FE5095-8ADA-4810-BDED-9B20A06A8D19}" type="presParOf" srcId="{16B09A2E-7227-42B9-A776-44A7B4D64A81}" destId="{1F4510E7-2ADB-4184-8E97-7402427EF9A3}" srcOrd="0" destOrd="0" presId="urn:microsoft.com/office/officeart/2016/7/layout/VerticalDownArrowProcess"/>
    <dgm:cxn modelId="{8B13B8D6-F958-4B69-971A-D025E62A952C}" type="presParOf" srcId="{16B09A2E-7227-42B9-A776-44A7B4D64A81}" destId="{7ABF0F79-B060-4349-9C6E-833D48B714CF}" srcOrd="1" destOrd="0" presId="urn:microsoft.com/office/officeart/2016/7/layout/VerticalDownArrowProcess"/>
    <dgm:cxn modelId="{9F8EB87A-B97F-4E74-8FF6-591FC39D234D}" type="presParOf" srcId="{16B09A2E-7227-42B9-A776-44A7B4D64A81}" destId="{34CCA922-4D2B-4AF9-9DAC-D8DCBB8A68A8}" srcOrd="2" destOrd="0" presId="urn:microsoft.com/office/officeart/2016/7/layout/VerticalDownArrowProcess"/>
    <dgm:cxn modelId="{AFFED84B-E07C-493D-941F-410F7D5A04D9}" type="presParOf" srcId="{D58865CD-C322-4A22-884A-EF3449BB944D}" destId="{95428CE3-0298-4C80-8781-A34CFB037DFA}" srcOrd="13" destOrd="0" presId="urn:microsoft.com/office/officeart/2016/7/layout/VerticalDownArrowProcess"/>
    <dgm:cxn modelId="{0AED08C9-AEF2-4591-91DC-85E2F05F0C78}" type="presParOf" srcId="{D58865CD-C322-4A22-884A-EF3449BB944D}" destId="{84FC4885-2DEF-442C-AC27-6BF0E75E10B5}" srcOrd="14" destOrd="0" presId="urn:microsoft.com/office/officeart/2016/7/layout/VerticalDownArrowProcess"/>
    <dgm:cxn modelId="{572BDFF0-9BCF-4AD7-B8C1-A11F806A92D0}" type="presParOf" srcId="{84FC4885-2DEF-442C-AC27-6BF0E75E10B5}" destId="{186C9231-D0B9-4CB7-B445-2E361C9CE675}" srcOrd="0" destOrd="0" presId="urn:microsoft.com/office/officeart/2016/7/layout/VerticalDownArrowProcess"/>
    <dgm:cxn modelId="{B13A4361-0C6C-4797-81B9-BD5B4D3E9BAB}" type="presParOf" srcId="{84FC4885-2DEF-442C-AC27-6BF0E75E10B5}" destId="{AB7608B6-C352-4D51-8A80-02895680BBAA}" srcOrd="1" destOrd="0" presId="urn:microsoft.com/office/officeart/2016/7/layout/VerticalDownArrowProcess"/>
    <dgm:cxn modelId="{EF257E6D-EDAE-4EB8-B778-20072FD96F48}" type="presParOf" srcId="{84FC4885-2DEF-442C-AC27-6BF0E75E10B5}" destId="{2E01BFEB-D3A1-4BD7-8F63-649B825D976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D2DD6-FE7D-4778-83B5-B3879909B47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30288C7-309F-4271-BF86-370D68893A93}">
      <dgm:prSet/>
      <dgm:spPr/>
      <dgm:t>
        <a:bodyPr/>
        <a:lstStyle/>
        <a:p>
          <a:r>
            <a:rPr lang="en-US"/>
            <a:t>Learn how to mourn</a:t>
          </a:r>
        </a:p>
      </dgm:t>
    </dgm:pt>
    <dgm:pt modelId="{3DAD13D6-AAB1-4DBE-915C-E703FE62C192}" type="parTrans" cxnId="{F722716E-05BA-4B09-8BBF-DBA4567D933E}">
      <dgm:prSet/>
      <dgm:spPr/>
      <dgm:t>
        <a:bodyPr/>
        <a:lstStyle/>
        <a:p>
          <a:endParaRPr lang="en-US"/>
        </a:p>
      </dgm:t>
    </dgm:pt>
    <dgm:pt modelId="{C7347AB8-E238-4624-A146-273BD8F80598}" type="sibTrans" cxnId="{F722716E-05BA-4B09-8BBF-DBA4567D933E}">
      <dgm:prSet/>
      <dgm:spPr/>
      <dgm:t>
        <a:bodyPr/>
        <a:lstStyle/>
        <a:p>
          <a:endParaRPr lang="en-US"/>
        </a:p>
      </dgm:t>
    </dgm:pt>
    <dgm:pt modelId="{08364515-F97F-4268-BE7B-C1CFFB38C9FF}">
      <dgm:prSet/>
      <dgm:spPr/>
      <dgm:t>
        <a:bodyPr/>
        <a:lstStyle/>
        <a:p>
          <a:r>
            <a:rPr lang="en-US"/>
            <a:t>Remember</a:t>
          </a:r>
        </a:p>
      </dgm:t>
    </dgm:pt>
    <dgm:pt modelId="{CB206687-C5E1-4839-B643-7C3C8DA9CB77}" type="parTrans" cxnId="{C85341C4-B2DA-4F92-ACCA-CF512E8DA80A}">
      <dgm:prSet/>
      <dgm:spPr/>
      <dgm:t>
        <a:bodyPr/>
        <a:lstStyle/>
        <a:p>
          <a:endParaRPr lang="en-US"/>
        </a:p>
      </dgm:t>
    </dgm:pt>
    <dgm:pt modelId="{B24CA9D7-3482-447B-B7AF-4355A3236AD1}" type="sibTrans" cxnId="{C85341C4-B2DA-4F92-ACCA-CF512E8DA80A}">
      <dgm:prSet/>
      <dgm:spPr/>
      <dgm:t>
        <a:bodyPr/>
        <a:lstStyle/>
        <a:p>
          <a:endParaRPr lang="en-US"/>
        </a:p>
      </dgm:t>
    </dgm:pt>
    <dgm:pt modelId="{5E217C7B-4776-4482-B4BB-EBBE0DE0541B}">
      <dgm:prSet/>
      <dgm:spPr/>
      <dgm:t>
        <a:bodyPr/>
        <a:lstStyle/>
        <a:p>
          <a:r>
            <a:rPr lang="en-US"/>
            <a:t>Struggle with guilt</a:t>
          </a:r>
        </a:p>
      </dgm:t>
    </dgm:pt>
    <dgm:pt modelId="{FA28A963-1F8E-429B-9D90-E3B2395B672D}" type="parTrans" cxnId="{CE40B04D-73F5-4E14-B48A-A0FA3A5B19D0}">
      <dgm:prSet/>
      <dgm:spPr/>
      <dgm:t>
        <a:bodyPr/>
        <a:lstStyle/>
        <a:p>
          <a:endParaRPr lang="en-US"/>
        </a:p>
      </dgm:t>
    </dgm:pt>
    <dgm:pt modelId="{3FAAEBDA-E3D6-4E89-B37A-071772A81281}" type="sibTrans" cxnId="{CE40B04D-73F5-4E14-B48A-A0FA3A5B19D0}">
      <dgm:prSet/>
      <dgm:spPr/>
      <dgm:t>
        <a:bodyPr/>
        <a:lstStyle/>
        <a:p>
          <a:endParaRPr lang="en-US"/>
        </a:p>
      </dgm:t>
    </dgm:pt>
    <dgm:pt modelId="{406886CE-3937-4798-932C-2A3D2F3831D4}">
      <dgm:prSet/>
      <dgm:spPr/>
      <dgm:t>
        <a:bodyPr/>
        <a:lstStyle/>
        <a:p>
          <a:r>
            <a:rPr lang="en-US"/>
            <a:t>Deal with anger</a:t>
          </a:r>
        </a:p>
      </dgm:t>
    </dgm:pt>
    <dgm:pt modelId="{3F859C0D-AF24-4D18-AABC-0900FEFC60E4}" type="parTrans" cxnId="{ADE1ED0A-1EE5-4EBF-B11E-065F43382146}">
      <dgm:prSet/>
      <dgm:spPr/>
      <dgm:t>
        <a:bodyPr/>
        <a:lstStyle/>
        <a:p>
          <a:endParaRPr lang="en-US"/>
        </a:p>
      </dgm:t>
    </dgm:pt>
    <dgm:pt modelId="{E97CCAE2-EFAF-415F-8092-DF3674E9DBA0}" type="sibTrans" cxnId="{ADE1ED0A-1EE5-4EBF-B11E-065F43382146}">
      <dgm:prSet/>
      <dgm:spPr/>
      <dgm:t>
        <a:bodyPr/>
        <a:lstStyle/>
        <a:p>
          <a:endParaRPr lang="en-US"/>
        </a:p>
      </dgm:t>
    </dgm:pt>
    <dgm:pt modelId="{7775C057-1CF1-4081-85E4-130E45648AD4}">
      <dgm:prSet/>
      <dgm:spPr/>
      <dgm:t>
        <a:bodyPr/>
        <a:lstStyle/>
        <a:p>
          <a:r>
            <a:rPr lang="en-US"/>
            <a:t>Be informed about death and dying</a:t>
          </a:r>
        </a:p>
      </dgm:t>
    </dgm:pt>
    <dgm:pt modelId="{260F35AE-FA4A-48EC-95FA-457601D70AD9}" type="parTrans" cxnId="{32F43451-3FBE-470B-A8F5-A63B139A8127}">
      <dgm:prSet/>
      <dgm:spPr/>
      <dgm:t>
        <a:bodyPr/>
        <a:lstStyle/>
        <a:p>
          <a:endParaRPr lang="en-US"/>
        </a:p>
      </dgm:t>
    </dgm:pt>
    <dgm:pt modelId="{F77BB964-371A-485E-B539-FD2C8D11F372}" type="sibTrans" cxnId="{32F43451-3FBE-470B-A8F5-A63B139A8127}">
      <dgm:prSet/>
      <dgm:spPr/>
      <dgm:t>
        <a:bodyPr/>
        <a:lstStyle/>
        <a:p>
          <a:endParaRPr lang="en-US"/>
        </a:p>
      </dgm:t>
    </dgm:pt>
    <dgm:pt modelId="{3EA6DE30-483A-46DC-BBB6-71A081022B31}">
      <dgm:prSet/>
      <dgm:spPr/>
      <dgm:t>
        <a:bodyPr/>
        <a:lstStyle/>
        <a:p>
          <a:r>
            <a:rPr lang="en-US"/>
            <a:t>Understand the finality of death</a:t>
          </a:r>
        </a:p>
      </dgm:t>
    </dgm:pt>
    <dgm:pt modelId="{5FEF937B-A312-482E-992E-95CCD0ADEA57}" type="parTrans" cxnId="{95CAEAEF-B1C3-41E2-B143-751073691A9E}">
      <dgm:prSet/>
      <dgm:spPr/>
      <dgm:t>
        <a:bodyPr/>
        <a:lstStyle/>
        <a:p>
          <a:endParaRPr lang="en-US"/>
        </a:p>
      </dgm:t>
    </dgm:pt>
    <dgm:pt modelId="{AC2B795F-BE6C-4D60-BF87-7A478DE8DA72}" type="sibTrans" cxnId="{95CAEAEF-B1C3-41E2-B143-751073691A9E}">
      <dgm:prSet/>
      <dgm:spPr/>
      <dgm:t>
        <a:bodyPr/>
        <a:lstStyle/>
        <a:p>
          <a:endParaRPr lang="en-US"/>
        </a:p>
      </dgm:t>
    </dgm:pt>
    <dgm:pt modelId="{2F9DE5B7-0096-48BF-8BAD-B31BDB493C48}">
      <dgm:prSet/>
      <dgm:spPr/>
      <dgm:t>
        <a:bodyPr/>
        <a:lstStyle/>
        <a:p>
          <a:r>
            <a:rPr lang="en-US"/>
            <a:t>Say goodbye</a:t>
          </a:r>
        </a:p>
      </dgm:t>
    </dgm:pt>
    <dgm:pt modelId="{AC76907E-0DB1-4F5E-83FA-BDA56C12E21F}" type="parTrans" cxnId="{9B348DD9-6D35-4121-8F67-BDE24ECA0312}">
      <dgm:prSet/>
      <dgm:spPr/>
      <dgm:t>
        <a:bodyPr/>
        <a:lstStyle/>
        <a:p>
          <a:endParaRPr lang="en-US"/>
        </a:p>
      </dgm:t>
    </dgm:pt>
    <dgm:pt modelId="{660208C2-7F3D-4E17-B4BE-F93D95ACF08F}" type="sibTrans" cxnId="{9B348DD9-6D35-4121-8F67-BDE24ECA0312}">
      <dgm:prSet/>
      <dgm:spPr/>
      <dgm:t>
        <a:bodyPr/>
        <a:lstStyle/>
        <a:p>
          <a:endParaRPr lang="en-US"/>
        </a:p>
      </dgm:t>
    </dgm:pt>
    <dgm:pt modelId="{31A59645-E3BB-473F-8400-07B3CC0E171E}">
      <dgm:prSet/>
      <dgm:spPr/>
      <dgm:t>
        <a:bodyPr/>
        <a:lstStyle/>
        <a:p>
          <a:r>
            <a:rPr lang="en-US"/>
            <a:t>Have rituals</a:t>
          </a:r>
        </a:p>
      </dgm:t>
    </dgm:pt>
    <dgm:pt modelId="{905BC58E-FE4B-4804-AE81-A9A7EF461338}" type="parTrans" cxnId="{B228FA0E-605C-4438-90CD-D8AE923E800D}">
      <dgm:prSet/>
      <dgm:spPr/>
      <dgm:t>
        <a:bodyPr/>
        <a:lstStyle/>
        <a:p>
          <a:endParaRPr lang="en-US"/>
        </a:p>
      </dgm:t>
    </dgm:pt>
    <dgm:pt modelId="{49E6ECD8-0CC0-456F-BCFC-A46F431AB738}" type="sibTrans" cxnId="{B228FA0E-605C-4438-90CD-D8AE923E800D}">
      <dgm:prSet/>
      <dgm:spPr/>
      <dgm:t>
        <a:bodyPr/>
        <a:lstStyle/>
        <a:p>
          <a:endParaRPr lang="en-US"/>
        </a:p>
      </dgm:t>
    </dgm:pt>
    <dgm:pt modelId="{478F99F9-612E-4975-AE7B-74AC0074D0F4}">
      <dgm:prSet/>
      <dgm:spPr/>
      <dgm:t>
        <a:bodyPr/>
        <a:lstStyle/>
        <a:p>
          <a:r>
            <a:rPr lang="en-US"/>
            <a:t>Have opportunities to work out feeling </a:t>
          </a:r>
        </a:p>
      </dgm:t>
    </dgm:pt>
    <dgm:pt modelId="{7126A87E-9333-4308-B079-F1FBE01E77D0}" type="parTrans" cxnId="{82DE24F0-C0A7-4EE0-AE2C-32512529641C}">
      <dgm:prSet/>
      <dgm:spPr/>
      <dgm:t>
        <a:bodyPr/>
        <a:lstStyle/>
        <a:p>
          <a:endParaRPr lang="en-US"/>
        </a:p>
      </dgm:t>
    </dgm:pt>
    <dgm:pt modelId="{D0DF82D0-B687-4B62-88A2-C4A71F8AA5BC}" type="sibTrans" cxnId="{82DE24F0-C0A7-4EE0-AE2C-32512529641C}">
      <dgm:prSet/>
      <dgm:spPr/>
      <dgm:t>
        <a:bodyPr/>
        <a:lstStyle/>
        <a:p>
          <a:endParaRPr lang="en-US"/>
        </a:p>
      </dgm:t>
    </dgm:pt>
    <dgm:pt modelId="{8082AD76-EDD5-421E-94DE-D92569576A40}">
      <dgm:prSet/>
      <dgm:spPr/>
      <dgm:t>
        <a:bodyPr/>
        <a:lstStyle/>
        <a:p>
          <a:r>
            <a:rPr lang="en-US"/>
            <a:t>Have opportunities to show feelings (cry, be angry, laugh)</a:t>
          </a:r>
        </a:p>
      </dgm:t>
    </dgm:pt>
    <dgm:pt modelId="{1B52A811-0F8C-4B5F-BC17-0492AD725D07}" type="parTrans" cxnId="{C3F7B0D1-D966-4D17-AB7E-7E5488F6DE53}">
      <dgm:prSet/>
      <dgm:spPr/>
      <dgm:t>
        <a:bodyPr/>
        <a:lstStyle/>
        <a:p>
          <a:endParaRPr lang="en-US"/>
        </a:p>
      </dgm:t>
    </dgm:pt>
    <dgm:pt modelId="{D1666A51-5153-40A5-8E03-7F9154F98DE1}" type="sibTrans" cxnId="{C3F7B0D1-D966-4D17-AB7E-7E5488F6DE53}">
      <dgm:prSet/>
      <dgm:spPr/>
      <dgm:t>
        <a:bodyPr/>
        <a:lstStyle/>
        <a:p>
          <a:endParaRPr lang="en-US"/>
        </a:p>
      </dgm:t>
    </dgm:pt>
    <dgm:pt modelId="{2E4E4462-97F5-4EAC-918E-296A3FCFE435}">
      <dgm:prSet/>
      <dgm:spPr/>
      <dgm:t>
        <a:bodyPr/>
        <a:lstStyle/>
        <a:p>
          <a:r>
            <a:rPr lang="en-US"/>
            <a:t>Know that everyone will eventually die</a:t>
          </a:r>
        </a:p>
      </dgm:t>
    </dgm:pt>
    <dgm:pt modelId="{1F453DBB-85B3-4B60-948D-74D9898A48BA}" type="parTrans" cxnId="{E11F89A4-BDBC-48AD-AD1F-14E7DE14EC17}">
      <dgm:prSet/>
      <dgm:spPr/>
      <dgm:t>
        <a:bodyPr/>
        <a:lstStyle/>
        <a:p>
          <a:endParaRPr lang="en-US"/>
        </a:p>
      </dgm:t>
    </dgm:pt>
    <dgm:pt modelId="{87B8D489-8083-470A-93F9-05F560AE95E1}" type="sibTrans" cxnId="{E11F89A4-BDBC-48AD-AD1F-14E7DE14EC17}">
      <dgm:prSet/>
      <dgm:spPr/>
      <dgm:t>
        <a:bodyPr/>
        <a:lstStyle/>
        <a:p>
          <a:endParaRPr lang="en-US"/>
        </a:p>
      </dgm:t>
    </dgm:pt>
    <dgm:pt modelId="{906BCFAC-801F-4172-8CDB-87E8527954B9}">
      <dgm:prSet/>
      <dgm:spPr/>
      <dgm:t>
        <a:bodyPr/>
        <a:lstStyle/>
        <a:p>
          <a:r>
            <a:rPr lang="en-US"/>
            <a:t>Feel confidence that their questions will be answered truthfully</a:t>
          </a:r>
        </a:p>
      </dgm:t>
    </dgm:pt>
    <dgm:pt modelId="{1387A309-8128-4C4F-A38E-E895D71ABCDB}" type="parTrans" cxnId="{B7285769-EDC4-4123-99B7-0973F588FB90}">
      <dgm:prSet/>
      <dgm:spPr/>
      <dgm:t>
        <a:bodyPr/>
        <a:lstStyle/>
        <a:p>
          <a:endParaRPr lang="en-US"/>
        </a:p>
      </dgm:t>
    </dgm:pt>
    <dgm:pt modelId="{248FE422-AE9E-4436-9851-0C2A895BA255}" type="sibTrans" cxnId="{B7285769-EDC4-4123-99B7-0973F588FB90}">
      <dgm:prSet/>
      <dgm:spPr/>
      <dgm:t>
        <a:bodyPr/>
        <a:lstStyle/>
        <a:p>
          <a:endParaRPr lang="en-US"/>
        </a:p>
      </dgm:t>
    </dgm:pt>
    <dgm:pt modelId="{6CCFDD61-4DD8-49CB-BCF9-609144FE9534}" type="pres">
      <dgm:prSet presAssocID="{03CD2DD6-FE7D-4778-83B5-B3879909B474}" presName="diagram" presStyleCnt="0">
        <dgm:presLayoutVars>
          <dgm:dir/>
          <dgm:resizeHandles val="exact"/>
        </dgm:presLayoutVars>
      </dgm:prSet>
      <dgm:spPr/>
    </dgm:pt>
    <dgm:pt modelId="{633B7505-5578-400A-8EBC-83B6D9E4854B}" type="pres">
      <dgm:prSet presAssocID="{630288C7-309F-4271-BF86-370D68893A93}" presName="node" presStyleLbl="node1" presStyleIdx="0" presStyleCnt="12">
        <dgm:presLayoutVars>
          <dgm:bulletEnabled val="1"/>
        </dgm:presLayoutVars>
      </dgm:prSet>
      <dgm:spPr/>
    </dgm:pt>
    <dgm:pt modelId="{67375217-0612-4B2E-BE9F-346F25C54C07}" type="pres">
      <dgm:prSet presAssocID="{C7347AB8-E238-4624-A146-273BD8F80598}" presName="sibTrans" presStyleCnt="0"/>
      <dgm:spPr/>
    </dgm:pt>
    <dgm:pt modelId="{C7207799-E4C9-4E54-A9FE-80497D17FA4E}" type="pres">
      <dgm:prSet presAssocID="{08364515-F97F-4268-BE7B-C1CFFB38C9FF}" presName="node" presStyleLbl="node1" presStyleIdx="1" presStyleCnt="12">
        <dgm:presLayoutVars>
          <dgm:bulletEnabled val="1"/>
        </dgm:presLayoutVars>
      </dgm:prSet>
      <dgm:spPr/>
    </dgm:pt>
    <dgm:pt modelId="{FA6BF1B5-83E5-4417-A9E2-FBDEE916B557}" type="pres">
      <dgm:prSet presAssocID="{B24CA9D7-3482-447B-B7AF-4355A3236AD1}" presName="sibTrans" presStyleCnt="0"/>
      <dgm:spPr/>
    </dgm:pt>
    <dgm:pt modelId="{1B314FF7-609C-40A8-A07E-3C7EBB5B3291}" type="pres">
      <dgm:prSet presAssocID="{5E217C7B-4776-4482-B4BB-EBBE0DE0541B}" presName="node" presStyleLbl="node1" presStyleIdx="2" presStyleCnt="12">
        <dgm:presLayoutVars>
          <dgm:bulletEnabled val="1"/>
        </dgm:presLayoutVars>
      </dgm:prSet>
      <dgm:spPr/>
    </dgm:pt>
    <dgm:pt modelId="{4DF1FF67-D8F2-4437-A559-931C2F96D08D}" type="pres">
      <dgm:prSet presAssocID="{3FAAEBDA-E3D6-4E89-B37A-071772A81281}" presName="sibTrans" presStyleCnt="0"/>
      <dgm:spPr/>
    </dgm:pt>
    <dgm:pt modelId="{2189D27D-4D6C-40F3-B551-5E8841682581}" type="pres">
      <dgm:prSet presAssocID="{406886CE-3937-4798-932C-2A3D2F3831D4}" presName="node" presStyleLbl="node1" presStyleIdx="3" presStyleCnt="12">
        <dgm:presLayoutVars>
          <dgm:bulletEnabled val="1"/>
        </dgm:presLayoutVars>
      </dgm:prSet>
      <dgm:spPr/>
    </dgm:pt>
    <dgm:pt modelId="{267F174D-F484-4420-BBC4-A8F2C05280D2}" type="pres">
      <dgm:prSet presAssocID="{E97CCAE2-EFAF-415F-8092-DF3674E9DBA0}" presName="sibTrans" presStyleCnt="0"/>
      <dgm:spPr/>
    </dgm:pt>
    <dgm:pt modelId="{5CAE7E78-3842-4FF1-BAA0-7E26ADEE9C9B}" type="pres">
      <dgm:prSet presAssocID="{7775C057-1CF1-4081-85E4-130E45648AD4}" presName="node" presStyleLbl="node1" presStyleIdx="4" presStyleCnt="12">
        <dgm:presLayoutVars>
          <dgm:bulletEnabled val="1"/>
        </dgm:presLayoutVars>
      </dgm:prSet>
      <dgm:spPr/>
    </dgm:pt>
    <dgm:pt modelId="{76FDDE01-F4DA-46F8-8E20-4680B395446C}" type="pres">
      <dgm:prSet presAssocID="{F77BB964-371A-485E-B539-FD2C8D11F372}" presName="sibTrans" presStyleCnt="0"/>
      <dgm:spPr/>
    </dgm:pt>
    <dgm:pt modelId="{BF81C28D-617A-46FA-91E6-917B3A02996E}" type="pres">
      <dgm:prSet presAssocID="{3EA6DE30-483A-46DC-BBB6-71A081022B31}" presName="node" presStyleLbl="node1" presStyleIdx="5" presStyleCnt="12">
        <dgm:presLayoutVars>
          <dgm:bulletEnabled val="1"/>
        </dgm:presLayoutVars>
      </dgm:prSet>
      <dgm:spPr/>
    </dgm:pt>
    <dgm:pt modelId="{85E840E5-BDA1-437B-A16F-B37252E86226}" type="pres">
      <dgm:prSet presAssocID="{AC2B795F-BE6C-4D60-BF87-7A478DE8DA72}" presName="sibTrans" presStyleCnt="0"/>
      <dgm:spPr/>
    </dgm:pt>
    <dgm:pt modelId="{B128236B-7C56-4F71-A0E7-AED3013FBD68}" type="pres">
      <dgm:prSet presAssocID="{2F9DE5B7-0096-48BF-8BAD-B31BDB493C48}" presName="node" presStyleLbl="node1" presStyleIdx="6" presStyleCnt="12">
        <dgm:presLayoutVars>
          <dgm:bulletEnabled val="1"/>
        </dgm:presLayoutVars>
      </dgm:prSet>
      <dgm:spPr/>
    </dgm:pt>
    <dgm:pt modelId="{2805D658-F2F5-403B-943B-5E65CE50D5D3}" type="pres">
      <dgm:prSet presAssocID="{660208C2-7F3D-4E17-B4BE-F93D95ACF08F}" presName="sibTrans" presStyleCnt="0"/>
      <dgm:spPr/>
    </dgm:pt>
    <dgm:pt modelId="{53C0D321-89EB-4FFD-AE95-5B561130F8AB}" type="pres">
      <dgm:prSet presAssocID="{31A59645-E3BB-473F-8400-07B3CC0E171E}" presName="node" presStyleLbl="node1" presStyleIdx="7" presStyleCnt="12">
        <dgm:presLayoutVars>
          <dgm:bulletEnabled val="1"/>
        </dgm:presLayoutVars>
      </dgm:prSet>
      <dgm:spPr/>
    </dgm:pt>
    <dgm:pt modelId="{4FBABB46-C1B0-4348-9F5D-4D44C1A9EACE}" type="pres">
      <dgm:prSet presAssocID="{49E6ECD8-0CC0-456F-BCFC-A46F431AB738}" presName="sibTrans" presStyleCnt="0"/>
      <dgm:spPr/>
    </dgm:pt>
    <dgm:pt modelId="{19D9788D-1E0B-446C-AA9A-0889C72684BA}" type="pres">
      <dgm:prSet presAssocID="{478F99F9-612E-4975-AE7B-74AC0074D0F4}" presName="node" presStyleLbl="node1" presStyleIdx="8" presStyleCnt="12">
        <dgm:presLayoutVars>
          <dgm:bulletEnabled val="1"/>
        </dgm:presLayoutVars>
      </dgm:prSet>
      <dgm:spPr/>
    </dgm:pt>
    <dgm:pt modelId="{C8AFDB81-FD73-4895-908F-7CD8FB26DFA1}" type="pres">
      <dgm:prSet presAssocID="{D0DF82D0-B687-4B62-88A2-C4A71F8AA5BC}" presName="sibTrans" presStyleCnt="0"/>
      <dgm:spPr/>
    </dgm:pt>
    <dgm:pt modelId="{2A3A89B6-50FE-4020-9BAD-B8F33C9B6BDF}" type="pres">
      <dgm:prSet presAssocID="{8082AD76-EDD5-421E-94DE-D92569576A40}" presName="node" presStyleLbl="node1" presStyleIdx="9" presStyleCnt="12">
        <dgm:presLayoutVars>
          <dgm:bulletEnabled val="1"/>
        </dgm:presLayoutVars>
      </dgm:prSet>
      <dgm:spPr/>
    </dgm:pt>
    <dgm:pt modelId="{86A44592-2DBF-407E-9177-637F80DBC909}" type="pres">
      <dgm:prSet presAssocID="{D1666A51-5153-40A5-8E03-7F9154F98DE1}" presName="sibTrans" presStyleCnt="0"/>
      <dgm:spPr/>
    </dgm:pt>
    <dgm:pt modelId="{99EB7077-1D76-49EF-A577-B2F16AC02537}" type="pres">
      <dgm:prSet presAssocID="{2E4E4462-97F5-4EAC-918E-296A3FCFE435}" presName="node" presStyleLbl="node1" presStyleIdx="10" presStyleCnt="12">
        <dgm:presLayoutVars>
          <dgm:bulletEnabled val="1"/>
        </dgm:presLayoutVars>
      </dgm:prSet>
      <dgm:spPr/>
    </dgm:pt>
    <dgm:pt modelId="{9C0CCB4D-2F86-43EC-A47C-3D92CD3E9C09}" type="pres">
      <dgm:prSet presAssocID="{87B8D489-8083-470A-93F9-05F560AE95E1}" presName="sibTrans" presStyleCnt="0"/>
      <dgm:spPr/>
    </dgm:pt>
    <dgm:pt modelId="{79511F0D-D06B-4608-A36A-41043F5F8C92}" type="pres">
      <dgm:prSet presAssocID="{906BCFAC-801F-4172-8CDB-87E8527954B9}" presName="node" presStyleLbl="node1" presStyleIdx="11" presStyleCnt="12">
        <dgm:presLayoutVars>
          <dgm:bulletEnabled val="1"/>
        </dgm:presLayoutVars>
      </dgm:prSet>
      <dgm:spPr/>
    </dgm:pt>
  </dgm:ptLst>
  <dgm:cxnLst>
    <dgm:cxn modelId="{4ECD6501-218B-4F16-8CC1-F9FAABC2D3F1}" type="presOf" srcId="{906BCFAC-801F-4172-8CDB-87E8527954B9}" destId="{79511F0D-D06B-4608-A36A-41043F5F8C92}" srcOrd="0" destOrd="0" presId="urn:microsoft.com/office/officeart/2005/8/layout/default"/>
    <dgm:cxn modelId="{793CBA07-5119-4845-9190-EAB42BE01412}" type="presOf" srcId="{5E217C7B-4776-4482-B4BB-EBBE0DE0541B}" destId="{1B314FF7-609C-40A8-A07E-3C7EBB5B3291}" srcOrd="0" destOrd="0" presId="urn:microsoft.com/office/officeart/2005/8/layout/default"/>
    <dgm:cxn modelId="{ADE1ED0A-1EE5-4EBF-B11E-065F43382146}" srcId="{03CD2DD6-FE7D-4778-83B5-B3879909B474}" destId="{406886CE-3937-4798-932C-2A3D2F3831D4}" srcOrd="3" destOrd="0" parTransId="{3F859C0D-AF24-4D18-AABC-0900FEFC60E4}" sibTransId="{E97CCAE2-EFAF-415F-8092-DF3674E9DBA0}"/>
    <dgm:cxn modelId="{B228FA0E-605C-4438-90CD-D8AE923E800D}" srcId="{03CD2DD6-FE7D-4778-83B5-B3879909B474}" destId="{31A59645-E3BB-473F-8400-07B3CC0E171E}" srcOrd="7" destOrd="0" parTransId="{905BC58E-FE4B-4804-AE81-A9A7EF461338}" sibTransId="{49E6ECD8-0CC0-456F-BCFC-A46F431AB738}"/>
    <dgm:cxn modelId="{E96F0B31-3E2A-4DB6-83C4-3B051969E4C7}" type="presOf" srcId="{03CD2DD6-FE7D-4778-83B5-B3879909B474}" destId="{6CCFDD61-4DD8-49CB-BCF9-609144FE9534}" srcOrd="0" destOrd="0" presId="urn:microsoft.com/office/officeart/2005/8/layout/default"/>
    <dgm:cxn modelId="{0D895F3A-7DF0-472C-9A5E-1FA18C97860E}" type="presOf" srcId="{406886CE-3937-4798-932C-2A3D2F3831D4}" destId="{2189D27D-4D6C-40F3-B551-5E8841682581}" srcOrd="0" destOrd="0" presId="urn:microsoft.com/office/officeart/2005/8/layout/default"/>
    <dgm:cxn modelId="{B7285769-EDC4-4123-99B7-0973F588FB90}" srcId="{03CD2DD6-FE7D-4778-83B5-B3879909B474}" destId="{906BCFAC-801F-4172-8CDB-87E8527954B9}" srcOrd="11" destOrd="0" parTransId="{1387A309-8128-4C4F-A38E-E895D71ABCDB}" sibTransId="{248FE422-AE9E-4436-9851-0C2A895BA255}"/>
    <dgm:cxn modelId="{CE40B04D-73F5-4E14-B48A-A0FA3A5B19D0}" srcId="{03CD2DD6-FE7D-4778-83B5-B3879909B474}" destId="{5E217C7B-4776-4482-B4BB-EBBE0DE0541B}" srcOrd="2" destOrd="0" parTransId="{FA28A963-1F8E-429B-9D90-E3B2395B672D}" sibTransId="{3FAAEBDA-E3D6-4E89-B37A-071772A81281}"/>
    <dgm:cxn modelId="{F722716E-05BA-4B09-8BBF-DBA4567D933E}" srcId="{03CD2DD6-FE7D-4778-83B5-B3879909B474}" destId="{630288C7-309F-4271-BF86-370D68893A93}" srcOrd="0" destOrd="0" parTransId="{3DAD13D6-AAB1-4DBE-915C-E703FE62C192}" sibTransId="{C7347AB8-E238-4624-A146-273BD8F80598}"/>
    <dgm:cxn modelId="{7FFA496F-CB86-4810-A3BD-72B81DC3FA31}" type="presOf" srcId="{2F9DE5B7-0096-48BF-8BAD-B31BDB493C48}" destId="{B128236B-7C56-4F71-A0E7-AED3013FBD68}" srcOrd="0" destOrd="0" presId="urn:microsoft.com/office/officeart/2005/8/layout/default"/>
    <dgm:cxn modelId="{32F43451-3FBE-470B-A8F5-A63B139A8127}" srcId="{03CD2DD6-FE7D-4778-83B5-B3879909B474}" destId="{7775C057-1CF1-4081-85E4-130E45648AD4}" srcOrd="4" destOrd="0" parTransId="{260F35AE-FA4A-48EC-95FA-457601D70AD9}" sibTransId="{F77BB964-371A-485E-B539-FD2C8D11F372}"/>
    <dgm:cxn modelId="{68F2AB53-1BB7-4B2D-BF24-5588BB7823B9}" type="presOf" srcId="{2E4E4462-97F5-4EAC-918E-296A3FCFE435}" destId="{99EB7077-1D76-49EF-A577-B2F16AC02537}" srcOrd="0" destOrd="0" presId="urn:microsoft.com/office/officeart/2005/8/layout/default"/>
    <dgm:cxn modelId="{18A0B57D-3C92-4688-9F75-519A5DD852AF}" type="presOf" srcId="{3EA6DE30-483A-46DC-BBB6-71A081022B31}" destId="{BF81C28D-617A-46FA-91E6-917B3A02996E}" srcOrd="0" destOrd="0" presId="urn:microsoft.com/office/officeart/2005/8/layout/default"/>
    <dgm:cxn modelId="{C26D898B-8ACE-47C5-8C0B-FB1825727450}" type="presOf" srcId="{7775C057-1CF1-4081-85E4-130E45648AD4}" destId="{5CAE7E78-3842-4FF1-BAA0-7E26ADEE9C9B}" srcOrd="0" destOrd="0" presId="urn:microsoft.com/office/officeart/2005/8/layout/default"/>
    <dgm:cxn modelId="{532FA48D-D2FD-4880-A081-4BE781DF49C0}" type="presOf" srcId="{478F99F9-612E-4975-AE7B-74AC0074D0F4}" destId="{19D9788D-1E0B-446C-AA9A-0889C72684BA}" srcOrd="0" destOrd="0" presId="urn:microsoft.com/office/officeart/2005/8/layout/default"/>
    <dgm:cxn modelId="{E88ACC8F-4219-478E-8D03-7EF3342AEF58}" type="presOf" srcId="{630288C7-309F-4271-BF86-370D68893A93}" destId="{633B7505-5578-400A-8EBC-83B6D9E4854B}" srcOrd="0" destOrd="0" presId="urn:microsoft.com/office/officeart/2005/8/layout/default"/>
    <dgm:cxn modelId="{B5E9ACA2-0C29-47C9-B9F1-094A78C1CC52}" type="presOf" srcId="{31A59645-E3BB-473F-8400-07B3CC0E171E}" destId="{53C0D321-89EB-4FFD-AE95-5B561130F8AB}" srcOrd="0" destOrd="0" presId="urn:microsoft.com/office/officeart/2005/8/layout/default"/>
    <dgm:cxn modelId="{E11F89A4-BDBC-48AD-AD1F-14E7DE14EC17}" srcId="{03CD2DD6-FE7D-4778-83B5-B3879909B474}" destId="{2E4E4462-97F5-4EAC-918E-296A3FCFE435}" srcOrd="10" destOrd="0" parTransId="{1F453DBB-85B3-4B60-948D-74D9898A48BA}" sibTransId="{87B8D489-8083-470A-93F9-05F560AE95E1}"/>
    <dgm:cxn modelId="{C85341C4-B2DA-4F92-ACCA-CF512E8DA80A}" srcId="{03CD2DD6-FE7D-4778-83B5-B3879909B474}" destId="{08364515-F97F-4268-BE7B-C1CFFB38C9FF}" srcOrd="1" destOrd="0" parTransId="{CB206687-C5E1-4839-B643-7C3C8DA9CB77}" sibTransId="{B24CA9D7-3482-447B-B7AF-4355A3236AD1}"/>
    <dgm:cxn modelId="{C3F7B0D1-D966-4D17-AB7E-7E5488F6DE53}" srcId="{03CD2DD6-FE7D-4778-83B5-B3879909B474}" destId="{8082AD76-EDD5-421E-94DE-D92569576A40}" srcOrd="9" destOrd="0" parTransId="{1B52A811-0F8C-4B5F-BC17-0492AD725D07}" sibTransId="{D1666A51-5153-40A5-8E03-7F9154F98DE1}"/>
    <dgm:cxn modelId="{9540EAD5-1739-48D5-97A3-78F53C257776}" type="presOf" srcId="{8082AD76-EDD5-421E-94DE-D92569576A40}" destId="{2A3A89B6-50FE-4020-9BAD-B8F33C9B6BDF}" srcOrd="0" destOrd="0" presId="urn:microsoft.com/office/officeart/2005/8/layout/default"/>
    <dgm:cxn modelId="{9B348DD9-6D35-4121-8F67-BDE24ECA0312}" srcId="{03CD2DD6-FE7D-4778-83B5-B3879909B474}" destId="{2F9DE5B7-0096-48BF-8BAD-B31BDB493C48}" srcOrd="6" destOrd="0" parTransId="{AC76907E-0DB1-4F5E-83FA-BDA56C12E21F}" sibTransId="{660208C2-7F3D-4E17-B4BE-F93D95ACF08F}"/>
    <dgm:cxn modelId="{95CAEAEF-B1C3-41E2-B143-751073691A9E}" srcId="{03CD2DD6-FE7D-4778-83B5-B3879909B474}" destId="{3EA6DE30-483A-46DC-BBB6-71A081022B31}" srcOrd="5" destOrd="0" parTransId="{5FEF937B-A312-482E-992E-95CCD0ADEA57}" sibTransId="{AC2B795F-BE6C-4D60-BF87-7A478DE8DA72}"/>
    <dgm:cxn modelId="{82DE24F0-C0A7-4EE0-AE2C-32512529641C}" srcId="{03CD2DD6-FE7D-4778-83B5-B3879909B474}" destId="{478F99F9-612E-4975-AE7B-74AC0074D0F4}" srcOrd="8" destOrd="0" parTransId="{7126A87E-9333-4308-B079-F1FBE01E77D0}" sibTransId="{D0DF82D0-B687-4B62-88A2-C4A71F8AA5BC}"/>
    <dgm:cxn modelId="{E8E454F0-3809-4715-A321-3A0F52E60040}" type="presOf" srcId="{08364515-F97F-4268-BE7B-C1CFFB38C9FF}" destId="{C7207799-E4C9-4E54-A9FE-80497D17FA4E}" srcOrd="0" destOrd="0" presId="urn:microsoft.com/office/officeart/2005/8/layout/default"/>
    <dgm:cxn modelId="{DB5E883D-AA71-4F1F-8AE3-F4574700BA0B}" type="presParOf" srcId="{6CCFDD61-4DD8-49CB-BCF9-609144FE9534}" destId="{633B7505-5578-400A-8EBC-83B6D9E4854B}" srcOrd="0" destOrd="0" presId="urn:microsoft.com/office/officeart/2005/8/layout/default"/>
    <dgm:cxn modelId="{48529C9D-4253-458A-A15B-13D69C95000B}" type="presParOf" srcId="{6CCFDD61-4DD8-49CB-BCF9-609144FE9534}" destId="{67375217-0612-4B2E-BE9F-346F25C54C07}" srcOrd="1" destOrd="0" presId="urn:microsoft.com/office/officeart/2005/8/layout/default"/>
    <dgm:cxn modelId="{95DFFCC7-3902-4527-93AB-4CB38247DC0C}" type="presParOf" srcId="{6CCFDD61-4DD8-49CB-BCF9-609144FE9534}" destId="{C7207799-E4C9-4E54-A9FE-80497D17FA4E}" srcOrd="2" destOrd="0" presId="urn:microsoft.com/office/officeart/2005/8/layout/default"/>
    <dgm:cxn modelId="{5137F655-AAED-42F3-B126-F7F3786996A6}" type="presParOf" srcId="{6CCFDD61-4DD8-49CB-BCF9-609144FE9534}" destId="{FA6BF1B5-83E5-4417-A9E2-FBDEE916B557}" srcOrd="3" destOrd="0" presId="urn:microsoft.com/office/officeart/2005/8/layout/default"/>
    <dgm:cxn modelId="{52F91B4B-657D-4974-A2DB-74DFEA651D1C}" type="presParOf" srcId="{6CCFDD61-4DD8-49CB-BCF9-609144FE9534}" destId="{1B314FF7-609C-40A8-A07E-3C7EBB5B3291}" srcOrd="4" destOrd="0" presId="urn:microsoft.com/office/officeart/2005/8/layout/default"/>
    <dgm:cxn modelId="{FD804DFD-9068-4A65-9038-4F65BCEEB6E9}" type="presParOf" srcId="{6CCFDD61-4DD8-49CB-BCF9-609144FE9534}" destId="{4DF1FF67-D8F2-4437-A559-931C2F96D08D}" srcOrd="5" destOrd="0" presId="urn:microsoft.com/office/officeart/2005/8/layout/default"/>
    <dgm:cxn modelId="{9412EE79-6206-45C7-B802-107CA9629F1F}" type="presParOf" srcId="{6CCFDD61-4DD8-49CB-BCF9-609144FE9534}" destId="{2189D27D-4D6C-40F3-B551-5E8841682581}" srcOrd="6" destOrd="0" presId="urn:microsoft.com/office/officeart/2005/8/layout/default"/>
    <dgm:cxn modelId="{DA862F19-5D87-4E5F-9B82-D011C3EF4236}" type="presParOf" srcId="{6CCFDD61-4DD8-49CB-BCF9-609144FE9534}" destId="{267F174D-F484-4420-BBC4-A8F2C05280D2}" srcOrd="7" destOrd="0" presId="urn:microsoft.com/office/officeart/2005/8/layout/default"/>
    <dgm:cxn modelId="{F3FBAE7E-DC04-4951-9FEE-5DE07A3BD1D7}" type="presParOf" srcId="{6CCFDD61-4DD8-49CB-BCF9-609144FE9534}" destId="{5CAE7E78-3842-4FF1-BAA0-7E26ADEE9C9B}" srcOrd="8" destOrd="0" presId="urn:microsoft.com/office/officeart/2005/8/layout/default"/>
    <dgm:cxn modelId="{39A0C953-0BA7-4C2C-A82C-2BBFC0F6CDFC}" type="presParOf" srcId="{6CCFDD61-4DD8-49CB-BCF9-609144FE9534}" destId="{76FDDE01-F4DA-46F8-8E20-4680B395446C}" srcOrd="9" destOrd="0" presId="urn:microsoft.com/office/officeart/2005/8/layout/default"/>
    <dgm:cxn modelId="{8915E272-F74D-4BAC-BFCF-C31E7153A0D4}" type="presParOf" srcId="{6CCFDD61-4DD8-49CB-BCF9-609144FE9534}" destId="{BF81C28D-617A-46FA-91E6-917B3A02996E}" srcOrd="10" destOrd="0" presId="urn:microsoft.com/office/officeart/2005/8/layout/default"/>
    <dgm:cxn modelId="{D656B2C6-04DB-4658-B888-B7B59E4B85A8}" type="presParOf" srcId="{6CCFDD61-4DD8-49CB-BCF9-609144FE9534}" destId="{85E840E5-BDA1-437B-A16F-B37252E86226}" srcOrd="11" destOrd="0" presId="urn:microsoft.com/office/officeart/2005/8/layout/default"/>
    <dgm:cxn modelId="{E530813C-7268-4225-9076-031626935139}" type="presParOf" srcId="{6CCFDD61-4DD8-49CB-BCF9-609144FE9534}" destId="{B128236B-7C56-4F71-A0E7-AED3013FBD68}" srcOrd="12" destOrd="0" presId="urn:microsoft.com/office/officeart/2005/8/layout/default"/>
    <dgm:cxn modelId="{5E6A9ABE-0585-420F-86D3-314799B8E117}" type="presParOf" srcId="{6CCFDD61-4DD8-49CB-BCF9-609144FE9534}" destId="{2805D658-F2F5-403B-943B-5E65CE50D5D3}" srcOrd="13" destOrd="0" presId="urn:microsoft.com/office/officeart/2005/8/layout/default"/>
    <dgm:cxn modelId="{63ACCF81-AE94-43AE-AC17-9A7763DF3848}" type="presParOf" srcId="{6CCFDD61-4DD8-49CB-BCF9-609144FE9534}" destId="{53C0D321-89EB-4FFD-AE95-5B561130F8AB}" srcOrd="14" destOrd="0" presId="urn:microsoft.com/office/officeart/2005/8/layout/default"/>
    <dgm:cxn modelId="{6749AC13-C86A-4515-8753-1436B7F50437}" type="presParOf" srcId="{6CCFDD61-4DD8-49CB-BCF9-609144FE9534}" destId="{4FBABB46-C1B0-4348-9F5D-4D44C1A9EACE}" srcOrd="15" destOrd="0" presId="urn:microsoft.com/office/officeart/2005/8/layout/default"/>
    <dgm:cxn modelId="{6D3A1518-83EC-445C-862E-EC8C700D9AE4}" type="presParOf" srcId="{6CCFDD61-4DD8-49CB-BCF9-609144FE9534}" destId="{19D9788D-1E0B-446C-AA9A-0889C72684BA}" srcOrd="16" destOrd="0" presId="urn:microsoft.com/office/officeart/2005/8/layout/default"/>
    <dgm:cxn modelId="{E71BB6B1-59EA-4E43-AA52-1A17A855FD3C}" type="presParOf" srcId="{6CCFDD61-4DD8-49CB-BCF9-609144FE9534}" destId="{C8AFDB81-FD73-4895-908F-7CD8FB26DFA1}" srcOrd="17" destOrd="0" presId="urn:microsoft.com/office/officeart/2005/8/layout/default"/>
    <dgm:cxn modelId="{EDB9FD3C-A22A-410E-8AF4-84363C77B9B3}" type="presParOf" srcId="{6CCFDD61-4DD8-49CB-BCF9-609144FE9534}" destId="{2A3A89B6-50FE-4020-9BAD-B8F33C9B6BDF}" srcOrd="18" destOrd="0" presId="urn:microsoft.com/office/officeart/2005/8/layout/default"/>
    <dgm:cxn modelId="{2303F59F-8214-48FE-A280-1B0A40BC34C9}" type="presParOf" srcId="{6CCFDD61-4DD8-49CB-BCF9-609144FE9534}" destId="{86A44592-2DBF-407E-9177-637F80DBC909}" srcOrd="19" destOrd="0" presId="urn:microsoft.com/office/officeart/2005/8/layout/default"/>
    <dgm:cxn modelId="{15D34824-0731-43A2-96D3-E5EBDDFE2861}" type="presParOf" srcId="{6CCFDD61-4DD8-49CB-BCF9-609144FE9534}" destId="{99EB7077-1D76-49EF-A577-B2F16AC02537}" srcOrd="20" destOrd="0" presId="urn:microsoft.com/office/officeart/2005/8/layout/default"/>
    <dgm:cxn modelId="{5C0934A9-D9D0-44ED-BCE8-FF7F4FB936A3}" type="presParOf" srcId="{6CCFDD61-4DD8-49CB-BCF9-609144FE9534}" destId="{9C0CCB4D-2F86-43EC-A47C-3D92CD3E9C09}" srcOrd="21" destOrd="0" presId="urn:microsoft.com/office/officeart/2005/8/layout/default"/>
    <dgm:cxn modelId="{4F08C151-10FF-4E9A-8F0C-41E40102D2B3}" type="presParOf" srcId="{6CCFDD61-4DD8-49CB-BCF9-609144FE9534}" destId="{79511F0D-D06B-4608-A36A-41043F5F8C9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F7D68F-473D-4328-8357-1B4E06AC047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70ACDD1-ABD6-49AF-9812-CB588A59C194}">
      <dgm:prSet/>
      <dgm:spPr/>
      <dgm:t>
        <a:bodyPr/>
        <a:lstStyle/>
        <a:p>
          <a:r>
            <a:rPr lang="en-US" u="none" dirty="0">
              <a:solidFill>
                <a:schemeClr val="accent1"/>
              </a:solidFill>
            </a:rPr>
            <a:t>Basic Concept</a:t>
          </a:r>
          <a:r>
            <a:rPr lang="en-US" dirty="0">
              <a:solidFill>
                <a:schemeClr val="accent1"/>
              </a:solidFill>
            </a:rPr>
            <a:t>: </a:t>
          </a:r>
          <a:r>
            <a:rPr lang="en-US" dirty="0"/>
            <a:t>Death is final, and this makes it sad            </a:t>
          </a:r>
        </a:p>
        <a:p>
          <a:r>
            <a:rPr lang="en-US" dirty="0"/>
            <a:t>The Dead Bird by Margaret Wise Brown</a:t>
          </a:r>
        </a:p>
      </dgm:t>
    </dgm:pt>
    <dgm:pt modelId="{93C98CB8-9707-4AD2-9EC4-749B5BF6F457}" type="parTrans" cxnId="{B59DA0CE-8A3F-4B4C-B52E-94F982B1391C}">
      <dgm:prSet/>
      <dgm:spPr/>
      <dgm:t>
        <a:bodyPr/>
        <a:lstStyle/>
        <a:p>
          <a:endParaRPr lang="en-US"/>
        </a:p>
      </dgm:t>
    </dgm:pt>
    <dgm:pt modelId="{FD8595C7-0573-43F3-BFBB-43A71EA8534F}" type="sibTrans" cxnId="{B59DA0CE-8A3F-4B4C-B52E-94F982B1391C}">
      <dgm:prSet/>
      <dgm:spPr/>
      <dgm:t>
        <a:bodyPr/>
        <a:lstStyle/>
        <a:p>
          <a:endParaRPr lang="en-US"/>
        </a:p>
      </dgm:t>
    </dgm:pt>
    <dgm:pt modelId="{57753709-5D1C-41F6-A43C-BC21FE324BAF}">
      <dgm:prSet/>
      <dgm:spPr/>
      <dgm:t>
        <a:bodyPr/>
        <a:lstStyle/>
        <a:p>
          <a:pPr>
            <a:lnSpc>
              <a:spcPct val="100000"/>
            </a:lnSpc>
          </a:pPr>
          <a:r>
            <a:rPr lang="en-US" u="none" dirty="0">
              <a:solidFill>
                <a:schemeClr val="accent1"/>
              </a:solidFill>
            </a:rPr>
            <a:t>Basic Concept</a:t>
          </a:r>
          <a:r>
            <a:rPr lang="en-US" dirty="0">
              <a:solidFill>
                <a:schemeClr val="accent1"/>
              </a:solidFill>
            </a:rPr>
            <a:t>: </a:t>
          </a:r>
          <a:r>
            <a:rPr lang="en-US" dirty="0"/>
            <a:t>Many feelings are experienced in grief        </a:t>
          </a:r>
        </a:p>
        <a:p>
          <a:pPr>
            <a:lnSpc>
              <a:spcPct val="100000"/>
            </a:lnSpc>
          </a:pPr>
          <a:r>
            <a:rPr lang="en-US" dirty="0"/>
            <a:t>The Accident by Carol Carrick</a:t>
          </a:r>
        </a:p>
      </dgm:t>
    </dgm:pt>
    <dgm:pt modelId="{83711D7A-6602-4059-971B-12272EFD98C9}" type="parTrans" cxnId="{4313DA23-F4F5-44E3-BD69-8B11AB4E09F4}">
      <dgm:prSet/>
      <dgm:spPr/>
      <dgm:t>
        <a:bodyPr/>
        <a:lstStyle/>
        <a:p>
          <a:endParaRPr lang="en-US"/>
        </a:p>
      </dgm:t>
    </dgm:pt>
    <dgm:pt modelId="{CBFD66E9-4B5B-45B3-9768-3977CAADFDB4}" type="sibTrans" cxnId="{4313DA23-F4F5-44E3-BD69-8B11AB4E09F4}">
      <dgm:prSet/>
      <dgm:spPr/>
      <dgm:t>
        <a:bodyPr/>
        <a:lstStyle/>
        <a:p>
          <a:endParaRPr lang="en-US"/>
        </a:p>
      </dgm:t>
    </dgm:pt>
    <dgm:pt modelId="{EE062366-9924-4619-B213-547607619DEF}">
      <dgm:prSet/>
      <dgm:spPr/>
      <dgm:t>
        <a:bodyPr/>
        <a:lstStyle/>
        <a:p>
          <a:r>
            <a:rPr lang="en-US" dirty="0">
              <a:solidFill>
                <a:schemeClr val="accent1"/>
              </a:solidFill>
            </a:rPr>
            <a:t>Basic Concept</a:t>
          </a:r>
          <a:r>
            <a:rPr lang="en-US" dirty="0"/>
            <a:t>: Certain things follow a death                         </a:t>
          </a:r>
        </a:p>
        <a:p>
          <a:r>
            <a:rPr lang="en-US" dirty="0"/>
            <a:t>The Tenth Good Thing about Barney by Judith </a:t>
          </a:r>
          <a:r>
            <a:rPr lang="en-US" dirty="0" err="1"/>
            <a:t>Viorist</a:t>
          </a:r>
          <a:endParaRPr lang="en-US" dirty="0"/>
        </a:p>
      </dgm:t>
    </dgm:pt>
    <dgm:pt modelId="{6243CD01-C772-44B0-8BA6-A3B3C3D7C625}" type="parTrans" cxnId="{AAECB587-0E7E-4B2D-AF09-9CA63FB2834E}">
      <dgm:prSet/>
      <dgm:spPr/>
      <dgm:t>
        <a:bodyPr/>
        <a:lstStyle/>
        <a:p>
          <a:endParaRPr lang="en-US"/>
        </a:p>
      </dgm:t>
    </dgm:pt>
    <dgm:pt modelId="{07267994-F1BC-4BD5-A4F6-41DF5923CDED}" type="sibTrans" cxnId="{AAECB587-0E7E-4B2D-AF09-9CA63FB2834E}">
      <dgm:prSet/>
      <dgm:spPr/>
      <dgm:t>
        <a:bodyPr/>
        <a:lstStyle/>
        <a:p>
          <a:endParaRPr lang="en-US"/>
        </a:p>
      </dgm:t>
    </dgm:pt>
    <dgm:pt modelId="{724EAEA5-3D88-4B33-983A-7449A75292FF}">
      <dgm:prSet/>
      <dgm:spPr/>
      <dgm:t>
        <a:bodyPr/>
        <a:lstStyle/>
        <a:p>
          <a:r>
            <a:rPr lang="en-US" dirty="0">
              <a:solidFill>
                <a:schemeClr val="accent1"/>
              </a:solidFill>
            </a:rPr>
            <a:t>Basic Concept:  </a:t>
          </a:r>
          <a:r>
            <a:rPr lang="en-US" dirty="0"/>
            <a:t>Everything living dies                                   </a:t>
          </a:r>
        </a:p>
        <a:p>
          <a:r>
            <a:rPr lang="en-US" dirty="0"/>
            <a:t>Distinguish between a healthy flower and a dry/faded flower</a:t>
          </a:r>
        </a:p>
      </dgm:t>
    </dgm:pt>
    <dgm:pt modelId="{A2FAA782-C462-4473-80C7-499D268088DE}" type="parTrans" cxnId="{446B00AB-602F-4290-A21E-F2C1AAC56C24}">
      <dgm:prSet/>
      <dgm:spPr/>
      <dgm:t>
        <a:bodyPr/>
        <a:lstStyle/>
        <a:p>
          <a:endParaRPr lang="en-US"/>
        </a:p>
      </dgm:t>
    </dgm:pt>
    <dgm:pt modelId="{E787BEFE-6F58-49D1-B125-FBF8A7038A0C}" type="sibTrans" cxnId="{446B00AB-602F-4290-A21E-F2C1AAC56C24}">
      <dgm:prSet/>
      <dgm:spPr/>
      <dgm:t>
        <a:bodyPr/>
        <a:lstStyle/>
        <a:p>
          <a:endParaRPr lang="en-US"/>
        </a:p>
      </dgm:t>
    </dgm:pt>
    <dgm:pt modelId="{199DB919-E89A-430A-BB15-F4FCEF77BE2D}">
      <dgm:prSet/>
      <dgm:spPr/>
      <dgm:t>
        <a:bodyPr/>
        <a:lstStyle/>
        <a:p>
          <a:r>
            <a:rPr lang="en-US" dirty="0"/>
            <a:t>                                                                                        </a:t>
          </a:r>
        </a:p>
      </dgm:t>
    </dgm:pt>
    <dgm:pt modelId="{E80D5812-FA81-4E30-9E5E-4D091C25593B}" type="parTrans" cxnId="{C956EB3F-9D34-4C2F-8B3B-181BE517A9EC}">
      <dgm:prSet/>
      <dgm:spPr/>
      <dgm:t>
        <a:bodyPr/>
        <a:lstStyle/>
        <a:p>
          <a:endParaRPr lang="en-US"/>
        </a:p>
      </dgm:t>
    </dgm:pt>
    <dgm:pt modelId="{CD1E879B-3765-46BB-91B3-A7F8BB071D0F}" type="sibTrans" cxnId="{C956EB3F-9D34-4C2F-8B3B-181BE517A9EC}">
      <dgm:prSet/>
      <dgm:spPr/>
      <dgm:t>
        <a:bodyPr/>
        <a:lstStyle/>
        <a:p>
          <a:endParaRPr lang="en-US"/>
        </a:p>
      </dgm:t>
    </dgm:pt>
    <dgm:pt modelId="{D9C6A14C-417B-480A-A999-1C638B90702D}" type="pres">
      <dgm:prSet presAssocID="{16F7D68F-473D-4328-8357-1B4E06AC0474}" presName="vert0" presStyleCnt="0">
        <dgm:presLayoutVars>
          <dgm:dir/>
          <dgm:animOne val="branch"/>
          <dgm:animLvl val="lvl"/>
        </dgm:presLayoutVars>
      </dgm:prSet>
      <dgm:spPr/>
    </dgm:pt>
    <dgm:pt modelId="{D6BAB98F-78D4-4162-BE1B-B623DD3E391C}" type="pres">
      <dgm:prSet presAssocID="{970ACDD1-ABD6-49AF-9812-CB588A59C194}" presName="thickLine" presStyleLbl="alignNode1" presStyleIdx="0" presStyleCnt="5"/>
      <dgm:spPr/>
    </dgm:pt>
    <dgm:pt modelId="{9A8BC2B7-DFAF-4CA7-838A-B8282779DC9C}" type="pres">
      <dgm:prSet presAssocID="{970ACDD1-ABD6-49AF-9812-CB588A59C194}" presName="horz1" presStyleCnt="0"/>
      <dgm:spPr/>
    </dgm:pt>
    <dgm:pt modelId="{BAB235C1-88CD-4395-9013-EAB221314E5E}" type="pres">
      <dgm:prSet presAssocID="{970ACDD1-ABD6-49AF-9812-CB588A59C194}" presName="tx1" presStyleLbl="revTx" presStyleIdx="0" presStyleCnt="5"/>
      <dgm:spPr/>
    </dgm:pt>
    <dgm:pt modelId="{8E3D59F9-11D7-44D7-9C53-D6E6130A0E5E}" type="pres">
      <dgm:prSet presAssocID="{970ACDD1-ABD6-49AF-9812-CB588A59C194}" presName="vert1" presStyleCnt="0"/>
      <dgm:spPr/>
    </dgm:pt>
    <dgm:pt modelId="{BEBC038C-045E-471B-86BC-3505578AE0ED}" type="pres">
      <dgm:prSet presAssocID="{57753709-5D1C-41F6-A43C-BC21FE324BAF}" presName="thickLine" presStyleLbl="alignNode1" presStyleIdx="1" presStyleCnt="5"/>
      <dgm:spPr/>
    </dgm:pt>
    <dgm:pt modelId="{B8A24925-F91F-4732-8359-AAA8ECEBD4C9}" type="pres">
      <dgm:prSet presAssocID="{57753709-5D1C-41F6-A43C-BC21FE324BAF}" presName="horz1" presStyleCnt="0"/>
      <dgm:spPr/>
    </dgm:pt>
    <dgm:pt modelId="{73E25F05-C840-45D7-A533-4B763E85D0BD}" type="pres">
      <dgm:prSet presAssocID="{57753709-5D1C-41F6-A43C-BC21FE324BAF}" presName="tx1" presStyleLbl="revTx" presStyleIdx="1" presStyleCnt="5"/>
      <dgm:spPr/>
    </dgm:pt>
    <dgm:pt modelId="{E5A96D3F-2471-4001-BC22-E52E998CBD7E}" type="pres">
      <dgm:prSet presAssocID="{57753709-5D1C-41F6-A43C-BC21FE324BAF}" presName="vert1" presStyleCnt="0"/>
      <dgm:spPr/>
    </dgm:pt>
    <dgm:pt modelId="{04565BA1-ADDF-4EB8-8236-337A02CB1034}" type="pres">
      <dgm:prSet presAssocID="{EE062366-9924-4619-B213-547607619DEF}" presName="thickLine" presStyleLbl="alignNode1" presStyleIdx="2" presStyleCnt="5"/>
      <dgm:spPr/>
    </dgm:pt>
    <dgm:pt modelId="{00122EAD-BE54-401E-886F-FE5570A5F8FC}" type="pres">
      <dgm:prSet presAssocID="{EE062366-9924-4619-B213-547607619DEF}" presName="horz1" presStyleCnt="0"/>
      <dgm:spPr/>
    </dgm:pt>
    <dgm:pt modelId="{5007B9EB-28A8-4745-8876-F09C462E69F7}" type="pres">
      <dgm:prSet presAssocID="{EE062366-9924-4619-B213-547607619DEF}" presName="tx1" presStyleLbl="revTx" presStyleIdx="2" presStyleCnt="5"/>
      <dgm:spPr/>
    </dgm:pt>
    <dgm:pt modelId="{27D5DA26-1A77-4DDA-AB13-C7174BD6CC0C}" type="pres">
      <dgm:prSet presAssocID="{EE062366-9924-4619-B213-547607619DEF}" presName="vert1" presStyleCnt="0"/>
      <dgm:spPr/>
    </dgm:pt>
    <dgm:pt modelId="{B9716FD5-19A5-4EAA-ADC5-C3706512B4B6}" type="pres">
      <dgm:prSet presAssocID="{724EAEA5-3D88-4B33-983A-7449A75292FF}" presName="thickLine" presStyleLbl="alignNode1" presStyleIdx="3" presStyleCnt="5"/>
      <dgm:spPr/>
    </dgm:pt>
    <dgm:pt modelId="{76B0F4B4-58FF-42EC-9917-0D3D9857EAA1}" type="pres">
      <dgm:prSet presAssocID="{724EAEA5-3D88-4B33-983A-7449A75292FF}" presName="horz1" presStyleCnt="0"/>
      <dgm:spPr/>
    </dgm:pt>
    <dgm:pt modelId="{7C3AF2DD-FFD6-4A40-B6CA-250237327BC7}" type="pres">
      <dgm:prSet presAssocID="{724EAEA5-3D88-4B33-983A-7449A75292FF}" presName="tx1" presStyleLbl="revTx" presStyleIdx="3" presStyleCnt="5"/>
      <dgm:spPr/>
    </dgm:pt>
    <dgm:pt modelId="{DAFC966C-37E7-4CB9-8D05-0DABE392D625}" type="pres">
      <dgm:prSet presAssocID="{724EAEA5-3D88-4B33-983A-7449A75292FF}" presName="vert1" presStyleCnt="0"/>
      <dgm:spPr/>
    </dgm:pt>
    <dgm:pt modelId="{AC319583-3DC8-470E-AD97-609E6A89F258}" type="pres">
      <dgm:prSet presAssocID="{199DB919-E89A-430A-BB15-F4FCEF77BE2D}" presName="thickLine" presStyleLbl="alignNode1" presStyleIdx="4" presStyleCnt="5"/>
      <dgm:spPr/>
    </dgm:pt>
    <dgm:pt modelId="{1B82C583-AFF4-4BAA-8E6F-3EAC4B8B9B51}" type="pres">
      <dgm:prSet presAssocID="{199DB919-E89A-430A-BB15-F4FCEF77BE2D}" presName="horz1" presStyleCnt="0"/>
      <dgm:spPr/>
    </dgm:pt>
    <dgm:pt modelId="{11419EF6-96B8-4F2A-87AE-86AA984BF17B}" type="pres">
      <dgm:prSet presAssocID="{199DB919-E89A-430A-BB15-F4FCEF77BE2D}" presName="tx1" presStyleLbl="revTx" presStyleIdx="4" presStyleCnt="5"/>
      <dgm:spPr/>
    </dgm:pt>
    <dgm:pt modelId="{DA79AA9B-E8F4-4B08-B6C5-BAAE1CAE3FCC}" type="pres">
      <dgm:prSet presAssocID="{199DB919-E89A-430A-BB15-F4FCEF77BE2D}" presName="vert1" presStyleCnt="0"/>
      <dgm:spPr/>
    </dgm:pt>
  </dgm:ptLst>
  <dgm:cxnLst>
    <dgm:cxn modelId="{438F1E09-520D-4040-A913-1236E44F51FC}" type="presOf" srcId="{199DB919-E89A-430A-BB15-F4FCEF77BE2D}" destId="{11419EF6-96B8-4F2A-87AE-86AA984BF17B}" srcOrd="0" destOrd="0" presId="urn:microsoft.com/office/officeart/2008/layout/LinedList"/>
    <dgm:cxn modelId="{4313DA23-F4F5-44E3-BD69-8B11AB4E09F4}" srcId="{16F7D68F-473D-4328-8357-1B4E06AC0474}" destId="{57753709-5D1C-41F6-A43C-BC21FE324BAF}" srcOrd="1" destOrd="0" parTransId="{83711D7A-6602-4059-971B-12272EFD98C9}" sibTransId="{CBFD66E9-4B5B-45B3-9768-3977CAADFDB4}"/>
    <dgm:cxn modelId="{C956EB3F-9D34-4C2F-8B3B-181BE517A9EC}" srcId="{16F7D68F-473D-4328-8357-1B4E06AC0474}" destId="{199DB919-E89A-430A-BB15-F4FCEF77BE2D}" srcOrd="4" destOrd="0" parTransId="{E80D5812-FA81-4E30-9E5E-4D091C25593B}" sibTransId="{CD1E879B-3765-46BB-91B3-A7F8BB071D0F}"/>
    <dgm:cxn modelId="{607A9478-6930-466B-924C-8CE19B8EB539}" type="presOf" srcId="{57753709-5D1C-41F6-A43C-BC21FE324BAF}" destId="{73E25F05-C840-45D7-A533-4B763E85D0BD}" srcOrd="0" destOrd="0" presId="urn:microsoft.com/office/officeart/2008/layout/LinedList"/>
    <dgm:cxn modelId="{437D1D79-38B7-48BF-8869-963EAA9DE09C}" type="presOf" srcId="{EE062366-9924-4619-B213-547607619DEF}" destId="{5007B9EB-28A8-4745-8876-F09C462E69F7}" srcOrd="0" destOrd="0" presId="urn:microsoft.com/office/officeart/2008/layout/LinedList"/>
    <dgm:cxn modelId="{AC47725A-4E06-4118-9CAD-B52D4CDD325F}" type="presOf" srcId="{724EAEA5-3D88-4B33-983A-7449A75292FF}" destId="{7C3AF2DD-FFD6-4A40-B6CA-250237327BC7}" srcOrd="0" destOrd="0" presId="urn:microsoft.com/office/officeart/2008/layout/LinedList"/>
    <dgm:cxn modelId="{AAECB587-0E7E-4B2D-AF09-9CA63FB2834E}" srcId="{16F7D68F-473D-4328-8357-1B4E06AC0474}" destId="{EE062366-9924-4619-B213-547607619DEF}" srcOrd="2" destOrd="0" parTransId="{6243CD01-C772-44B0-8BA6-A3B3C3D7C625}" sibTransId="{07267994-F1BC-4BD5-A4F6-41DF5923CDED}"/>
    <dgm:cxn modelId="{446B00AB-602F-4290-A21E-F2C1AAC56C24}" srcId="{16F7D68F-473D-4328-8357-1B4E06AC0474}" destId="{724EAEA5-3D88-4B33-983A-7449A75292FF}" srcOrd="3" destOrd="0" parTransId="{A2FAA782-C462-4473-80C7-499D268088DE}" sibTransId="{E787BEFE-6F58-49D1-B125-FBF8A7038A0C}"/>
    <dgm:cxn modelId="{204499B4-ED9C-426A-8986-8152E87EF7B1}" type="presOf" srcId="{16F7D68F-473D-4328-8357-1B4E06AC0474}" destId="{D9C6A14C-417B-480A-A999-1C638B90702D}" srcOrd="0" destOrd="0" presId="urn:microsoft.com/office/officeart/2008/layout/LinedList"/>
    <dgm:cxn modelId="{B59DA0CE-8A3F-4B4C-B52E-94F982B1391C}" srcId="{16F7D68F-473D-4328-8357-1B4E06AC0474}" destId="{970ACDD1-ABD6-49AF-9812-CB588A59C194}" srcOrd="0" destOrd="0" parTransId="{93C98CB8-9707-4AD2-9EC4-749B5BF6F457}" sibTransId="{FD8595C7-0573-43F3-BFBB-43A71EA8534F}"/>
    <dgm:cxn modelId="{FDC81FE7-EBAB-44CD-9AAA-FFA6BAECC085}" type="presOf" srcId="{970ACDD1-ABD6-49AF-9812-CB588A59C194}" destId="{BAB235C1-88CD-4395-9013-EAB221314E5E}" srcOrd="0" destOrd="0" presId="urn:microsoft.com/office/officeart/2008/layout/LinedList"/>
    <dgm:cxn modelId="{00015D22-CEEC-41B3-A1CA-E8F2505D5C95}" type="presParOf" srcId="{D9C6A14C-417B-480A-A999-1C638B90702D}" destId="{D6BAB98F-78D4-4162-BE1B-B623DD3E391C}" srcOrd="0" destOrd="0" presId="urn:microsoft.com/office/officeart/2008/layout/LinedList"/>
    <dgm:cxn modelId="{FE95584F-FCC1-46FA-96A8-B7FFAD8D1C6E}" type="presParOf" srcId="{D9C6A14C-417B-480A-A999-1C638B90702D}" destId="{9A8BC2B7-DFAF-4CA7-838A-B8282779DC9C}" srcOrd="1" destOrd="0" presId="urn:microsoft.com/office/officeart/2008/layout/LinedList"/>
    <dgm:cxn modelId="{0A341E04-0535-440E-A0AF-324300FFE78D}" type="presParOf" srcId="{9A8BC2B7-DFAF-4CA7-838A-B8282779DC9C}" destId="{BAB235C1-88CD-4395-9013-EAB221314E5E}" srcOrd="0" destOrd="0" presId="urn:microsoft.com/office/officeart/2008/layout/LinedList"/>
    <dgm:cxn modelId="{4AF266D0-AABF-476A-96E5-116466E19046}" type="presParOf" srcId="{9A8BC2B7-DFAF-4CA7-838A-B8282779DC9C}" destId="{8E3D59F9-11D7-44D7-9C53-D6E6130A0E5E}" srcOrd="1" destOrd="0" presId="urn:microsoft.com/office/officeart/2008/layout/LinedList"/>
    <dgm:cxn modelId="{79CF257B-B86A-4C3E-A0D6-053075A1B20E}" type="presParOf" srcId="{D9C6A14C-417B-480A-A999-1C638B90702D}" destId="{BEBC038C-045E-471B-86BC-3505578AE0ED}" srcOrd="2" destOrd="0" presId="urn:microsoft.com/office/officeart/2008/layout/LinedList"/>
    <dgm:cxn modelId="{BC6ED9CA-3471-4281-90A4-E825EC4F494F}" type="presParOf" srcId="{D9C6A14C-417B-480A-A999-1C638B90702D}" destId="{B8A24925-F91F-4732-8359-AAA8ECEBD4C9}" srcOrd="3" destOrd="0" presId="urn:microsoft.com/office/officeart/2008/layout/LinedList"/>
    <dgm:cxn modelId="{49DF9510-AA42-4E91-A9D2-782FC36CD872}" type="presParOf" srcId="{B8A24925-F91F-4732-8359-AAA8ECEBD4C9}" destId="{73E25F05-C840-45D7-A533-4B763E85D0BD}" srcOrd="0" destOrd="0" presId="urn:microsoft.com/office/officeart/2008/layout/LinedList"/>
    <dgm:cxn modelId="{48D1299C-89D0-4550-845C-6F545EEE7C83}" type="presParOf" srcId="{B8A24925-F91F-4732-8359-AAA8ECEBD4C9}" destId="{E5A96D3F-2471-4001-BC22-E52E998CBD7E}" srcOrd="1" destOrd="0" presId="urn:microsoft.com/office/officeart/2008/layout/LinedList"/>
    <dgm:cxn modelId="{1F9454D0-A0C6-4A76-9CE5-A224588C4524}" type="presParOf" srcId="{D9C6A14C-417B-480A-A999-1C638B90702D}" destId="{04565BA1-ADDF-4EB8-8236-337A02CB1034}" srcOrd="4" destOrd="0" presId="urn:microsoft.com/office/officeart/2008/layout/LinedList"/>
    <dgm:cxn modelId="{52728F57-48D7-45EC-910A-9A9766E8E4F9}" type="presParOf" srcId="{D9C6A14C-417B-480A-A999-1C638B90702D}" destId="{00122EAD-BE54-401E-886F-FE5570A5F8FC}" srcOrd="5" destOrd="0" presId="urn:microsoft.com/office/officeart/2008/layout/LinedList"/>
    <dgm:cxn modelId="{B192BFE2-D025-4FC9-AD07-DB426B7A4B88}" type="presParOf" srcId="{00122EAD-BE54-401E-886F-FE5570A5F8FC}" destId="{5007B9EB-28A8-4745-8876-F09C462E69F7}" srcOrd="0" destOrd="0" presId="urn:microsoft.com/office/officeart/2008/layout/LinedList"/>
    <dgm:cxn modelId="{EA36DE63-12FC-4379-9806-EA10467EC5B1}" type="presParOf" srcId="{00122EAD-BE54-401E-886F-FE5570A5F8FC}" destId="{27D5DA26-1A77-4DDA-AB13-C7174BD6CC0C}" srcOrd="1" destOrd="0" presId="urn:microsoft.com/office/officeart/2008/layout/LinedList"/>
    <dgm:cxn modelId="{4585AC3E-B2B0-484D-B86F-457BA8A192BF}" type="presParOf" srcId="{D9C6A14C-417B-480A-A999-1C638B90702D}" destId="{B9716FD5-19A5-4EAA-ADC5-C3706512B4B6}" srcOrd="6" destOrd="0" presId="urn:microsoft.com/office/officeart/2008/layout/LinedList"/>
    <dgm:cxn modelId="{582782D1-9C6D-4BFC-AAC3-93BCB09286A3}" type="presParOf" srcId="{D9C6A14C-417B-480A-A999-1C638B90702D}" destId="{76B0F4B4-58FF-42EC-9917-0D3D9857EAA1}" srcOrd="7" destOrd="0" presId="urn:microsoft.com/office/officeart/2008/layout/LinedList"/>
    <dgm:cxn modelId="{F1C537B8-4972-4502-AAA3-5E4135395775}" type="presParOf" srcId="{76B0F4B4-58FF-42EC-9917-0D3D9857EAA1}" destId="{7C3AF2DD-FFD6-4A40-B6CA-250237327BC7}" srcOrd="0" destOrd="0" presId="urn:microsoft.com/office/officeart/2008/layout/LinedList"/>
    <dgm:cxn modelId="{D9B58F3C-0505-429C-BE35-EAFBEF39775F}" type="presParOf" srcId="{76B0F4B4-58FF-42EC-9917-0D3D9857EAA1}" destId="{DAFC966C-37E7-4CB9-8D05-0DABE392D625}" srcOrd="1" destOrd="0" presId="urn:microsoft.com/office/officeart/2008/layout/LinedList"/>
    <dgm:cxn modelId="{2AFDAE1B-610C-469A-966A-DDFCF28CEE4E}" type="presParOf" srcId="{D9C6A14C-417B-480A-A999-1C638B90702D}" destId="{AC319583-3DC8-470E-AD97-609E6A89F258}" srcOrd="8" destOrd="0" presId="urn:microsoft.com/office/officeart/2008/layout/LinedList"/>
    <dgm:cxn modelId="{D828943D-95F4-424E-AE5C-BF2027432CCA}" type="presParOf" srcId="{D9C6A14C-417B-480A-A999-1C638B90702D}" destId="{1B82C583-AFF4-4BAA-8E6F-3EAC4B8B9B51}" srcOrd="9" destOrd="0" presId="urn:microsoft.com/office/officeart/2008/layout/LinedList"/>
    <dgm:cxn modelId="{546B949C-FB4F-425F-8DE8-3838614BB55B}" type="presParOf" srcId="{1B82C583-AFF4-4BAA-8E6F-3EAC4B8B9B51}" destId="{11419EF6-96B8-4F2A-87AE-86AA984BF17B}" srcOrd="0" destOrd="0" presId="urn:microsoft.com/office/officeart/2008/layout/LinedList"/>
    <dgm:cxn modelId="{48C629F8-96D9-458C-B1E9-D29FB1B887FE}" type="presParOf" srcId="{1B82C583-AFF4-4BAA-8E6F-3EAC4B8B9B51}" destId="{DA79AA9B-E8F4-4B08-B6C5-BAAE1CAE3F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E55D9-E22A-40C8-94D1-A87F32F58BEB}">
      <dsp:nvSpPr>
        <dsp:cNvPr id="0" name=""/>
        <dsp:cNvSpPr/>
      </dsp:nvSpPr>
      <dsp:spPr>
        <a:xfrm>
          <a:off x="681776" y="1440737"/>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69529-78F8-4C07-8BEE-5B690185F63B}">
      <dsp:nvSpPr>
        <dsp:cNvPr id="0" name=""/>
        <dsp:cNvSpPr/>
      </dsp:nvSpPr>
      <dsp:spPr>
        <a:xfrm>
          <a:off x="46867" y="2778097"/>
          <a:ext cx="298125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 A legal document that allows a Person We Support (the Principal) to appoint a trusted person (their Health Care Agent) to make medical and health care decisions on the Principal’s behalf</a:t>
          </a:r>
        </a:p>
      </dsp:txBody>
      <dsp:txXfrm>
        <a:off x="46867" y="2778097"/>
        <a:ext cx="2981250" cy="1845000"/>
      </dsp:txXfrm>
    </dsp:sp>
    <dsp:sp modelId="{B0E158E9-38B5-46CD-87D7-6945547EDEF1}">
      <dsp:nvSpPr>
        <dsp:cNvPr id="0" name=""/>
        <dsp:cNvSpPr/>
      </dsp:nvSpPr>
      <dsp:spPr>
        <a:xfrm>
          <a:off x="4380828" y="1562510"/>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F4606-ADB4-4370-8DC8-9CD1DAB0E265}">
      <dsp:nvSpPr>
        <dsp:cNvPr id="0" name=""/>
        <dsp:cNvSpPr/>
      </dsp:nvSpPr>
      <dsp:spPr>
        <a:xfrm>
          <a:off x="3549835" y="2778097"/>
          <a:ext cx="298125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 Takes effect only in the event that the Person We Support the Principal is not able to make their own decisions or communicate their wishes in relation to their health care</a:t>
          </a:r>
        </a:p>
      </dsp:txBody>
      <dsp:txXfrm>
        <a:off x="3549835" y="2778097"/>
        <a:ext cx="2981250" cy="18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0B9C-46AA-4223-A5C4-C44FE1A109F7}">
      <dsp:nvSpPr>
        <dsp:cNvPr id="0" name=""/>
        <dsp:cNvSpPr/>
      </dsp:nvSpPr>
      <dsp:spPr>
        <a:xfrm>
          <a:off x="320691" y="96317"/>
          <a:ext cx="6653268" cy="6653268"/>
        </a:xfrm>
        <a:prstGeom prst="circularArrow">
          <a:avLst>
            <a:gd name="adj1" fmla="val 5544"/>
            <a:gd name="adj2" fmla="val 330680"/>
            <a:gd name="adj3" fmla="val 14764048"/>
            <a:gd name="adj4" fmla="val 1680937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514C8-6548-452E-B54B-D19E5D9EB88C}">
      <dsp:nvSpPr>
        <dsp:cNvPr id="0" name=""/>
        <dsp:cNvSpPr/>
      </dsp:nvSpPr>
      <dsp:spPr>
        <a:xfrm>
          <a:off x="2796045" y="172073"/>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Palliative Care </a:t>
          </a:r>
        </a:p>
      </dsp:txBody>
      <dsp:txXfrm>
        <a:off x="2837601" y="213629"/>
        <a:ext cx="1619448" cy="768168"/>
      </dsp:txXfrm>
    </dsp:sp>
    <dsp:sp modelId="{75872265-BBDA-46B7-BE3E-DB144FCD2B7E}">
      <dsp:nvSpPr>
        <dsp:cNvPr id="0" name=""/>
        <dsp:cNvSpPr/>
      </dsp:nvSpPr>
      <dsp:spPr>
        <a:xfrm>
          <a:off x="4619771" y="835855"/>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Hospice Care </a:t>
          </a:r>
        </a:p>
      </dsp:txBody>
      <dsp:txXfrm>
        <a:off x="4661327" y="877411"/>
        <a:ext cx="1619448" cy="768168"/>
      </dsp:txXfrm>
    </dsp:sp>
    <dsp:sp modelId="{825D0BAE-ADAD-4B7B-B04B-39AF9CB7A16D}">
      <dsp:nvSpPr>
        <dsp:cNvPr id="0" name=""/>
        <dsp:cNvSpPr/>
      </dsp:nvSpPr>
      <dsp:spPr>
        <a:xfrm>
          <a:off x="5590156" y="2516610"/>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Professional Nursing Care</a:t>
          </a:r>
        </a:p>
      </dsp:txBody>
      <dsp:txXfrm>
        <a:off x="5631712" y="2558166"/>
        <a:ext cx="1619448" cy="768168"/>
      </dsp:txXfrm>
    </dsp:sp>
    <dsp:sp modelId="{D1F3D4EC-03F6-448A-AC1B-E48C17C668EB}">
      <dsp:nvSpPr>
        <dsp:cNvPr id="0" name=""/>
        <dsp:cNvSpPr/>
      </dsp:nvSpPr>
      <dsp:spPr>
        <a:xfrm>
          <a:off x="5253145" y="4427895"/>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Counseling</a:t>
          </a:r>
        </a:p>
      </dsp:txBody>
      <dsp:txXfrm>
        <a:off x="5294701" y="4469451"/>
        <a:ext cx="1619448" cy="768168"/>
      </dsp:txXfrm>
    </dsp:sp>
    <dsp:sp modelId="{2BEAA0C3-AC0B-4D03-BCA9-B9607B35A8C0}">
      <dsp:nvSpPr>
        <dsp:cNvPr id="0" name=""/>
        <dsp:cNvSpPr/>
      </dsp:nvSpPr>
      <dsp:spPr>
        <a:xfrm>
          <a:off x="3766429" y="5675397"/>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Personal Care</a:t>
          </a:r>
        </a:p>
      </dsp:txBody>
      <dsp:txXfrm>
        <a:off x="3807985" y="5716953"/>
        <a:ext cx="1619448" cy="768168"/>
      </dsp:txXfrm>
    </dsp:sp>
    <dsp:sp modelId="{2178906D-C372-420C-8A63-4CFB49344AC8}">
      <dsp:nvSpPr>
        <dsp:cNvPr id="0" name=""/>
        <dsp:cNvSpPr/>
      </dsp:nvSpPr>
      <dsp:spPr>
        <a:xfrm>
          <a:off x="1825660" y="5675397"/>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Pastoral Care</a:t>
          </a:r>
        </a:p>
      </dsp:txBody>
      <dsp:txXfrm>
        <a:off x="1867216" y="5716953"/>
        <a:ext cx="1619448" cy="768168"/>
      </dsp:txXfrm>
    </dsp:sp>
    <dsp:sp modelId="{797F6A0F-FC43-4ECD-BE0D-08E978DFD188}">
      <dsp:nvSpPr>
        <dsp:cNvPr id="0" name=""/>
        <dsp:cNvSpPr/>
      </dsp:nvSpPr>
      <dsp:spPr>
        <a:xfrm>
          <a:off x="338945" y="4427895"/>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Volunteer Program</a:t>
          </a:r>
        </a:p>
      </dsp:txBody>
      <dsp:txXfrm>
        <a:off x="380501" y="4469451"/>
        <a:ext cx="1619448" cy="768168"/>
      </dsp:txXfrm>
    </dsp:sp>
    <dsp:sp modelId="{7056AA37-59D4-4B43-8C1E-462E1539F8E5}">
      <dsp:nvSpPr>
        <dsp:cNvPr id="0" name=""/>
        <dsp:cNvSpPr/>
      </dsp:nvSpPr>
      <dsp:spPr>
        <a:xfrm>
          <a:off x="1934" y="2516610"/>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Medical Sevcies</a:t>
          </a:r>
        </a:p>
      </dsp:txBody>
      <dsp:txXfrm>
        <a:off x="43490" y="2558166"/>
        <a:ext cx="1619448" cy="768168"/>
      </dsp:txXfrm>
    </dsp:sp>
    <dsp:sp modelId="{9818D1B8-B7D7-483B-8B30-31DE71A816C6}">
      <dsp:nvSpPr>
        <dsp:cNvPr id="0" name=""/>
        <dsp:cNvSpPr/>
      </dsp:nvSpPr>
      <dsp:spPr>
        <a:xfrm>
          <a:off x="972318" y="835855"/>
          <a:ext cx="1702560" cy="8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Equipment, Supplies, &amp; Medications</a:t>
          </a:r>
        </a:p>
      </dsp:txBody>
      <dsp:txXfrm>
        <a:off x="1013874" y="877411"/>
        <a:ext cx="1619448" cy="768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5EFEF-4687-4CF1-8CDE-C51AE0876A1A}">
      <dsp:nvSpPr>
        <dsp:cNvPr id="0" name=""/>
        <dsp:cNvSpPr/>
      </dsp:nvSpPr>
      <dsp:spPr>
        <a:xfrm>
          <a:off x="0" y="4754825"/>
          <a:ext cx="2929438" cy="445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Engage in</a:t>
          </a:r>
        </a:p>
      </dsp:txBody>
      <dsp:txXfrm>
        <a:off x="0" y="4754825"/>
        <a:ext cx="2929438" cy="445823"/>
      </dsp:txXfrm>
    </dsp:sp>
    <dsp:sp modelId="{F6090D9A-A5BD-4CDB-B402-6D3C42D634AC}">
      <dsp:nvSpPr>
        <dsp:cNvPr id="0" name=""/>
        <dsp:cNvSpPr/>
      </dsp:nvSpPr>
      <dsp:spPr>
        <a:xfrm>
          <a:off x="2929437" y="4754825"/>
          <a:ext cx="8788314" cy="4458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Engage in face-to-face support from a clinical network of individuals who genuinely care about  the person’s well-being. This can include therapists, grief counselors, or support groups.</a:t>
          </a:r>
        </a:p>
      </dsp:txBody>
      <dsp:txXfrm>
        <a:off x="2929437" y="4754825"/>
        <a:ext cx="8788314" cy="445823"/>
      </dsp:txXfrm>
    </dsp:sp>
    <dsp:sp modelId="{C3C92138-5E77-4D07-A7FF-3988965A4E1F}">
      <dsp:nvSpPr>
        <dsp:cNvPr id="0" name=""/>
        <dsp:cNvSpPr/>
      </dsp:nvSpPr>
      <dsp:spPr>
        <a:xfrm rot="10800000">
          <a:off x="0" y="4075835"/>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Seek</a:t>
          </a:r>
        </a:p>
      </dsp:txBody>
      <dsp:txXfrm rot="-10800000">
        <a:off x="0" y="4075835"/>
        <a:ext cx="2929438" cy="445689"/>
      </dsp:txXfrm>
    </dsp:sp>
    <dsp:sp modelId="{F7EA242E-6C82-4CA4-B322-FEC310F156BF}">
      <dsp:nvSpPr>
        <dsp:cNvPr id="0" name=""/>
        <dsp:cNvSpPr/>
      </dsp:nvSpPr>
      <dsp:spPr>
        <a:xfrm>
          <a:off x="2929437" y="4075835"/>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Seek Support from a Therapeutic Network</a:t>
          </a:r>
        </a:p>
      </dsp:txBody>
      <dsp:txXfrm>
        <a:off x="2929437" y="4075835"/>
        <a:ext cx="8788314" cy="445689"/>
      </dsp:txXfrm>
    </dsp:sp>
    <dsp:sp modelId="{176728DC-3B65-4640-849E-A438496405E0}">
      <dsp:nvSpPr>
        <dsp:cNvPr id="0" name=""/>
        <dsp:cNvSpPr/>
      </dsp:nvSpPr>
      <dsp:spPr>
        <a:xfrm rot="10800000">
          <a:off x="0" y="3396845"/>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Recognize</a:t>
          </a:r>
        </a:p>
      </dsp:txBody>
      <dsp:txXfrm rot="-10800000">
        <a:off x="0" y="3396845"/>
        <a:ext cx="2929438" cy="445689"/>
      </dsp:txXfrm>
    </dsp:sp>
    <dsp:sp modelId="{416DB33D-715F-4B49-A004-3CED1D077DF3}">
      <dsp:nvSpPr>
        <dsp:cNvPr id="0" name=""/>
        <dsp:cNvSpPr/>
      </dsp:nvSpPr>
      <dsp:spPr>
        <a:xfrm>
          <a:off x="2929437" y="3396845"/>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Recognize that the grieving process is unique to each person.  Avoid comparing  grief to others and allow self to navigate through the process at their own pace.</a:t>
          </a:r>
        </a:p>
      </dsp:txBody>
      <dsp:txXfrm>
        <a:off x="2929437" y="3396845"/>
        <a:ext cx="8788314" cy="445689"/>
      </dsp:txXfrm>
    </dsp:sp>
    <dsp:sp modelId="{6E511A05-D416-4627-923E-2470BA50712E}">
      <dsp:nvSpPr>
        <dsp:cNvPr id="0" name=""/>
        <dsp:cNvSpPr/>
      </dsp:nvSpPr>
      <dsp:spPr>
        <a:xfrm rot="10800000">
          <a:off x="0" y="2717856"/>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Emphasize</a:t>
          </a:r>
        </a:p>
      </dsp:txBody>
      <dsp:txXfrm rot="-10800000">
        <a:off x="0" y="2717856"/>
        <a:ext cx="2929438" cy="445689"/>
      </dsp:txXfrm>
    </dsp:sp>
    <dsp:sp modelId="{DE842EC7-3898-4EF4-A953-AE1E8ADC5A68}">
      <dsp:nvSpPr>
        <dsp:cNvPr id="0" name=""/>
        <dsp:cNvSpPr/>
      </dsp:nvSpPr>
      <dsp:spPr>
        <a:xfrm>
          <a:off x="2929437" y="2717856"/>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Emphasize the Personal Nature of Grieving</a:t>
          </a:r>
        </a:p>
      </dsp:txBody>
      <dsp:txXfrm>
        <a:off x="2929437" y="2717856"/>
        <a:ext cx="8788314" cy="445689"/>
      </dsp:txXfrm>
    </dsp:sp>
    <dsp:sp modelId="{415C188E-FC68-4D01-A83D-6E4999F3B442}">
      <dsp:nvSpPr>
        <dsp:cNvPr id="0" name=""/>
        <dsp:cNvSpPr/>
      </dsp:nvSpPr>
      <dsp:spPr>
        <a:xfrm rot="10800000">
          <a:off x="0" y="2038866"/>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Understand</a:t>
          </a:r>
        </a:p>
      </dsp:txBody>
      <dsp:txXfrm rot="-10800000">
        <a:off x="0" y="2038866"/>
        <a:ext cx="2929438" cy="445689"/>
      </dsp:txXfrm>
    </dsp:sp>
    <dsp:sp modelId="{D81D336C-5290-4FEF-B7BF-765942B361DC}">
      <dsp:nvSpPr>
        <dsp:cNvPr id="0" name=""/>
        <dsp:cNvSpPr/>
      </dsp:nvSpPr>
      <dsp:spPr>
        <a:xfrm>
          <a:off x="2929437" y="2038866"/>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Understand that grief can elicit a wide range of emotions, often unexpected or unpredictable .  People should  be made comfortable in order to  to experience and process these emotions without judgment.</a:t>
          </a:r>
        </a:p>
      </dsp:txBody>
      <dsp:txXfrm>
        <a:off x="2929437" y="2038866"/>
        <a:ext cx="8788314" cy="445689"/>
      </dsp:txXfrm>
    </dsp:sp>
    <dsp:sp modelId="{54A123CC-6EF7-4C51-99B8-2D9942632C71}">
      <dsp:nvSpPr>
        <dsp:cNvPr id="0" name=""/>
        <dsp:cNvSpPr/>
      </dsp:nvSpPr>
      <dsp:spPr>
        <a:xfrm rot="10800000">
          <a:off x="0" y="1359877"/>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Embrace</a:t>
          </a:r>
        </a:p>
      </dsp:txBody>
      <dsp:txXfrm rot="-10800000">
        <a:off x="0" y="1359877"/>
        <a:ext cx="2929438" cy="445689"/>
      </dsp:txXfrm>
    </dsp:sp>
    <dsp:sp modelId="{1C9696B4-EF0A-42FB-A03A-41C5CA8B6800}">
      <dsp:nvSpPr>
        <dsp:cNvPr id="0" name=""/>
        <dsp:cNvSpPr/>
      </dsp:nvSpPr>
      <dsp:spPr>
        <a:xfrm>
          <a:off x="2929437" y="1359877"/>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Embrace the Complexity of Grief</a:t>
          </a:r>
        </a:p>
      </dsp:txBody>
      <dsp:txXfrm>
        <a:off x="2929437" y="1359877"/>
        <a:ext cx="8788314" cy="445689"/>
      </dsp:txXfrm>
    </dsp:sp>
    <dsp:sp modelId="{7ABF0F79-B060-4349-9C6E-833D48B714CF}">
      <dsp:nvSpPr>
        <dsp:cNvPr id="0" name=""/>
        <dsp:cNvSpPr/>
      </dsp:nvSpPr>
      <dsp:spPr>
        <a:xfrm rot="10800000">
          <a:off x="0" y="680887"/>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Recognize and acknowledge</a:t>
          </a:r>
        </a:p>
      </dsp:txBody>
      <dsp:txXfrm rot="-10800000">
        <a:off x="0" y="680887"/>
        <a:ext cx="2929438" cy="445689"/>
      </dsp:txXfrm>
    </dsp:sp>
    <dsp:sp modelId="{34CCA922-4D2B-4AF9-9DAC-D8DCBB8A68A8}">
      <dsp:nvSpPr>
        <dsp:cNvPr id="0" name=""/>
        <dsp:cNvSpPr/>
      </dsp:nvSpPr>
      <dsp:spPr>
        <a:xfrm>
          <a:off x="2929437" y="680887"/>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Support the person in  recognizing and acknowledge the depth of their pain caused by the loss. Validating  emotions is an essential step towards healing.</a:t>
          </a:r>
        </a:p>
      </dsp:txBody>
      <dsp:txXfrm>
        <a:off x="2929437" y="680887"/>
        <a:ext cx="8788314" cy="445689"/>
      </dsp:txXfrm>
    </dsp:sp>
    <dsp:sp modelId="{AB7608B6-C352-4D51-8A80-02895680BBAA}">
      <dsp:nvSpPr>
        <dsp:cNvPr id="0" name=""/>
        <dsp:cNvSpPr/>
      </dsp:nvSpPr>
      <dsp:spPr>
        <a:xfrm rot="10800000">
          <a:off x="0" y="1898"/>
          <a:ext cx="2929438" cy="68567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342" tIns="106680" rIns="208342" bIns="10668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Acknowledge and Validate</a:t>
          </a:r>
        </a:p>
      </dsp:txBody>
      <dsp:txXfrm rot="-10800000">
        <a:off x="0" y="1898"/>
        <a:ext cx="2929438" cy="445689"/>
      </dsp:txXfrm>
    </dsp:sp>
    <dsp:sp modelId="{2E01BFEB-D3A1-4BD7-8F63-649B825D9760}">
      <dsp:nvSpPr>
        <dsp:cNvPr id="0" name=""/>
        <dsp:cNvSpPr/>
      </dsp:nvSpPr>
      <dsp:spPr>
        <a:xfrm>
          <a:off x="2929437" y="1898"/>
          <a:ext cx="8788314" cy="4456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269" tIns="139700" rIns="178269" bIns="13970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Acknowledge and Validate  Pain</a:t>
          </a:r>
        </a:p>
      </dsp:txBody>
      <dsp:txXfrm>
        <a:off x="2929437" y="1898"/>
        <a:ext cx="8788314" cy="445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B7505-5578-400A-8EBC-83B6D9E4854B}">
      <dsp:nvSpPr>
        <dsp:cNvPr id="0" name=""/>
        <dsp:cNvSpPr/>
      </dsp:nvSpPr>
      <dsp:spPr>
        <a:xfrm>
          <a:off x="687518" y="267"/>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Learn how to mourn</a:t>
          </a:r>
        </a:p>
      </dsp:txBody>
      <dsp:txXfrm>
        <a:off x="687518" y="267"/>
        <a:ext cx="2125712" cy="1275427"/>
      </dsp:txXfrm>
    </dsp:sp>
    <dsp:sp modelId="{C7207799-E4C9-4E54-A9FE-80497D17FA4E}">
      <dsp:nvSpPr>
        <dsp:cNvPr id="0" name=""/>
        <dsp:cNvSpPr/>
      </dsp:nvSpPr>
      <dsp:spPr>
        <a:xfrm>
          <a:off x="3025802" y="267"/>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Remember</a:t>
          </a:r>
        </a:p>
      </dsp:txBody>
      <dsp:txXfrm>
        <a:off x="3025802" y="267"/>
        <a:ext cx="2125712" cy="1275427"/>
      </dsp:txXfrm>
    </dsp:sp>
    <dsp:sp modelId="{1B314FF7-609C-40A8-A07E-3C7EBB5B3291}">
      <dsp:nvSpPr>
        <dsp:cNvPr id="0" name=""/>
        <dsp:cNvSpPr/>
      </dsp:nvSpPr>
      <dsp:spPr>
        <a:xfrm>
          <a:off x="5364085" y="267"/>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Struggle with guilt</a:t>
          </a:r>
        </a:p>
      </dsp:txBody>
      <dsp:txXfrm>
        <a:off x="5364085" y="267"/>
        <a:ext cx="2125712" cy="1275427"/>
      </dsp:txXfrm>
    </dsp:sp>
    <dsp:sp modelId="{2189D27D-4D6C-40F3-B551-5E8841682581}">
      <dsp:nvSpPr>
        <dsp:cNvPr id="0" name=""/>
        <dsp:cNvSpPr/>
      </dsp:nvSpPr>
      <dsp:spPr>
        <a:xfrm>
          <a:off x="7702368" y="267"/>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Deal with anger</a:t>
          </a:r>
        </a:p>
      </dsp:txBody>
      <dsp:txXfrm>
        <a:off x="7702368" y="267"/>
        <a:ext cx="2125712" cy="1275427"/>
      </dsp:txXfrm>
    </dsp:sp>
    <dsp:sp modelId="{5CAE7E78-3842-4FF1-BAA0-7E26ADEE9C9B}">
      <dsp:nvSpPr>
        <dsp:cNvPr id="0" name=""/>
        <dsp:cNvSpPr/>
      </dsp:nvSpPr>
      <dsp:spPr>
        <a:xfrm>
          <a:off x="687518" y="1488266"/>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Be informed about death and dying</a:t>
          </a:r>
        </a:p>
      </dsp:txBody>
      <dsp:txXfrm>
        <a:off x="687518" y="1488266"/>
        <a:ext cx="2125712" cy="1275427"/>
      </dsp:txXfrm>
    </dsp:sp>
    <dsp:sp modelId="{BF81C28D-617A-46FA-91E6-917B3A02996E}">
      <dsp:nvSpPr>
        <dsp:cNvPr id="0" name=""/>
        <dsp:cNvSpPr/>
      </dsp:nvSpPr>
      <dsp:spPr>
        <a:xfrm>
          <a:off x="3025802" y="1488266"/>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Understand the finality of death</a:t>
          </a:r>
        </a:p>
      </dsp:txBody>
      <dsp:txXfrm>
        <a:off x="3025802" y="1488266"/>
        <a:ext cx="2125712" cy="1275427"/>
      </dsp:txXfrm>
    </dsp:sp>
    <dsp:sp modelId="{B128236B-7C56-4F71-A0E7-AED3013FBD68}">
      <dsp:nvSpPr>
        <dsp:cNvPr id="0" name=""/>
        <dsp:cNvSpPr/>
      </dsp:nvSpPr>
      <dsp:spPr>
        <a:xfrm>
          <a:off x="5364085" y="1488266"/>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Say goodbye</a:t>
          </a:r>
        </a:p>
      </dsp:txBody>
      <dsp:txXfrm>
        <a:off x="5364085" y="1488266"/>
        <a:ext cx="2125712" cy="1275427"/>
      </dsp:txXfrm>
    </dsp:sp>
    <dsp:sp modelId="{53C0D321-89EB-4FFD-AE95-5B561130F8AB}">
      <dsp:nvSpPr>
        <dsp:cNvPr id="0" name=""/>
        <dsp:cNvSpPr/>
      </dsp:nvSpPr>
      <dsp:spPr>
        <a:xfrm>
          <a:off x="7702368" y="1488266"/>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Have rituals</a:t>
          </a:r>
        </a:p>
      </dsp:txBody>
      <dsp:txXfrm>
        <a:off x="7702368" y="1488266"/>
        <a:ext cx="2125712" cy="1275427"/>
      </dsp:txXfrm>
    </dsp:sp>
    <dsp:sp modelId="{19D9788D-1E0B-446C-AA9A-0889C72684BA}">
      <dsp:nvSpPr>
        <dsp:cNvPr id="0" name=""/>
        <dsp:cNvSpPr/>
      </dsp:nvSpPr>
      <dsp:spPr>
        <a:xfrm>
          <a:off x="687518" y="2976264"/>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Have opportunities to work out feeling </a:t>
          </a:r>
        </a:p>
      </dsp:txBody>
      <dsp:txXfrm>
        <a:off x="687518" y="2976264"/>
        <a:ext cx="2125712" cy="1275427"/>
      </dsp:txXfrm>
    </dsp:sp>
    <dsp:sp modelId="{2A3A89B6-50FE-4020-9BAD-B8F33C9B6BDF}">
      <dsp:nvSpPr>
        <dsp:cNvPr id="0" name=""/>
        <dsp:cNvSpPr/>
      </dsp:nvSpPr>
      <dsp:spPr>
        <a:xfrm>
          <a:off x="3025802" y="2976264"/>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Have opportunities to show feelings (cry, be angry, laugh)</a:t>
          </a:r>
        </a:p>
      </dsp:txBody>
      <dsp:txXfrm>
        <a:off x="3025802" y="2976264"/>
        <a:ext cx="2125712" cy="1275427"/>
      </dsp:txXfrm>
    </dsp:sp>
    <dsp:sp modelId="{99EB7077-1D76-49EF-A577-B2F16AC02537}">
      <dsp:nvSpPr>
        <dsp:cNvPr id="0" name=""/>
        <dsp:cNvSpPr/>
      </dsp:nvSpPr>
      <dsp:spPr>
        <a:xfrm>
          <a:off x="5364085" y="2976264"/>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Know that everyone will eventually die</a:t>
          </a:r>
        </a:p>
      </dsp:txBody>
      <dsp:txXfrm>
        <a:off x="5364085" y="2976264"/>
        <a:ext cx="2125712" cy="1275427"/>
      </dsp:txXfrm>
    </dsp:sp>
    <dsp:sp modelId="{79511F0D-D06B-4608-A36A-41043F5F8C92}">
      <dsp:nvSpPr>
        <dsp:cNvPr id="0" name=""/>
        <dsp:cNvSpPr/>
      </dsp:nvSpPr>
      <dsp:spPr>
        <a:xfrm>
          <a:off x="7702368" y="2976264"/>
          <a:ext cx="2125712" cy="1275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Feel confidence that their questions will be answered truthfully</a:t>
          </a:r>
        </a:p>
      </dsp:txBody>
      <dsp:txXfrm>
        <a:off x="7702368" y="2976264"/>
        <a:ext cx="2125712" cy="1275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AB98F-78D4-4162-BE1B-B623DD3E391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235C1-88CD-4395-9013-EAB221314E5E}">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u="none" kern="1200" dirty="0">
              <a:solidFill>
                <a:schemeClr val="accent1"/>
              </a:solidFill>
            </a:rPr>
            <a:t>Basic Concept</a:t>
          </a:r>
          <a:r>
            <a:rPr lang="en-US" sz="2100" kern="1200" dirty="0">
              <a:solidFill>
                <a:schemeClr val="accent1"/>
              </a:solidFill>
            </a:rPr>
            <a:t>: </a:t>
          </a:r>
          <a:r>
            <a:rPr lang="en-US" sz="2100" kern="1200" dirty="0"/>
            <a:t>Death is final, and this makes it sad            </a:t>
          </a:r>
        </a:p>
        <a:p>
          <a:pPr marL="0" lvl="0" indent="0" algn="l" defTabSz="933450">
            <a:lnSpc>
              <a:spcPct val="90000"/>
            </a:lnSpc>
            <a:spcBef>
              <a:spcPct val="0"/>
            </a:spcBef>
            <a:spcAft>
              <a:spcPct val="35000"/>
            </a:spcAft>
            <a:buNone/>
          </a:pPr>
          <a:r>
            <a:rPr lang="en-US" sz="2100" kern="1200" dirty="0"/>
            <a:t>The Dead Bird by Margaret Wise Brown</a:t>
          </a:r>
        </a:p>
      </dsp:txBody>
      <dsp:txXfrm>
        <a:off x="0" y="675"/>
        <a:ext cx="6900512" cy="1106957"/>
      </dsp:txXfrm>
    </dsp:sp>
    <dsp:sp modelId="{BEBC038C-045E-471B-86BC-3505578AE0ED}">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25F05-C840-45D7-A533-4B763E85D0B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100000"/>
            </a:lnSpc>
            <a:spcBef>
              <a:spcPct val="0"/>
            </a:spcBef>
            <a:spcAft>
              <a:spcPct val="35000"/>
            </a:spcAft>
            <a:buNone/>
          </a:pPr>
          <a:r>
            <a:rPr lang="en-US" sz="2100" u="none" kern="1200" dirty="0">
              <a:solidFill>
                <a:schemeClr val="accent1"/>
              </a:solidFill>
            </a:rPr>
            <a:t>Basic Concept</a:t>
          </a:r>
          <a:r>
            <a:rPr lang="en-US" sz="2100" kern="1200" dirty="0">
              <a:solidFill>
                <a:schemeClr val="accent1"/>
              </a:solidFill>
            </a:rPr>
            <a:t>: </a:t>
          </a:r>
          <a:r>
            <a:rPr lang="en-US" sz="2100" kern="1200" dirty="0"/>
            <a:t>Many feelings are experienced in grief        </a:t>
          </a:r>
        </a:p>
        <a:p>
          <a:pPr marL="0" lvl="0" indent="0" algn="l" defTabSz="933450">
            <a:lnSpc>
              <a:spcPct val="100000"/>
            </a:lnSpc>
            <a:spcBef>
              <a:spcPct val="0"/>
            </a:spcBef>
            <a:spcAft>
              <a:spcPct val="35000"/>
            </a:spcAft>
            <a:buNone/>
          </a:pPr>
          <a:r>
            <a:rPr lang="en-US" sz="2100" kern="1200" dirty="0"/>
            <a:t>The Accident by Carol Carrick</a:t>
          </a:r>
        </a:p>
      </dsp:txBody>
      <dsp:txXfrm>
        <a:off x="0" y="1107633"/>
        <a:ext cx="6900512" cy="1106957"/>
      </dsp:txXfrm>
    </dsp:sp>
    <dsp:sp modelId="{04565BA1-ADDF-4EB8-8236-337A02CB1034}">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7B9EB-28A8-4745-8876-F09C462E69F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accent1"/>
              </a:solidFill>
            </a:rPr>
            <a:t>Basic Concept</a:t>
          </a:r>
          <a:r>
            <a:rPr lang="en-US" sz="2100" kern="1200" dirty="0"/>
            <a:t>: Certain things follow a death                         </a:t>
          </a:r>
        </a:p>
        <a:p>
          <a:pPr marL="0" lvl="0" indent="0" algn="l" defTabSz="933450">
            <a:lnSpc>
              <a:spcPct val="90000"/>
            </a:lnSpc>
            <a:spcBef>
              <a:spcPct val="0"/>
            </a:spcBef>
            <a:spcAft>
              <a:spcPct val="35000"/>
            </a:spcAft>
            <a:buNone/>
          </a:pPr>
          <a:r>
            <a:rPr lang="en-US" sz="2100" kern="1200" dirty="0"/>
            <a:t>The Tenth Good Thing about Barney by Judith </a:t>
          </a:r>
          <a:r>
            <a:rPr lang="en-US" sz="2100" kern="1200" dirty="0" err="1"/>
            <a:t>Viorist</a:t>
          </a:r>
          <a:endParaRPr lang="en-US" sz="2100" kern="1200" dirty="0"/>
        </a:p>
      </dsp:txBody>
      <dsp:txXfrm>
        <a:off x="0" y="2214591"/>
        <a:ext cx="6900512" cy="1106957"/>
      </dsp:txXfrm>
    </dsp:sp>
    <dsp:sp modelId="{B9716FD5-19A5-4EAA-ADC5-C3706512B4B6}">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AF2DD-FFD6-4A40-B6CA-250237327BC7}">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accent1"/>
              </a:solidFill>
            </a:rPr>
            <a:t>Basic Concept:  </a:t>
          </a:r>
          <a:r>
            <a:rPr lang="en-US" sz="2100" kern="1200" dirty="0"/>
            <a:t>Everything living dies                                   </a:t>
          </a:r>
        </a:p>
        <a:p>
          <a:pPr marL="0" lvl="0" indent="0" algn="l" defTabSz="933450">
            <a:lnSpc>
              <a:spcPct val="90000"/>
            </a:lnSpc>
            <a:spcBef>
              <a:spcPct val="0"/>
            </a:spcBef>
            <a:spcAft>
              <a:spcPct val="35000"/>
            </a:spcAft>
            <a:buNone/>
          </a:pPr>
          <a:r>
            <a:rPr lang="en-US" sz="2100" kern="1200" dirty="0"/>
            <a:t>Distinguish between a healthy flower and a dry/faded flower</a:t>
          </a:r>
        </a:p>
      </dsp:txBody>
      <dsp:txXfrm>
        <a:off x="0" y="3321549"/>
        <a:ext cx="6900512" cy="1106957"/>
      </dsp:txXfrm>
    </dsp:sp>
    <dsp:sp modelId="{AC319583-3DC8-470E-AD97-609E6A89F258}">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419EF6-96B8-4F2A-87AE-86AA984BF17B}">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                                                                                        </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551965-2587-4D1D-A291-B3A304B22679}" type="datetimeFigureOut">
              <a:t>7/14/2023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BC54CB-D4B2-48E9-87CB-C412219A08B1}" type="slidenum">
              <a:t>‹#›</a:t>
            </a:fld>
            <a:endParaRPr lang="en-US"/>
          </a:p>
        </p:txBody>
      </p:sp>
    </p:spTree>
    <p:extLst>
      <p:ext uri="{BB962C8B-B14F-4D97-AF65-F5344CB8AC3E}">
        <p14:creationId xmlns:p14="http://schemas.microsoft.com/office/powerpoint/2010/main" val="66560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Explain why having conversations about end-of-life care planning is crucial for individuals with DD.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State  the potential benefits, such as ensuring their preferences and wishes are honored, minimizing unnecessary suffering, and providing a sense of control and dignity. WHAT DOES THAT LOOK LIKE ?  determine consent, create health care proxy , create a living will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People with ID/DD are living longer. </a:t>
            </a:r>
          </a:p>
          <a:p>
            <a:r>
              <a:rPr lang="en-US" sz="1800" dirty="0">
                <a:effectLst/>
                <a:latin typeface="Calibri" panose="020F0502020204030204" pitchFamily="34" charset="0"/>
                <a:cs typeface="Times New Roman" panose="02020603050405020304" pitchFamily="18" charset="0"/>
              </a:rPr>
              <a:t>People are aging in their community, in their homes, group homes and parents home</a:t>
            </a:r>
          </a:p>
          <a:p>
            <a:r>
              <a:rPr lang="en-US" sz="1800" dirty="0">
                <a:effectLst/>
                <a:latin typeface="Calibri" panose="020F0502020204030204" pitchFamily="34" charset="0"/>
                <a:cs typeface="Times New Roman" panose="02020603050405020304" pitchFamily="18" charset="0"/>
              </a:rPr>
              <a:t>Staff and families are more frequently dealing with end-of-life issues including dying, grief, mourning, bereavement and survivorship. </a:t>
            </a:r>
          </a:p>
          <a:p>
            <a:r>
              <a:rPr lang="en-US" sz="1800" dirty="0">
                <a:effectLst/>
                <a:latin typeface="Calibri" panose="020F0502020204030204" pitchFamily="34" charset="0"/>
                <a:cs typeface="Times New Roman" panose="02020603050405020304" pitchFamily="18" charset="0"/>
              </a:rPr>
              <a:t>The needs of older people with ID in the community as well as their families as caregivers are greater today due to increased medical options </a:t>
            </a:r>
            <a:r>
              <a:rPr lang="en-US" sz="1800" dirty="0" err="1">
                <a:effectLst/>
                <a:latin typeface="Calibri" panose="020F0502020204030204" pitchFamily="34" charset="0"/>
                <a:cs typeface="Times New Roman" panose="02020603050405020304" pitchFamily="18" charset="0"/>
              </a:rPr>
              <a:t>amd</a:t>
            </a:r>
            <a:r>
              <a:rPr lang="en-US" sz="1800" dirty="0">
                <a:effectLst/>
                <a:latin typeface="Calibri" panose="020F0502020204030204" pitchFamily="34" charset="0"/>
                <a:cs typeface="Times New Roman" panose="02020603050405020304" pitchFamily="18" charset="0"/>
              </a:rPr>
              <a:t> the length and intensity of care available to people at the end of their life. </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3</a:t>
            </a:fld>
            <a:endParaRPr lang="en-US"/>
          </a:p>
        </p:txBody>
      </p:sp>
    </p:spTree>
    <p:extLst>
      <p:ext uri="{BB962C8B-B14F-4D97-AF65-F5344CB8AC3E}">
        <p14:creationId xmlns:p14="http://schemas.microsoft.com/office/powerpoint/2010/main" val="212556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watching someone physically die is an emotionally painful experience, most people feel as if they have shared a precious and profound moment with their loved one. Take time  and do what feels right for you. The emotional connection continues even though the physical connection has just ended. Some people may find comfort in talking to the person, holding their hand, caressing the person and praying for the person. </a:t>
            </a:r>
          </a:p>
        </p:txBody>
      </p:sp>
      <p:sp>
        <p:nvSpPr>
          <p:cNvPr id="4" name="Slide Number Placeholder 3"/>
          <p:cNvSpPr>
            <a:spLocks noGrp="1"/>
          </p:cNvSpPr>
          <p:nvPr>
            <p:ph type="sldNum" sz="quarter" idx="5"/>
          </p:nvPr>
        </p:nvSpPr>
        <p:spPr/>
        <p:txBody>
          <a:bodyPr/>
          <a:lstStyle/>
          <a:p>
            <a:fld id="{03BC54CB-D4B2-48E9-87CB-C412219A08B1}" type="slidenum">
              <a:rPr lang="en-US" smtClean="0"/>
              <a:t>18</a:t>
            </a:fld>
            <a:endParaRPr lang="en-US"/>
          </a:p>
        </p:txBody>
      </p:sp>
    </p:spTree>
    <p:extLst>
      <p:ext uri="{BB962C8B-B14F-4D97-AF65-F5344CB8AC3E}">
        <p14:creationId xmlns:p14="http://schemas.microsoft.com/office/powerpoint/2010/main" val="1474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is a universal experience, yet something very few people are prepared for when it happens. </a:t>
            </a:r>
          </a:p>
          <a:p>
            <a:r>
              <a:rPr lang="en-US" dirty="0"/>
              <a:t>Staff play a significant role in helping the people we support deal with death and the grieving process. </a:t>
            </a:r>
          </a:p>
          <a:p>
            <a:r>
              <a:rPr lang="en-US" dirty="0"/>
              <a:t>Staff should be aware of their own thought and feelings about death before attempting to counsel the People they support. </a:t>
            </a:r>
          </a:p>
          <a:p>
            <a:r>
              <a:rPr lang="en-US" dirty="0"/>
              <a:t>Emotions will be experienced differently based on personal upbringing, race, religion, culture and cognitive level.</a:t>
            </a:r>
          </a:p>
          <a:p>
            <a:r>
              <a:rPr lang="en-US" dirty="0"/>
              <a:t>Death education is virtually nonexistent for the people we support. </a:t>
            </a:r>
          </a:p>
          <a:p>
            <a:endParaRPr lang="en-US" dirty="0"/>
          </a:p>
          <a:p>
            <a:r>
              <a:rPr lang="en-US" dirty="0"/>
              <a:t>There are different types of death: </a:t>
            </a:r>
          </a:p>
          <a:p>
            <a:r>
              <a:rPr lang="en-US" dirty="0"/>
              <a:t>Chronic and terminal illness</a:t>
            </a:r>
          </a:p>
          <a:p>
            <a:r>
              <a:rPr lang="en-US" dirty="0"/>
              <a:t>Unanticipated or sudden deaths/accidents/suicide</a:t>
            </a:r>
          </a:p>
          <a:p>
            <a:r>
              <a:rPr lang="en-US" dirty="0"/>
              <a:t>Premature death-such as a child</a:t>
            </a:r>
          </a:p>
        </p:txBody>
      </p:sp>
      <p:sp>
        <p:nvSpPr>
          <p:cNvPr id="4" name="Slide Number Placeholder 3"/>
          <p:cNvSpPr>
            <a:spLocks noGrp="1"/>
          </p:cNvSpPr>
          <p:nvPr>
            <p:ph type="sldNum" sz="quarter" idx="5"/>
          </p:nvPr>
        </p:nvSpPr>
        <p:spPr/>
        <p:txBody>
          <a:bodyPr/>
          <a:lstStyle/>
          <a:p>
            <a:fld id="{03BC54CB-D4B2-48E9-87CB-C412219A08B1}" type="slidenum">
              <a:rPr lang="en-US" smtClean="0"/>
              <a:t>19</a:t>
            </a:fld>
            <a:endParaRPr lang="en-US"/>
          </a:p>
        </p:txBody>
      </p:sp>
    </p:spTree>
    <p:extLst>
      <p:ext uri="{BB962C8B-B14F-4D97-AF65-F5344CB8AC3E}">
        <p14:creationId xmlns:p14="http://schemas.microsoft.com/office/powerpoint/2010/main" val="13237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research shows that people with ID/DD display grief responses like all adults: a mixture of sadness, anger , anxiety, confusion and pain. </a:t>
            </a:r>
          </a:p>
          <a:p>
            <a:r>
              <a:rPr lang="en-US" dirty="0"/>
              <a:t> Common reactions include a depressive response (crying, fatigue, sleep disturbances, loss of appetite.</a:t>
            </a:r>
          </a:p>
          <a:p>
            <a:r>
              <a:rPr lang="en-US" dirty="0"/>
              <a:t>In most cases they are able to express some understanding of the irreversibility of death.</a:t>
            </a:r>
          </a:p>
          <a:p>
            <a:r>
              <a:rPr lang="en-US" dirty="0"/>
              <a:t>In a low percentage of people (10-15percent) are observed to display intense challenging behaviors such as self injury. </a:t>
            </a:r>
          </a:p>
        </p:txBody>
      </p:sp>
      <p:sp>
        <p:nvSpPr>
          <p:cNvPr id="4" name="Slide Number Placeholder 3"/>
          <p:cNvSpPr>
            <a:spLocks noGrp="1"/>
          </p:cNvSpPr>
          <p:nvPr>
            <p:ph type="sldNum" sz="quarter" idx="5"/>
          </p:nvPr>
        </p:nvSpPr>
        <p:spPr/>
        <p:txBody>
          <a:bodyPr/>
          <a:lstStyle/>
          <a:p>
            <a:fld id="{03BC54CB-D4B2-48E9-87CB-C412219A08B1}" type="slidenum">
              <a:rPr lang="en-US" smtClean="0"/>
              <a:t>20</a:t>
            </a:fld>
            <a:endParaRPr lang="en-US"/>
          </a:p>
        </p:txBody>
      </p:sp>
    </p:spTree>
    <p:extLst>
      <p:ext uri="{BB962C8B-B14F-4D97-AF65-F5344CB8AC3E}">
        <p14:creationId xmlns:p14="http://schemas.microsoft.com/office/powerpoint/2010/main" val="356208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Culture plays a significant role in the grieving process.</a:t>
            </a:r>
            <a:endParaRPr lang="en-US" dirty="0"/>
          </a:p>
          <a:p>
            <a:pPr lvl="1"/>
            <a:r>
              <a:rPr lang="en-US" dirty="0"/>
              <a:t>It is important not to place your own values onto the people we support</a:t>
            </a:r>
          </a:p>
          <a:p>
            <a:pPr lvl="1"/>
            <a:r>
              <a:rPr lang="en-US" dirty="0"/>
              <a:t>Each culture has different traditions and beliefs regarding death.</a:t>
            </a:r>
          </a:p>
          <a:p>
            <a:pPr lvl="1"/>
            <a:r>
              <a:rPr lang="en-US" dirty="0"/>
              <a:t>Christianity</a:t>
            </a:r>
          </a:p>
          <a:p>
            <a:pPr lvl="1"/>
            <a:r>
              <a:rPr lang="en-US" dirty="0"/>
              <a:t>Judaism</a:t>
            </a:r>
          </a:p>
          <a:p>
            <a:pPr lvl="1"/>
            <a:r>
              <a:rPr lang="en-US" dirty="0"/>
              <a:t>Hinduism</a:t>
            </a:r>
          </a:p>
          <a:p>
            <a:pPr lvl="1"/>
            <a:r>
              <a:rPr lang="en-US" dirty="0"/>
              <a:t>Buddhism </a:t>
            </a:r>
          </a:p>
          <a:p>
            <a:pPr lvl="1"/>
            <a:r>
              <a:rPr lang="en-US" dirty="0"/>
              <a:t>Islam</a:t>
            </a:r>
          </a:p>
          <a:p>
            <a:pPr lvl="1"/>
            <a:r>
              <a:rPr lang="en-US" dirty="0"/>
              <a:t>Atheism/Agnostic</a:t>
            </a:r>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21</a:t>
            </a:fld>
            <a:endParaRPr lang="en-US"/>
          </a:p>
        </p:txBody>
      </p:sp>
    </p:spTree>
    <p:extLst>
      <p:ext uri="{BB962C8B-B14F-4D97-AF65-F5344CB8AC3E}">
        <p14:creationId xmlns:p14="http://schemas.microsoft.com/office/powerpoint/2010/main" val="418968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Can you imagine how this would be seen for the people we support? </a:t>
            </a:r>
          </a:p>
        </p:txBody>
      </p:sp>
      <p:sp>
        <p:nvSpPr>
          <p:cNvPr id="4" name="Slide Number Placeholder 3"/>
          <p:cNvSpPr>
            <a:spLocks noGrp="1"/>
          </p:cNvSpPr>
          <p:nvPr>
            <p:ph type="sldNum" sz="quarter" idx="5"/>
          </p:nvPr>
        </p:nvSpPr>
        <p:spPr/>
        <p:txBody>
          <a:bodyPr/>
          <a:lstStyle/>
          <a:p>
            <a:fld id="{03BC54CB-D4B2-48E9-87CB-C412219A08B1}" type="slidenum">
              <a:rPr lang="en-US" smtClean="0"/>
              <a:t>24</a:t>
            </a:fld>
            <a:endParaRPr lang="en-US"/>
          </a:p>
        </p:txBody>
      </p:sp>
    </p:spTree>
    <p:extLst>
      <p:ext uri="{BB962C8B-B14F-4D97-AF65-F5344CB8AC3E}">
        <p14:creationId xmlns:p14="http://schemas.microsoft.com/office/powerpoint/2010/main" val="16000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Describe the unique challenges individuals with DD may face when experiencing grief and 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Symptoms: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Feelings of sadness, anger , guilt, yearning, numbness, fatigue,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loniliness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Fatigue, helplessness, relief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Physical- tightness in the chest/throat, hollowness in the stomach, weakness in muscles, shortness of breath, oversensitivity to noise, dry mouth, lack of energy, sleep disturbances, appetite disturbances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Thoughts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-disbelief, confusion, preoccupation, sense of presence, hallucinations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Behaviors: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searching or calling out, visiting places, carrying objects as reminders, restlessness, social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withdrawl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dreams of the deceased, crying, absent mindedness</a:t>
            </a:r>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25</a:t>
            </a:fld>
            <a:endParaRPr lang="en-US"/>
          </a:p>
        </p:txBody>
      </p:sp>
    </p:spTree>
    <p:extLst>
      <p:ext uri="{BB962C8B-B14F-4D97-AF65-F5344CB8AC3E}">
        <p14:creationId xmlns:p14="http://schemas.microsoft.com/office/powerpoint/2010/main" val="307364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Experiencing the grieving process is an inevitable aspect of life when faced with a loss.  However, there are clinical approaches to help the people we support effectively cope with the pain, come to terms with their grief, and ultimately find a path towards healing and moving forward. </a:t>
            </a:r>
          </a:p>
        </p:txBody>
      </p:sp>
      <p:sp>
        <p:nvSpPr>
          <p:cNvPr id="4" name="Slide Number Placeholder 3"/>
          <p:cNvSpPr>
            <a:spLocks noGrp="1"/>
          </p:cNvSpPr>
          <p:nvPr>
            <p:ph type="sldNum" sz="quarter" idx="5"/>
          </p:nvPr>
        </p:nvSpPr>
        <p:spPr/>
        <p:txBody>
          <a:bodyPr/>
          <a:lstStyle/>
          <a:p>
            <a:fld id="{03BC54CB-D4B2-48E9-87CB-C412219A08B1}" type="slidenum">
              <a:rPr lang="en-US" smtClean="0"/>
              <a:t>26</a:t>
            </a:fld>
            <a:endParaRPr lang="en-US"/>
          </a:p>
        </p:txBody>
      </p:sp>
    </p:spTree>
    <p:extLst>
      <p:ext uri="{BB962C8B-B14F-4D97-AF65-F5344CB8AC3E}">
        <p14:creationId xmlns:p14="http://schemas.microsoft.com/office/powerpoint/2010/main" val="83474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200" dirty="0">
                <a:solidFill>
                  <a:srgbClr val="000000"/>
                </a:solidFill>
                <a:latin typeface="Arial"/>
                <a:cs typeface="Arial"/>
              </a:rPr>
              <a:t>Practice Self-Care to Enhance Emotional Well-being</a:t>
            </a:r>
            <a:endParaRPr lang="en-US" dirty="0"/>
          </a:p>
          <a:p>
            <a:pPr>
              <a:lnSpc>
                <a:spcPct val="100000"/>
              </a:lnSpc>
              <a:spcBef>
                <a:spcPts val="0"/>
              </a:spcBef>
              <a:buChar char="•"/>
            </a:pPr>
            <a:r>
              <a:rPr lang="en-US" sz="1200" dirty="0">
                <a:solidFill>
                  <a:srgbClr val="000000"/>
                </a:solidFill>
                <a:latin typeface="Arial"/>
                <a:cs typeface="Arial"/>
              </a:rPr>
              <a:t>Understand the vital connection between emotional and physical well-being. Prioritize self-care activities, such as exercise, maintaining a balanced diet, and getting sufficient rest, to support your emotional resilience.</a:t>
            </a:r>
          </a:p>
          <a:p>
            <a:pPr marL="0" indent="0">
              <a:lnSpc>
                <a:spcPct val="100000"/>
              </a:lnSpc>
              <a:spcBef>
                <a:spcPts val="0"/>
              </a:spcBef>
              <a:buNone/>
            </a:pPr>
            <a:r>
              <a:rPr lang="en-US" sz="1200" dirty="0">
                <a:solidFill>
                  <a:srgbClr val="000000"/>
                </a:solidFill>
                <a:latin typeface="Arial"/>
                <a:cs typeface="Arial"/>
              </a:rPr>
              <a:t>Distinguishing Grief from Depression</a:t>
            </a:r>
          </a:p>
          <a:p>
            <a:pPr>
              <a:lnSpc>
                <a:spcPct val="100000"/>
              </a:lnSpc>
              <a:spcBef>
                <a:spcPts val="0"/>
              </a:spcBef>
              <a:buChar char="•"/>
            </a:pPr>
            <a:r>
              <a:rPr lang="en-US" sz="1200" dirty="0">
                <a:solidFill>
                  <a:srgbClr val="000000"/>
                </a:solidFill>
                <a:latin typeface="Arial"/>
                <a:cs typeface="Arial"/>
              </a:rPr>
              <a:t>Be mindful of differentiating between grief and depression. While grief involves a natural response to loss, depression typically presents with persistent feelings of hopelessness, difficulty engaging in daily activities, and a prolonged sense of emptiness. Seek professional guidance if you suspect depressive symptoms.</a:t>
            </a:r>
            <a:endParaRPr lang="en-US" dirty="0"/>
          </a:p>
          <a:p>
            <a:pPr marL="0" indent="0">
              <a:lnSpc>
                <a:spcPct val="100000"/>
              </a:lnSpc>
              <a:spcBef>
                <a:spcPts val="0"/>
              </a:spcBef>
              <a:buNone/>
            </a:pPr>
            <a:endParaRPr lang="en-US" sz="1200" dirty="0">
              <a:solidFill>
                <a:srgbClr val="000000"/>
              </a:solidFill>
              <a:latin typeface="Segoe UI"/>
              <a:cs typeface="Segoe UI"/>
            </a:endParaRPr>
          </a:p>
          <a:p>
            <a:pPr marL="0" indent="0">
              <a:lnSpc>
                <a:spcPct val="100000"/>
              </a:lnSpc>
              <a:spcBef>
                <a:spcPts val="0"/>
              </a:spcBef>
              <a:buNone/>
            </a:pPr>
            <a:r>
              <a:rPr lang="en-US" sz="1200" dirty="0">
                <a:solidFill>
                  <a:srgbClr val="000000"/>
                </a:solidFill>
                <a:latin typeface="Segoe UI"/>
                <a:cs typeface="Segoe UI"/>
              </a:rPr>
              <a:t>By adopting these clinical strategies, individuals can navigate the grieving process in a more structured and supportive manner. Remember that seeking professional help from therapists or grief counselors can provide further guidance tailored to your unique needs and circumstances.</a:t>
            </a:r>
          </a:p>
          <a:p>
            <a:pPr marL="0" indent="0">
              <a:lnSpc>
                <a:spcPct val="100000"/>
              </a:lnSpc>
              <a:spcBef>
                <a:spcPts val="0"/>
              </a:spcBef>
              <a:buNone/>
            </a:pPr>
            <a:endParaRPr lang="en-US" sz="1200" dirty="0">
              <a:solidFill>
                <a:srgbClr val="000000"/>
              </a:solidFill>
              <a:latin typeface="Segoe UI"/>
              <a:cs typeface="Segoe UI"/>
            </a:endParaRPr>
          </a:p>
          <a:p>
            <a:pPr marL="0" indent="0">
              <a:lnSpc>
                <a:spcPct val="100000"/>
              </a:lnSpc>
              <a:spcBef>
                <a:spcPts val="0"/>
              </a:spcBef>
              <a:buNone/>
            </a:pPr>
            <a:r>
              <a:rPr lang="en-US" sz="1200" dirty="0">
                <a:solidFill>
                  <a:srgbClr val="000000"/>
                </a:solidFill>
                <a:latin typeface="Segoe UI"/>
                <a:cs typeface="Segoe UI"/>
              </a:rPr>
              <a:t>Be honest</a:t>
            </a:r>
          </a:p>
          <a:p>
            <a:pPr marL="0" indent="0">
              <a:lnSpc>
                <a:spcPct val="100000"/>
              </a:lnSpc>
              <a:spcBef>
                <a:spcPts val="0"/>
              </a:spcBef>
              <a:buNone/>
            </a:pPr>
            <a:r>
              <a:rPr lang="en-US" sz="1200" dirty="0">
                <a:solidFill>
                  <a:srgbClr val="000000"/>
                </a:solidFill>
                <a:latin typeface="Segoe UI"/>
                <a:cs typeface="Segoe UI"/>
              </a:rPr>
              <a:t>Listen</a:t>
            </a:r>
          </a:p>
          <a:p>
            <a:pPr marL="0" indent="0">
              <a:lnSpc>
                <a:spcPct val="100000"/>
              </a:lnSpc>
              <a:spcBef>
                <a:spcPts val="0"/>
              </a:spcBef>
              <a:buNone/>
            </a:pPr>
            <a:r>
              <a:rPr lang="en-US" sz="1200" dirty="0" err="1">
                <a:solidFill>
                  <a:srgbClr val="000000"/>
                </a:solidFill>
                <a:latin typeface="Segoe UI"/>
                <a:cs typeface="Segoe UI"/>
              </a:rPr>
              <a:t>Activielyseek</a:t>
            </a:r>
            <a:r>
              <a:rPr lang="en-US" sz="1200" dirty="0">
                <a:solidFill>
                  <a:srgbClr val="000000"/>
                </a:solidFill>
                <a:latin typeface="Segoe UI"/>
                <a:cs typeface="Segoe UI"/>
              </a:rPr>
              <a:t> out non-verbal rituals</a:t>
            </a:r>
          </a:p>
          <a:p>
            <a:pPr marL="0" indent="0">
              <a:lnSpc>
                <a:spcPct val="100000"/>
              </a:lnSpc>
              <a:spcBef>
                <a:spcPts val="0"/>
              </a:spcBef>
              <a:buNone/>
            </a:pPr>
            <a:r>
              <a:rPr lang="en-US" sz="1200" dirty="0">
                <a:solidFill>
                  <a:srgbClr val="000000"/>
                </a:solidFill>
                <a:latin typeface="Segoe UI"/>
                <a:cs typeface="Segoe UI"/>
              </a:rPr>
              <a:t>Respect photos and other mementos</a:t>
            </a:r>
          </a:p>
          <a:p>
            <a:pPr marL="0" indent="0">
              <a:lnSpc>
                <a:spcPct val="100000"/>
              </a:lnSpc>
              <a:spcBef>
                <a:spcPts val="0"/>
              </a:spcBef>
              <a:buNone/>
            </a:pPr>
            <a:r>
              <a:rPr lang="en-US" sz="1200" dirty="0">
                <a:solidFill>
                  <a:srgbClr val="000000"/>
                </a:solidFill>
                <a:latin typeface="Segoe UI"/>
                <a:cs typeface="Segoe UI"/>
              </a:rPr>
              <a:t>Minimize change</a:t>
            </a:r>
          </a:p>
          <a:p>
            <a:pPr marL="0" indent="0">
              <a:lnSpc>
                <a:spcPct val="100000"/>
              </a:lnSpc>
              <a:spcBef>
                <a:spcPts val="0"/>
              </a:spcBef>
              <a:buNone/>
            </a:pPr>
            <a:r>
              <a:rPr lang="en-US" sz="1200" dirty="0">
                <a:solidFill>
                  <a:srgbClr val="000000"/>
                </a:solidFill>
                <a:latin typeface="Segoe UI"/>
                <a:cs typeface="Segoe UI"/>
              </a:rPr>
              <a:t>Avoid assessment of skills during this time</a:t>
            </a:r>
          </a:p>
          <a:p>
            <a:pPr marL="0" indent="0">
              <a:lnSpc>
                <a:spcPct val="100000"/>
              </a:lnSpc>
              <a:spcBef>
                <a:spcPts val="0"/>
              </a:spcBef>
              <a:buNone/>
            </a:pPr>
            <a:r>
              <a:rPr lang="en-US" sz="1200" dirty="0" err="1">
                <a:solidFill>
                  <a:srgbClr val="000000"/>
                </a:solidFill>
                <a:latin typeface="Segoe UI"/>
                <a:cs typeface="Segoe UI"/>
              </a:rPr>
              <a:t>Supprot</a:t>
            </a:r>
            <a:r>
              <a:rPr lang="en-US" sz="1200" dirty="0">
                <a:solidFill>
                  <a:srgbClr val="000000"/>
                </a:solidFill>
                <a:latin typeface="Segoe UI"/>
                <a:cs typeface="Segoe UI"/>
              </a:rPr>
              <a:t> observance of anniversaries</a:t>
            </a:r>
          </a:p>
          <a:p>
            <a:pPr marL="0" indent="0">
              <a:lnSpc>
                <a:spcPct val="100000"/>
              </a:lnSpc>
              <a:spcBef>
                <a:spcPts val="0"/>
              </a:spcBef>
              <a:buNone/>
            </a:pPr>
            <a:r>
              <a:rPr lang="en-US" sz="1200" dirty="0">
                <a:solidFill>
                  <a:srgbClr val="000000"/>
                </a:solidFill>
                <a:latin typeface="Segoe UI"/>
                <a:cs typeface="Segoe UI"/>
              </a:rPr>
              <a:t>Seek specialist for consultation if behavioral changes persist. </a:t>
            </a:r>
          </a:p>
          <a:p>
            <a:pPr marL="0" indent="0">
              <a:lnSpc>
                <a:spcPct val="100000"/>
              </a:lnSpc>
              <a:spcBef>
                <a:spcPts val="0"/>
              </a:spcBef>
              <a:buNone/>
            </a:pPr>
            <a:r>
              <a:rPr lang="en-US" sz="1200" dirty="0">
                <a:solidFill>
                  <a:srgbClr val="000000"/>
                </a:solidFill>
                <a:latin typeface="Segoe UI"/>
                <a:cs typeface="Segoe UI"/>
              </a:rPr>
              <a:t>Remember the people we support are concrete thinkers and death is an abstract </a:t>
            </a:r>
            <a:r>
              <a:rPr lang="en-US" sz="1200" dirty="0" err="1">
                <a:solidFill>
                  <a:srgbClr val="000000"/>
                </a:solidFill>
                <a:latin typeface="Segoe UI"/>
                <a:cs typeface="Segoe UI"/>
              </a:rPr>
              <a:t>concent</a:t>
            </a:r>
            <a:r>
              <a:rPr lang="en-US" sz="1200" dirty="0">
                <a:solidFill>
                  <a:srgbClr val="000000"/>
                </a:solidFill>
                <a:latin typeface="Segoe UI"/>
                <a:cs typeface="Segoe UI"/>
              </a:rPr>
              <a:t>. </a:t>
            </a:r>
          </a:p>
        </p:txBody>
      </p:sp>
      <p:sp>
        <p:nvSpPr>
          <p:cNvPr id="4" name="Slide Number Placeholder 3"/>
          <p:cNvSpPr>
            <a:spLocks noGrp="1"/>
          </p:cNvSpPr>
          <p:nvPr>
            <p:ph type="sldNum" sz="quarter" idx="5"/>
          </p:nvPr>
        </p:nvSpPr>
        <p:spPr/>
        <p:txBody>
          <a:bodyPr/>
          <a:lstStyle/>
          <a:p>
            <a:fld id="{03BC54CB-D4B2-48E9-87CB-C412219A08B1}" type="slidenum">
              <a:rPr lang="en-US" smtClean="0"/>
              <a:t>27</a:t>
            </a:fld>
            <a:endParaRPr lang="en-US"/>
          </a:p>
        </p:txBody>
      </p:sp>
    </p:spTree>
    <p:extLst>
      <p:ext uri="{BB962C8B-B14F-4D97-AF65-F5344CB8AC3E}">
        <p14:creationId xmlns:p14="http://schemas.microsoft.com/office/powerpoint/2010/main" val="154448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Recognize the impact of grief and loss on staff members who provide care for individuals with DD.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Discuss strategies for supporting staff through the grieving process, including providing education, counseling resources, and a supportive work environment.</a:t>
            </a:r>
          </a:p>
          <a:p>
            <a:endParaRPr lang="en-US" dirty="0"/>
          </a:p>
          <a:p>
            <a:r>
              <a:rPr lang="en-US" dirty="0"/>
              <a:t>We need to check on staff and help them to talk out their feelings before they begin to work.</a:t>
            </a:r>
          </a:p>
          <a:p>
            <a:r>
              <a:rPr lang="en-US" dirty="0"/>
              <a:t>They must be able to recognize their own feelings about death and be able to use the language of death easily. </a:t>
            </a:r>
          </a:p>
          <a:p>
            <a:r>
              <a:rPr lang="en-US" dirty="0"/>
              <a:t>Staff will feel more supported in their own grieving.</a:t>
            </a:r>
          </a:p>
          <a:p>
            <a:r>
              <a:rPr lang="en-US" dirty="0"/>
              <a:t>As a team they can work out a plan of action.</a:t>
            </a:r>
          </a:p>
          <a:p>
            <a:endParaRPr lang="en-US" dirty="0"/>
          </a:p>
          <a:p>
            <a:r>
              <a:rPr lang="en-US" dirty="0"/>
              <a:t>Staff expression of grief in the residence can teach the people we support that emotions are okay and how to express them. </a:t>
            </a:r>
          </a:p>
          <a:p>
            <a:endParaRPr lang="en-US" dirty="0"/>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28</a:t>
            </a:fld>
            <a:endParaRPr lang="en-US"/>
          </a:p>
        </p:txBody>
      </p:sp>
    </p:spTree>
    <p:extLst>
      <p:ext uri="{BB962C8B-B14F-4D97-AF65-F5344CB8AC3E}">
        <p14:creationId xmlns:p14="http://schemas.microsoft.com/office/powerpoint/2010/main" val="206215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important to be emphatic and supportive but give them space when they need it.</a:t>
            </a:r>
          </a:p>
          <a:p>
            <a:r>
              <a:rPr lang="en-US" sz="1200" dirty="0"/>
              <a:t>Share your feelings of grief and allow them to be emotional without feeling judged</a:t>
            </a:r>
          </a:p>
          <a:p>
            <a:r>
              <a:rPr lang="en-US" sz="1200" dirty="0"/>
              <a:t>If the person is critically/terminally ill, the staff and family may be experiencing anticipatory grieving.  It is important to keep everyone “in the loop”</a:t>
            </a:r>
          </a:p>
          <a:p>
            <a:r>
              <a:rPr lang="en-US" sz="1200" dirty="0"/>
              <a:t>Be honest and let them know what we know about the condition of the person.  If we are in constant contact with the doctors, we should let the staff and the family members know what they are saying and include them in meetings. </a:t>
            </a:r>
          </a:p>
          <a:p>
            <a:r>
              <a:rPr lang="en-US" sz="1200" dirty="0"/>
              <a:t>It is important to be aware of our own values  and respect the wishes and values of the family in regard to their customs/rituals and abide by their wishes. In NYS next of kin has formal right and authority to decide the disposition of the body upon death, which incudes all rites, rituals and services. </a:t>
            </a:r>
          </a:p>
          <a:p>
            <a:r>
              <a:rPr lang="en-US" sz="1200" dirty="0"/>
              <a:t>On the other hand, some families that have not been closely involved and need direction, we can make suggestions.</a:t>
            </a:r>
          </a:p>
          <a:p>
            <a:r>
              <a:rPr lang="en-US" sz="1200" dirty="0"/>
              <a:t>After someone dies, we must ask the family what they wish to do with the person’s personal property. Know that the family may need time before they decide. </a:t>
            </a:r>
          </a:p>
          <a:p>
            <a:r>
              <a:rPr lang="en-US" sz="1200" dirty="0"/>
              <a:t>If a person, we support has lost a family member we should ask the family how they want us to break the news to the family member. Families may wish to be involved when telling the person. </a:t>
            </a:r>
          </a:p>
          <a:p>
            <a:r>
              <a:rPr lang="en-US" sz="1200" dirty="0"/>
              <a:t>It is important for staff to develop their own customs to observe the death. This will assist in the grieving process, especially if the family has chosen a custom </a:t>
            </a:r>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29</a:t>
            </a:fld>
            <a:endParaRPr lang="en-US"/>
          </a:p>
        </p:txBody>
      </p:sp>
    </p:spTree>
    <p:extLst>
      <p:ext uri="{BB962C8B-B14F-4D97-AF65-F5344CB8AC3E}">
        <p14:creationId xmlns:p14="http://schemas.microsoft.com/office/powerpoint/2010/main" val="338009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Address the common challenges and barriers that may arise when discussing end-of-life care planning with individuals with DD and their families or caregivers.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Discuss factors such as communication difficulties, limited understanding, cultural beliefs, and emotional discomfort.</a:t>
            </a:r>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4</a:t>
            </a:fld>
            <a:endParaRPr lang="en-US"/>
          </a:p>
        </p:txBody>
      </p:sp>
    </p:spTree>
    <p:extLst>
      <p:ext uri="{BB962C8B-B14F-4D97-AF65-F5344CB8AC3E}">
        <p14:creationId xmlns:p14="http://schemas.microsoft.com/office/powerpoint/2010/main" val="149555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Present practical strategies for facilitating end-of-life care conversations with individuals with DD and their families or caregivers.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Emphasize the importance of creating a supportive and empathetic environment, using appropriate communication techniques, and involving the individual in decision-making to the extent possible.</a:t>
            </a:r>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5</a:t>
            </a:fld>
            <a:endParaRPr lang="en-US"/>
          </a:p>
        </p:txBody>
      </p:sp>
    </p:spTree>
    <p:extLst>
      <p:ext uri="{BB962C8B-B14F-4D97-AF65-F5344CB8AC3E}">
        <p14:creationId xmlns:p14="http://schemas.microsoft.com/office/powerpoint/2010/main" val="273088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Explain the concept of advance care planning and its relevance for individuals with DD.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Discuss the components of advance care planning, including appointing a healthcare proxy, documenting healthcare preferences, and considering ethical and legal aspects.</a:t>
            </a:r>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6</a:t>
            </a:fld>
            <a:endParaRPr lang="en-US"/>
          </a:p>
        </p:txBody>
      </p:sp>
    </p:spTree>
    <p:extLst>
      <p:ext uri="{BB962C8B-B14F-4D97-AF65-F5344CB8AC3E}">
        <p14:creationId xmlns:p14="http://schemas.microsoft.com/office/powerpoint/2010/main" val="419441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Health Care Proxy can  be anyone </a:t>
            </a:r>
            <a:r>
              <a:rPr lang="en-US" sz="1200" b="1" dirty="0">
                <a:ea typeface="+mn-lt"/>
                <a:cs typeface="+mn-lt"/>
              </a:rPr>
              <a:t>who can be anyone they choose and will be able to act for you in any setting in or out of a hospital or nursing </a:t>
            </a:r>
            <a:r>
              <a:rPr lang="en-US" sz="1200" b="1" dirty="0" err="1">
                <a:ea typeface="+mn-lt"/>
                <a:cs typeface="+mn-lt"/>
              </a:rPr>
              <a:t>homeIn</a:t>
            </a:r>
            <a:r>
              <a:rPr lang="en-US" sz="1200" b="1" dirty="0">
                <a:ea typeface="+mn-lt"/>
                <a:cs typeface="+mn-lt"/>
              </a:rPr>
              <a:t> all situations, it is necessary to have a thorough conversation with the individual who may be making your medical decisions for you so that he or she will understand your wishes regarding your medical care and make well informed decisions on your behalf</a:t>
            </a:r>
            <a:endParaRPr lang="en-US" sz="1200" b="1" dirty="0"/>
          </a:p>
          <a:p>
            <a:endParaRPr lang="en-US" b="1" dirty="0"/>
          </a:p>
        </p:txBody>
      </p:sp>
      <p:sp>
        <p:nvSpPr>
          <p:cNvPr id="4" name="Slide Number Placeholder 3"/>
          <p:cNvSpPr>
            <a:spLocks noGrp="1"/>
          </p:cNvSpPr>
          <p:nvPr>
            <p:ph type="sldNum" sz="quarter" idx="5"/>
          </p:nvPr>
        </p:nvSpPr>
        <p:spPr/>
        <p:txBody>
          <a:bodyPr/>
          <a:lstStyle/>
          <a:p>
            <a:fld id="{03BC54CB-D4B2-48E9-87CB-C412219A08B1}" type="slidenum">
              <a:rPr lang="en-US" smtClean="0"/>
              <a:t>9</a:t>
            </a:fld>
            <a:endParaRPr lang="en-US"/>
          </a:p>
        </p:txBody>
      </p:sp>
    </p:spTree>
    <p:extLst>
      <p:ext uri="{BB962C8B-B14F-4D97-AF65-F5344CB8AC3E}">
        <p14:creationId xmlns:p14="http://schemas.microsoft.com/office/powerpoint/2010/main" val="246515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hospital and heath care providers are reluctant to share information and follow family’s wishes without the legal authority.  The person having a Heath care proxy is crucial. </a:t>
            </a:r>
          </a:p>
        </p:txBody>
      </p:sp>
      <p:sp>
        <p:nvSpPr>
          <p:cNvPr id="4" name="Slide Number Placeholder 3"/>
          <p:cNvSpPr>
            <a:spLocks noGrp="1"/>
          </p:cNvSpPr>
          <p:nvPr>
            <p:ph type="sldNum" sz="quarter" idx="5"/>
          </p:nvPr>
        </p:nvSpPr>
        <p:spPr/>
        <p:txBody>
          <a:bodyPr/>
          <a:lstStyle/>
          <a:p>
            <a:fld id="{03BC54CB-D4B2-48E9-87CB-C412219A08B1}" type="slidenum">
              <a:rPr lang="en-US" smtClean="0"/>
              <a:t>10</a:t>
            </a:fld>
            <a:endParaRPr lang="en-US"/>
          </a:p>
        </p:txBody>
      </p:sp>
    </p:spTree>
    <p:extLst>
      <p:ext uri="{BB962C8B-B14F-4D97-AF65-F5344CB8AC3E}">
        <p14:creationId xmlns:p14="http://schemas.microsoft.com/office/powerpoint/2010/main" val="329482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Palliative Care is care provided to keep the person as comfortable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Hospice Care is paid through Medicare, Medicaid and most commercial insurance users. There may be differences in what services are fully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Nursing Care- a RN will be in charge of the person’s care and visit on a regular basis. This is nursing care that is in addition to the residential nurse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Counseling- A social worker works with each patient and family.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Care-home heath aids are provided when assistance with personal care is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Pastoral Care- interdenominational clergy offers spiritual care and support to the person and family's requested.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 Program- Specially trained volunteers help to provide companionship and other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Services- hospice physicians are available to consult with the persons physicians to provide immediate medical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Equipment, Supplies and Medications- Items needed to treat the primary illness are normally covered. Crisis care at home may be provided for brief periods of time, when medically frail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13</a:t>
            </a:fld>
            <a:endParaRPr lang="en-US"/>
          </a:p>
        </p:txBody>
      </p:sp>
    </p:spTree>
    <p:extLst>
      <p:ext uri="{BB962C8B-B14F-4D97-AF65-F5344CB8AC3E}">
        <p14:creationId xmlns:p14="http://schemas.microsoft.com/office/powerpoint/2010/main" val="297499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BC54CB-D4B2-48E9-87CB-C412219A08B1}" type="slidenum">
              <a:rPr lang="en-US" smtClean="0"/>
              <a:t>14</a:t>
            </a:fld>
            <a:endParaRPr lang="en-US"/>
          </a:p>
        </p:txBody>
      </p:sp>
    </p:spTree>
    <p:extLst>
      <p:ext uri="{BB962C8B-B14F-4D97-AF65-F5344CB8AC3E}">
        <p14:creationId xmlns:p14="http://schemas.microsoft.com/office/powerpoint/2010/main" val="427438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people who are dying are unique in their needs, they have some common needs that can be anticipated. The stages of death have a universality and there are only so many ways the dying body will manifest a needs for comfort and support. </a:t>
            </a:r>
          </a:p>
          <a:p>
            <a:r>
              <a:rPr lang="en-US" dirty="0"/>
              <a:t>Death occurs when there is irreversible failure of the brain, respiratory and circulatory system, There is no way to predict the moment of death. Just as </a:t>
            </a:r>
            <a:r>
              <a:rPr lang="en-US" dirty="0" err="1"/>
              <a:t>wvery</a:t>
            </a:r>
            <a:r>
              <a:rPr lang="en-US" dirty="0"/>
              <a:t> life is unique, every death is also. There are no common signs of </a:t>
            </a:r>
            <a:r>
              <a:rPr lang="en-US" dirty="0" err="1"/>
              <a:t>impendingdeath</a:t>
            </a:r>
            <a:r>
              <a:rPr lang="en-US" dirty="0"/>
              <a:t>.   </a:t>
            </a:r>
          </a:p>
          <a:p>
            <a:r>
              <a:rPr lang="en-US" dirty="0"/>
              <a:t>I wanted to share the description of the active dying process is summarized from David Kessler’s book The Rights of the Dying (1997)</a:t>
            </a:r>
          </a:p>
          <a:p>
            <a:r>
              <a:rPr lang="en-US" dirty="0" err="1"/>
              <a:t>Theren</a:t>
            </a:r>
            <a:r>
              <a:rPr lang="en-US" dirty="0"/>
              <a:t> every death. is no set order of these events and not all of these events will occur </a:t>
            </a:r>
          </a:p>
        </p:txBody>
      </p:sp>
      <p:sp>
        <p:nvSpPr>
          <p:cNvPr id="4" name="Slide Number Placeholder 3"/>
          <p:cNvSpPr>
            <a:spLocks noGrp="1"/>
          </p:cNvSpPr>
          <p:nvPr>
            <p:ph type="sldNum" sz="quarter" idx="5"/>
          </p:nvPr>
        </p:nvSpPr>
        <p:spPr/>
        <p:txBody>
          <a:bodyPr/>
          <a:lstStyle/>
          <a:p>
            <a:fld id="{03BC54CB-D4B2-48E9-87CB-C412219A08B1}" type="slidenum">
              <a:rPr lang="en-US" smtClean="0"/>
              <a:t>16</a:t>
            </a:fld>
            <a:endParaRPr lang="en-US"/>
          </a:p>
        </p:txBody>
      </p:sp>
    </p:spTree>
    <p:extLst>
      <p:ext uri="{BB962C8B-B14F-4D97-AF65-F5344CB8AC3E}">
        <p14:creationId xmlns:p14="http://schemas.microsoft.com/office/powerpoint/2010/main" val="2310380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8F768-AF37-694F-BC07-991E7F99212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18565" y="2001838"/>
            <a:ext cx="10829809" cy="1508125"/>
          </a:xfrm>
          <a:prstGeom prst="rect">
            <a:avLst/>
          </a:prstGeom>
        </p:spPr>
        <p:txBody>
          <a:bodyPr anchor="b"/>
          <a:lstStyle>
            <a:lvl1pPr algn="l">
              <a:defRPr sz="4200" b="1" i="0">
                <a:solidFill>
                  <a:schemeClr val="bg1"/>
                </a:solidFill>
                <a:latin typeface="Arial" panose="020B0604020202020204" pitchFamily="34" charset="0"/>
                <a:cs typeface="Arial" panose="020B0604020202020204" pitchFamily="34" charset="0"/>
              </a:defRPr>
            </a:lvl1pPr>
          </a:lstStyle>
          <a:p>
            <a:r>
              <a:rPr lang="en-US" dirty="0"/>
              <a:t>Title of Presentation Will Go Here, Placeholder Text</a:t>
            </a:r>
          </a:p>
        </p:txBody>
      </p:sp>
      <p:sp>
        <p:nvSpPr>
          <p:cNvPr id="3" name="Subtitle 2"/>
          <p:cNvSpPr>
            <a:spLocks noGrp="1"/>
          </p:cNvSpPr>
          <p:nvPr>
            <p:ph type="subTitle" idx="1" hasCustomPrompt="1"/>
          </p:nvPr>
        </p:nvSpPr>
        <p:spPr>
          <a:xfrm>
            <a:off x="613925" y="4473524"/>
            <a:ext cx="10829809" cy="919264"/>
          </a:xfrm>
          <a:prstGeom prst="rect">
            <a:avLst/>
          </a:prstGeom>
        </p:spPr>
        <p:txBody>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optional subtitle. Additional information or descriptor may go here. </a:t>
            </a:r>
          </a:p>
        </p:txBody>
      </p:sp>
      <p:cxnSp>
        <p:nvCxnSpPr>
          <p:cNvPr id="10" name="Straight Connector 9">
            <a:extLst>
              <a:ext uri="{FF2B5EF4-FFF2-40B4-BE49-F238E27FC236}">
                <a16:creationId xmlns:a16="http://schemas.microsoft.com/office/drawing/2014/main" id="{BB8D0642-3B25-AD42-B981-C41CF258EF13}"/>
              </a:ext>
            </a:extLst>
          </p:cNvPr>
          <p:cNvCxnSpPr/>
          <p:nvPr/>
        </p:nvCxnSpPr>
        <p:spPr>
          <a:xfrm>
            <a:off x="613925" y="3962400"/>
            <a:ext cx="10829809" cy="0"/>
          </a:xfrm>
          <a:prstGeom prst="line">
            <a:avLst/>
          </a:prstGeom>
          <a:ln w="38100">
            <a:solidFill>
              <a:srgbClr val="F99821"/>
            </a:solidFill>
          </a:ln>
        </p:spPr>
        <p:style>
          <a:lnRef idx="1">
            <a:schemeClr val="accent4"/>
          </a:lnRef>
          <a:fillRef idx="0">
            <a:schemeClr val="accent4"/>
          </a:fillRef>
          <a:effectRef idx="0">
            <a:schemeClr val="accent4"/>
          </a:effectRef>
          <a:fontRef idx="minor">
            <a:schemeClr val="tx1"/>
          </a:fontRef>
        </p:style>
      </p:cxnSp>
      <p:sp>
        <p:nvSpPr>
          <p:cNvPr id="9" name="Subtitle 2">
            <a:extLst>
              <a:ext uri="{FF2B5EF4-FFF2-40B4-BE49-F238E27FC236}">
                <a16:creationId xmlns:a16="http://schemas.microsoft.com/office/drawing/2014/main" id="{11241D59-ECD0-AD4F-AA82-9FF8BA4D5023}"/>
              </a:ext>
            </a:extLst>
          </p:cNvPr>
          <p:cNvSpPr txBox="1">
            <a:spLocks/>
          </p:cNvSpPr>
          <p:nvPr/>
        </p:nvSpPr>
        <p:spPr>
          <a:xfrm>
            <a:off x="613925" y="6345345"/>
            <a:ext cx="10721903" cy="3423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b="1" i="0" dirty="0">
                <a:solidFill>
                  <a:srgbClr val="F99821"/>
                </a:solidFill>
                <a:latin typeface="Arial" panose="020B0604020202020204" pitchFamily="34" charset="0"/>
                <a:cs typeface="Arial" panose="020B0604020202020204" pitchFamily="34" charset="0"/>
              </a:rPr>
              <a:t>PROPERTY OF BIRCH FAMILY SERVICES</a:t>
            </a:r>
          </a:p>
        </p:txBody>
      </p:sp>
    </p:spTree>
    <p:extLst>
      <p:ext uri="{BB962C8B-B14F-4D97-AF65-F5344CB8AC3E}">
        <p14:creationId xmlns:p14="http://schemas.microsoft.com/office/powerpoint/2010/main" val="129106755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B98F6E-5F6C-7E4A-AB5F-7A0BE745E5B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3925" y="432861"/>
            <a:ext cx="10829809" cy="608541"/>
          </a:xfrm>
          <a:prstGeom prst="rect">
            <a:avLst/>
          </a:prstGeom>
        </p:spPr>
        <p:txBody>
          <a:bodyPr/>
          <a:lstStyle>
            <a:lvl1pPr>
              <a:defRPr sz="2700" b="1" i="0">
                <a:solidFill>
                  <a:srgbClr val="00579C"/>
                </a:solidFill>
                <a:latin typeface="Arial" panose="020B0604020202020204" pitchFamily="34" charset="0"/>
                <a:cs typeface="Arial" panose="020B0604020202020204" pitchFamily="34" charset="0"/>
              </a:defRPr>
            </a:lvl1pPr>
          </a:lstStyle>
          <a:p>
            <a:r>
              <a:rPr lang="en-US" dirty="0"/>
              <a:t>This is a slide title</a:t>
            </a:r>
          </a:p>
        </p:txBody>
      </p:sp>
      <p:sp>
        <p:nvSpPr>
          <p:cNvPr id="3" name="Content Placeholder 2"/>
          <p:cNvSpPr>
            <a:spLocks noGrp="1"/>
          </p:cNvSpPr>
          <p:nvPr>
            <p:ph idx="1" hasCustomPrompt="1"/>
          </p:nvPr>
        </p:nvSpPr>
        <p:spPr>
          <a:xfrm>
            <a:off x="613925" y="1634069"/>
            <a:ext cx="10829809" cy="4157128"/>
          </a:xfrm>
          <a:prstGeom prst="rect">
            <a:avLst/>
          </a:prstGeom>
        </p:spPr>
        <p:txBody>
          <a:bodyPr/>
          <a:lstStyle>
            <a:lvl1pPr marL="0" indent="0">
              <a:lnSpc>
                <a:spcPct val="100000"/>
              </a:lnSpc>
              <a:buClr>
                <a:srgbClr val="F99821"/>
              </a:buClr>
              <a:buNone/>
              <a:defRPr sz="1600">
                <a:latin typeface="Arial" panose="020B0604020202020204" pitchFamily="34" charset="0"/>
                <a:cs typeface="Arial" panose="020B0604020202020204" pitchFamily="34" charset="0"/>
              </a:defRPr>
            </a:lvl1pPr>
            <a:lvl2pPr>
              <a:spcBef>
                <a:spcPts val="1700"/>
              </a:spcBef>
              <a:buClr>
                <a:srgbClr val="F99821"/>
              </a:buClr>
              <a:defRPr sz="1600">
                <a:latin typeface="Arial" panose="020B0604020202020204" pitchFamily="34" charset="0"/>
                <a:cs typeface="Arial" panose="020B0604020202020204" pitchFamily="34" charset="0"/>
              </a:defRPr>
            </a:lvl2pPr>
            <a:lvl3pPr>
              <a:spcBef>
                <a:spcPts val="1100"/>
              </a:spcBef>
              <a:buClr>
                <a:srgbClr val="F99821"/>
              </a:buClr>
              <a:defRPr sz="1300">
                <a:latin typeface="Arial" panose="020B0604020202020204" pitchFamily="34" charset="0"/>
                <a:cs typeface="Arial" panose="020B0604020202020204" pitchFamily="34" charset="0"/>
              </a:defRPr>
            </a:lvl3pPr>
            <a:lvl4pPr>
              <a:spcBef>
                <a:spcPts val="1100"/>
              </a:spcBef>
              <a:buClr>
                <a:srgbClr val="F99821"/>
              </a:buClr>
              <a:defRPr sz="1300">
                <a:latin typeface="Arial" panose="020B0604020202020204" pitchFamily="34" charset="0"/>
                <a:cs typeface="Arial" panose="020B0604020202020204" pitchFamily="34" charset="0"/>
              </a:defRPr>
            </a:lvl4pPr>
            <a:lvl5pPr>
              <a:spcBef>
                <a:spcPts val="1100"/>
              </a:spcBef>
              <a:buClr>
                <a:srgbClr val="F99821"/>
              </a:buClr>
              <a:defRPr sz="1300">
                <a:latin typeface="Arial" panose="020B0604020202020204" pitchFamily="34" charset="0"/>
                <a:cs typeface="Arial" panose="020B0604020202020204" pitchFamily="34" charset="0"/>
              </a:defRPr>
            </a:lvl5pPr>
          </a:lstStyle>
          <a:p>
            <a:r>
              <a:rPr lang="en-US" dirty="0" err="1">
                <a:effectLst/>
                <a:latin typeface="Arial" panose="020B0604020202020204" pitchFamily="34" charset="0"/>
              </a:rPr>
              <a:t>Quodit</a:t>
            </a:r>
            <a:r>
              <a:rPr lang="en-US" dirty="0">
                <a:effectLst/>
                <a:latin typeface="Arial" panose="020B0604020202020204" pitchFamily="34" charset="0"/>
              </a:rPr>
              <a:t> </a:t>
            </a:r>
            <a:r>
              <a:rPr lang="en-US" dirty="0" err="1">
                <a:effectLst/>
                <a:latin typeface="Arial" panose="020B0604020202020204" pitchFamily="34" charset="0"/>
              </a:rPr>
              <a:t>asi</a:t>
            </a:r>
            <a:r>
              <a:rPr lang="en-US" dirty="0">
                <a:effectLst/>
                <a:latin typeface="Arial" panose="020B0604020202020204" pitchFamily="34" charset="0"/>
              </a:rPr>
              <a:t> </a:t>
            </a:r>
            <a:r>
              <a:rPr lang="en-US" dirty="0" err="1">
                <a:effectLst/>
                <a:latin typeface="Arial" panose="020B0604020202020204" pitchFamily="34" charset="0"/>
              </a:rPr>
              <a:t>asim</a:t>
            </a:r>
            <a:r>
              <a:rPr lang="en-US" dirty="0">
                <a:effectLst/>
                <a:latin typeface="Arial" panose="020B0604020202020204" pitchFamily="34" charset="0"/>
              </a:rPr>
              <a:t> lam, </a:t>
            </a:r>
            <a:r>
              <a:rPr lang="en-US" dirty="0" err="1">
                <a:effectLst/>
                <a:latin typeface="Arial" panose="020B0604020202020204" pitchFamily="34" charset="0"/>
              </a:rPr>
              <a:t>cus</a:t>
            </a:r>
            <a:r>
              <a:rPr lang="en-US" dirty="0">
                <a:effectLst/>
                <a:latin typeface="Arial" panose="020B0604020202020204" pitchFamily="34" charset="0"/>
              </a:rPr>
              <a:t> </a:t>
            </a:r>
            <a:r>
              <a:rPr lang="en-US" dirty="0" err="1">
                <a:effectLst/>
                <a:latin typeface="Arial" panose="020B0604020202020204" pitchFamily="34" charset="0"/>
              </a:rPr>
              <a:t>estis</a:t>
            </a:r>
            <a:r>
              <a:rPr lang="en-US" dirty="0">
                <a:effectLst/>
                <a:latin typeface="Arial" panose="020B0604020202020204" pitchFamily="34" charset="0"/>
              </a:rPr>
              <a:t> </a:t>
            </a:r>
            <a:r>
              <a:rPr lang="en-US" dirty="0" err="1">
                <a:effectLst/>
                <a:latin typeface="Arial" panose="020B0604020202020204" pitchFamily="34" charset="0"/>
              </a:rPr>
              <a:t>accus</a:t>
            </a:r>
            <a:r>
              <a:rPr lang="en-US" dirty="0">
                <a:effectLst/>
                <a:latin typeface="Arial" panose="020B0604020202020204" pitchFamily="34" charset="0"/>
              </a:rPr>
              <a:t> ma </a:t>
            </a:r>
            <a:r>
              <a:rPr lang="en-US" dirty="0" err="1">
                <a:effectLst/>
                <a:latin typeface="Arial" panose="020B0604020202020204" pitchFamily="34" charset="0"/>
              </a:rPr>
              <a:t>conet</a:t>
            </a:r>
            <a:r>
              <a:rPr lang="en-US" dirty="0">
                <a:effectLst/>
                <a:latin typeface="Arial" panose="020B0604020202020204" pitchFamily="34" charset="0"/>
              </a:rPr>
              <a:t> </a:t>
            </a:r>
            <a:r>
              <a:rPr lang="en-US" dirty="0" err="1">
                <a:effectLst/>
                <a:latin typeface="Arial" panose="020B0604020202020204" pitchFamily="34" charset="0"/>
              </a:rPr>
              <a:t>eruptis</a:t>
            </a:r>
            <a:r>
              <a:rPr lang="en-US" dirty="0">
                <a:effectLst/>
                <a:latin typeface="Arial" panose="020B0604020202020204" pitchFamily="34" charset="0"/>
              </a:rPr>
              <a:t> </a:t>
            </a:r>
            <a:r>
              <a:rPr lang="en-US" dirty="0" err="1">
                <a:effectLst/>
                <a:latin typeface="Arial" panose="020B0604020202020204" pitchFamily="34" charset="0"/>
              </a:rPr>
              <a:t>ut</a:t>
            </a:r>
            <a:r>
              <a:rPr lang="en-US" dirty="0">
                <a:effectLst/>
                <a:latin typeface="Arial" panose="020B0604020202020204" pitchFamily="34" charset="0"/>
              </a:rPr>
              <a:t> </a:t>
            </a:r>
            <a:r>
              <a:rPr lang="en-US" dirty="0" err="1">
                <a:effectLst/>
                <a:latin typeface="Arial" panose="020B0604020202020204" pitchFamily="34" charset="0"/>
              </a:rPr>
              <a:t>accatempe</a:t>
            </a:r>
            <a:r>
              <a:rPr lang="en-US" dirty="0">
                <a:effectLst/>
                <a:latin typeface="Arial" panose="020B0604020202020204" pitchFamily="34" charset="0"/>
              </a:rPr>
              <a:t> </a:t>
            </a:r>
            <a:r>
              <a:rPr lang="en-US" dirty="0" err="1">
                <a:effectLst/>
                <a:latin typeface="Arial" panose="020B0604020202020204" pitchFamily="34" charset="0"/>
              </a:rPr>
              <a:t>nos</a:t>
            </a:r>
            <a:r>
              <a:rPr lang="en-US" dirty="0">
                <a:effectLst/>
                <a:latin typeface="Arial" panose="020B0604020202020204" pitchFamily="34" charset="0"/>
              </a:rPr>
              <a:t> de </a:t>
            </a:r>
            <a:r>
              <a:rPr lang="en-US" dirty="0" err="1">
                <a:effectLst/>
                <a:latin typeface="Arial" panose="020B0604020202020204" pitchFamily="34" charset="0"/>
              </a:rPr>
              <a:t>consequ</a:t>
            </a:r>
            <a:r>
              <a:rPr lang="en-US" dirty="0">
                <a:effectLst/>
                <a:latin typeface="Arial" panose="020B0604020202020204" pitchFamily="34" charset="0"/>
              </a:rPr>
              <a:t> </a:t>
            </a:r>
            <a:r>
              <a:rPr lang="en-US" dirty="0" err="1">
                <a:effectLst/>
                <a:latin typeface="Arial" panose="020B0604020202020204" pitchFamily="34" charset="0"/>
              </a:rPr>
              <a:t>isquid</a:t>
            </a:r>
            <a:r>
              <a:rPr lang="en-US" dirty="0">
                <a:effectLst/>
                <a:latin typeface="Arial" panose="020B0604020202020204" pitchFamily="34" charset="0"/>
              </a:rPr>
              <a:t> </a:t>
            </a:r>
            <a:r>
              <a:rPr lang="en-US" dirty="0" err="1">
                <a:effectLst/>
                <a:latin typeface="Arial" panose="020B0604020202020204" pitchFamily="34" charset="0"/>
              </a:rPr>
              <a:t>molorroremos</a:t>
            </a:r>
            <a:r>
              <a:rPr lang="en-US" dirty="0">
                <a:effectLst/>
                <a:latin typeface="Arial" panose="020B0604020202020204" pitchFamily="34" charset="0"/>
              </a:rPr>
              <a:t> et lit </a:t>
            </a:r>
            <a:r>
              <a:rPr lang="en-US" dirty="0" err="1">
                <a:effectLst/>
                <a:latin typeface="Arial" panose="020B0604020202020204" pitchFamily="34" charset="0"/>
              </a:rPr>
              <a:t>volor</a:t>
            </a:r>
            <a:r>
              <a:rPr lang="en-US" dirty="0">
                <a:effectLst/>
                <a:latin typeface="Arial" panose="020B0604020202020204" pitchFamily="34" charset="0"/>
              </a:rPr>
              <a:t> </a:t>
            </a:r>
            <a:r>
              <a:rPr lang="en-US" dirty="0" err="1">
                <a:effectLst/>
                <a:latin typeface="Arial" panose="020B0604020202020204" pitchFamily="34" charset="0"/>
              </a:rPr>
              <a:t>asimodiae</a:t>
            </a:r>
            <a:r>
              <a:rPr lang="en-US" dirty="0">
                <a:effectLst/>
                <a:latin typeface="Arial" panose="020B0604020202020204" pitchFamily="34" charset="0"/>
              </a:rPr>
              <a:t>. Nam </a:t>
            </a:r>
            <a:r>
              <a:rPr lang="en-US" dirty="0" err="1">
                <a:effectLst/>
                <a:latin typeface="Arial" panose="020B0604020202020204" pitchFamily="34" charset="0"/>
              </a:rPr>
              <a:t>faccus</a:t>
            </a:r>
            <a:r>
              <a:rPr lang="en-US" dirty="0">
                <a:effectLst/>
                <a:latin typeface="Arial" panose="020B0604020202020204" pitchFamily="34" charset="0"/>
              </a:rPr>
              <a:t> </a:t>
            </a:r>
            <a:r>
              <a:rPr lang="en-US" dirty="0" err="1">
                <a:effectLst/>
                <a:latin typeface="Arial" panose="020B0604020202020204" pitchFamily="34" charset="0"/>
              </a:rPr>
              <a:t>molesec</a:t>
            </a:r>
            <a:r>
              <a:rPr lang="en-US" dirty="0">
                <a:effectLst/>
                <a:latin typeface="Arial" panose="020B0604020202020204" pitchFamily="34" charset="0"/>
              </a:rPr>
              <a:t> </a:t>
            </a:r>
            <a:r>
              <a:rPr lang="en-US" dirty="0" err="1">
                <a:effectLst/>
                <a:latin typeface="Arial" panose="020B0604020202020204" pitchFamily="34" charset="0"/>
              </a:rPr>
              <a:t>aborerum</a:t>
            </a:r>
            <a:r>
              <a:rPr lang="en-US" dirty="0">
                <a:effectLst/>
                <a:latin typeface="Arial" panose="020B0604020202020204" pitchFamily="34" charset="0"/>
              </a:rPr>
              <a:t> qui </a:t>
            </a:r>
            <a:r>
              <a:rPr lang="en-US" dirty="0" err="1">
                <a:effectLst/>
                <a:latin typeface="Arial" panose="020B0604020202020204" pitchFamily="34" charset="0"/>
              </a:rPr>
              <a:t>ullaut</a:t>
            </a:r>
            <a:r>
              <a:rPr lang="en-US" dirty="0">
                <a:effectLst/>
                <a:latin typeface="Arial" panose="020B0604020202020204" pitchFamily="34" charset="0"/>
              </a:rPr>
              <a:t> res a </a:t>
            </a:r>
            <a:r>
              <a:rPr lang="en-US" dirty="0" err="1">
                <a:effectLst/>
                <a:latin typeface="Arial" panose="020B0604020202020204" pitchFamily="34" charset="0"/>
              </a:rPr>
              <a:t>consequo</a:t>
            </a:r>
            <a:r>
              <a:rPr lang="en-US" dirty="0">
                <a:effectLst/>
                <a:latin typeface="Arial" panose="020B0604020202020204" pitchFamily="34" charset="0"/>
              </a:rPr>
              <a:t> con </a:t>
            </a:r>
            <a:r>
              <a:rPr lang="en-US" dirty="0" err="1">
                <a:effectLst/>
                <a:latin typeface="Arial" panose="020B0604020202020204" pitchFamily="34" charset="0"/>
              </a:rPr>
              <a:t>prerum</a:t>
            </a:r>
            <a:r>
              <a:rPr lang="en-US" dirty="0">
                <a:effectLst/>
                <a:latin typeface="Arial" panose="020B0604020202020204" pitchFamily="34" charset="0"/>
              </a:rPr>
              <a:t>. </a:t>
            </a:r>
            <a:r>
              <a:rPr lang="en-US" dirty="0" err="1">
                <a:effectLst/>
                <a:latin typeface="Arial" panose="020B0604020202020204" pitchFamily="34" charset="0"/>
              </a:rPr>
              <a:t>Ratis</a:t>
            </a:r>
            <a:r>
              <a:rPr lang="en-US" dirty="0">
                <a:effectLst/>
                <a:latin typeface="Arial" panose="020B0604020202020204" pitchFamily="34" charset="0"/>
              </a:rPr>
              <a:t> </a:t>
            </a:r>
            <a:r>
              <a:rPr lang="en-US" dirty="0" err="1">
                <a:effectLst/>
                <a:latin typeface="Arial" panose="020B0604020202020204" pitchFamily="34" charset="0"/>
              </a:rPr>
              <a:t>estis</a:t>
            </a:r>
            <a:r>
              <a:rPr lang="en-US" dirty="0">
                <a:effectLst/>
                <a:latin typeface="Arial" panose="020B0604020202020204" pitchFamily="34" charset="0"/>
              </a:rPr>
              <a:t> </a:t>
            </a:r>
            <a:r>
              <a:rPr lang="en-US" dirty="0" err="1">
                <a:effectLst/>
                <a:latin typeface="Arial" panose="020B0604020202020204" pitchFamily="34" charset="0"/>
              </a:rPr>
              <a:t>aut</a:t>
            </a:r>
            <a:r>
              <a:rPr lang="en-US" dirty="0">
                <a:effectLst/>
                <a:latin typeface="Arial" panose="020B0604020202020204" pitchFamily="34" charset="0"/>
              </a:rPr>
              <a:t> a </a:t>
            </a:r>
            <a:r>
              <a:rPr lang="en-US" dirty="0" err="1">
                <a:effectLst/>
                <a:latin typeface="Arial" panose="020B0604020202020204" pitchFamily="34" charset="0"/>
              </a:rPr>
              <a:t>comnia</a:t>
            </a:r>
            <a:r>
              <a:rPr lang="en-US" dirty="0">
                <a:effectLst/>
                <a:latin typeface="Arial" panose="020B0604020202020204" pitchFamily="34" charset="0"/>
              </a:rPr>
              <a:t> </a:t>
            </a:r>
            <a:r>
              <a:rPr lang="en-US" dirty="0" err="1">
                <a:effectLst/>
                <a:latin typeface="Arial" panose="020B0604020202020204" pitchFamily="34" charset="0"/>
              </a:rPr>
              <a:t>anditiae</a:t>
            </a:r>
            <a:r>
              <a:rPr lang="en-US" dirty="0">
                <a:effectLst/>
                <a:latin typeface="Arial" panose="020B0604020202020204" pitchFamily="34" charset="0"/>
              </a:rPr>
              <a:t> </a:t>
            </a:r>
            <a:r>
              <a:rPr lang="en-US" dirty="0" err="1">
                <a:effectLst/>
                <a:latin typeface="Arial" panose="020B0604020202020204" pitchFamily="34" charset="0"/>
              </a:rPr>
              <a:t>ium</a:t>
            </a:r>
            <a:r>
              <a:rPr lang="en-US" dirty="0">
                <a:effectLst/>
                <a:latin typeface="Arial" panose="020B0604020202020204" pitchFamily="34" charset="0"/>
              </a:rPr>
              <a:t> </a:t>
            </a:r>
            <a:r>
              <a:rPr lang="en-US" dirty="0" err="1">
                <a:effectLst/>
                <a:latin typeface="Arial" panose="020B0604020202020204" pitchFamily="34" charset="0"/>
              </a:rPr>
              <a:t>veratur</a:t>
            </a:r>
            <a:r>
              <a:rPr lang="en-US" dirty="0">
                <a:effectLst/>
                <a:latin typeface="Arial" panose="020B0604020202020204" pitchFamily="34" charset="0"/>
              </a:rPr>
              <a:t>. </a:t>
            </a:r>
            <a:r>
              <a:rPr lang="en-US" dirty="0" err="1">
                <a:effectLst/>
                <a:latin typeface="Arial" panose="020B0604020202020204" pitchFamily="34" charset="0"/>
              </a:rPr>
              <a:t>Everit</a:t>
            </a:r>
            <a:r>
              <a:rPr lang="en-US" dirty="0">
                <a:effectLst/>
                <a:latin typeface="Arial" panose="020B0604020202020204" pitchFamily="34" charset="0"/>
              </a:rPr>
              <a:t> </a:t>
            </a:r>
            <a:r>
              <a:rPr lang="en-US" dirty="0" err="1">
                <a:effectLst/>
                <a:latin typeface="Arial" panose="020B0604020202020204" pitchFamily="34" charset="0"/>
              </a:rPr>
              <a:t>dolest</a:t>
            </a:r>
            <a:r>
              <a:rPr lang="en-US" dirty="0">
                <a:effectLst/>
                <a:latin typeface="Arial" panose="020B0604020202020204" pitchFamily="34" charset="0"/>
              </a:rPr>
              <a:t> et </a:t>
            </a:r>
            <a:r>
              <a:rPr lang="en-US" dirty="0" err="1">
                <a:effectLst/>
                <a:latin typeface="Arial" panose="020B0604020202020204" pitchFamily="34" charset="0"/>
              </a:rPr>
              <a:t>esedi</a:t>
            </a:r>
            <a:r>
              <a:rPr lang="en-US" dirty="0">
                <a:effectLst/>
                <a:latin typeface="Arial" panose="020B0604020202020204" pitchFamily="34" charset="0"/>
              </a:rPr>
              <a:t> </a:t>
            </a:r>
            <a:r>
              <a:rPr lang="en-US" dirty="0" err="1">
                <a:effectLst/>
                <a:latin typeface="Arial" panose="020B0604020202020204" pitchFamily="34" charset="0"/>
              </a:rPr>
              <a:t>rerspellat</a:t>
            </a:r>
            <a:r>
              <a:rPr lang="en-US" dirty="0">
                <a:effectLst/>
                <a:latin typeface="Arial" panose="020B0604020202020204" pitchFamily="34" charset="0"/>
              </a:rPr>
              <a: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B532D7D5-5C4C-1B48-B031-39B25873EBB9}"/>
              </a:ext>
            </a:extLst>
          </p:cNvPr>
          <p:cNvCxnSpPr/>
          <p:nvPr/>
        </p:nvCxnSpPr>
        <p:spPr>
          <a:xfrm>
            <a:off x="613925" y="1202267"/>
            <a:ext cx="10829809" cy="0"/>
          </a:xfrm>
          <a:prstGeom prst="line">
            <a:avLst/>
          </a:prstGeom>
          <a:ln w="38100">
            <a:solidFill>
              <a:srgbClr val="F99821"/>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6EFAAD71-E4FB-7C4D-ABB7-BECB794F26BA}"/>
              </a:ext>
            </a:extLst>
          </p:cNvPr>
          <p:cNvSpPr txBox="1"/>
          <p:nvPr/>
        </p:nvSpPr>
        <p:spPr>
          <a:xfrm>
            <a:off x="1202384" y="6406224"/>
            <a:ext cx="844408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i="0" dirty="0">
              <a:solidFill>
                <a:srgbClr val="F998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25D4AE-A294-8648-97AF-51F85650586B}"/>
              </a:ext>
            </a:extLst>
          </p:cNvPr>
          <p:cNvSpPr txBox="1"/>
          <p:nvPr/>
        </p:nvSpPr>
        <p:spPr>
          <a:xfrm>
            <a:off x="9829800" y="6406223"/>
            <a:ext cx="1613933" cy="246221"/>
          </a:xfrm>
          <a:prstGeom prst="rect">
            <a:avLst/>
          </a:prstGeom>
          <a:noFill/>
        </p:spPr>
        <p:txBody>
          <a:bodyPr wrap="square" rtlCol="0">
            <a:spAutoFit/>
          </a:bodyPr>
          <a:lstStyle/>
          <a:p>
            <a:pPr algn="r"/>
            <a:fld id="{00CC62BE-4D71-204B-B738-DE67F06BDE8C}" type="slidenum">
              <a:rPr lang="en-US" sz="1000" b="1" i="0" smtClean="0">
                <a:solidFill>
                  <a:srgbClr val="00579C"/>
                </a:solidFill>
                <a:latin typeface="Arial" panose="020B0604020202020204" pitchFamily="34" charset="0"/>
                <a:cs typeface="Arial" panose="020B0604020202020204" pitchFamily="34" charset="0"/>
              </a:rPr>
              <a:pPr algn="r"/>
              <a:t>‹#›</a:t>
            </a:fld>
            <a:endParaRPr lang="en-US" sz="1000" b="1" i="0" dirty="0">
              <a:solidFill>
                <a:srgbClr val="0057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7751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7/14/2023</a:t>
            </a:fld>
            <a:endParaRPr lang="en-US"/>
          </a:p>
        </p:txBody>
      </p:sp>
      <p:sp>
        <p:nvSpPr>
          <p:cNvPr id="11" name="Footer Placeholder 10"/>
          <p:cNvSpPr>
            <a:spLocks noGrp="1"/>
          </p:cNvSpPr>
          <p:nvPr>
            <p:ph type="ftr" sz="quarter" idx="11"/>
          </p:nvPr>
        </p:nvSpPr>
        <p:spPr/>
        <p:txBody>
          <a:bodyPr/>
          <a:lstStyle/>
          <a:p>
            <a:r>
              <a:rPr lang="en-US"/>
              <a:t>Birch Family Services </a:t>
            </a:r>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1108623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7/14/2023</a:t>
            </a:fld>
            <a:endParaRPr lang="en-US"/>
          </a:p>
        </p:txBody>
      </p:sp>
      <p:sp>
        <p:nvSpPr>
          <p:cNvPr id="7" name="Footer Placeholder 6"/>
          <p:cNvSpPr>
            <a:spLocks noGrp="1"/>
          </p:cNvSpPr>
          <p:nvPr>
            <p:ph type="ftr" sz="quarter" idx="11"/>
          </p:nvPr>
        </p:nvSpPr>
        <p:spPr/>
        <p:txBody>
          <a:bodyPr/>
          <a:lstStyle/>
          <a:p>
            <a:r>
              <a:rPr lang="en-US"/>
              <a:t>Birch Family Services </a:t>
            </a:r>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99933250"/>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98F6E-5F6C-7E4A-AB5F-7A0BE745E5BD}"/>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13991876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19"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pwdd.ny.gov/providers/health-caredecision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opwdd.ny.gov/providers/health-car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hyperlink" Target="https://endoflifechoicesny.org-/" TargetMode="External"/><Relationship Id="rId7" Type="http://schemas.openxmlformats.org/officeDocument/2006/relationships/hyperlink" Target="https://www.apa.org/pi/aging/programs/eol/organizations-list" TargetMode="External"/><Relationship Id="rId2" Type="http://schemas.openxmlformats.org/officeDocument/2006/relationships/hyperlink" Target="https://issuu.com-/" TargetMode="External"/><Relationship Id="rId1" Type="http://schemas.openxmlformats.org/officeDocument/2006/relationships/slideLayout" Target="../slideLayouts/slideLayout2.xml"/><Relationship Id="rId6" Type="http://schemas.openxmlformats.org/officeDocument/2006/relationships/hyperlink" Target="https://www.caringinfo.org-/" TargetMode="External"/><Relationship Id="rId5" Type="http://schemas.openxmlformats.org/officeDocument/2006/relationships/hyperlink" Target="https://hospicefoundation.org/End-of-Life-Support-and-Resources-" TargetMode="External"/><Relationship Id="rId4" Type="http://schemas.openxmlformats.org/officeDocument/2006/relationships/hyperlink" Target="https://thearc.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Deniz.altan@birchfmailyservices.or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4675" y="2958957"/>
            <a:ext cx="10616744" cy="1657118"/>
          </a:xfrm>
          <a:effectLst>
            <a:outerShdw blurRad="50800" dist="38100" dir="5400000" algn="t" rotWithShape="0">
              <a:prstClr val="black">
                <a:alpha val="40000"/>
              </a:prstClr>
            </a:outerShdw>
          </a:effectLst>
        </p:spPr>
        <p:txBody>
          <a:bodyPr vert="horz" lIns="91440" tIns="45720" rIns="91440" bIns="45720" rtlCol="0" anchor="t">
            <a:normAutofit/>
          </a:bodyPr>
          <a:lstStyle/>
          <a:p>
            <a:r>
              <a:rPr lang="en-US" sz="3600" kern="1200" dirty="0"/>
              <a:t>End of Life Care and Supporting Grief and Loss</a:t>
            </a:r>
            <a:br>
              <a:rPr lang="en-US" sz="3200" kern="1200" dirty="0">
                <a:solidFill>
                  <a:schemeClr val="tx1"/>
                </a:solidFill>
              </a:rPr>
            </a:br>
            <a:endParaRPr lang="en-US" sz="3200" kern="1200" dirty="0">
              <a:solidFill>
                <a:schemeClr val="tx1"/>
              </a:solidFill>
            </a:endParaRPr>
          </a:p>
        </p:txBody>
      </p:sp>
      <p:sp>
        <p:nvSpPr>
          <p:cNvPr id="3" name="Subtitle 2"/>
          <p:cNvSpPr>
            <a:spLocks noGrp="1"/>
          </p:cNvSpPr>
          <p:nvPr>
            <p:ph type="subTitle" idx="1"/>
          </p:nvPr>
        </p:nvSpPr>
        <p:spPr>
          <a:xfrm>
            <a:off x="8054939" y="5446759"/>
            <a:ext cx="3586372" cy="773075"/>
          </a:xfrm>
          <a:effectLst>
            <a:outerShdw blurRad="50800" dist="38100" dir="5400000" algn="t" rotWithShape="0">
              <a:prstClr val="black">
                <a:alpha val="40000"/>
              </a:prstClr>
            </a:outerShdw>
          </a:effectLst>
        </p:spPr>
        <p:txBody>
          <a:bodyPr vert="horz" lIns="91440" tIns="45720" rIns="91440" bIns="45720" rtlCol="0" anchor="t">
            <a:normAutofit/>
          </a:bodyPr>
          <a:lstStyle/>
          <a:p>
            <a:r>
              <a:rPr lang="en-US" sz="2000" b="1" kern="1200" dirty="0"/>
              <a:t>Deniz Altan. </a:t>
            </a:r>
            <a:r>
              <a:rPr lang="en-US" sz="2000" b="1" kern="1200" dirty="0" err="1"/>
              <a:t>MS.Ed</a:t>
            </a:r>
            <a:endParaRPr lang="en-US" sz="2000" b="1" kern="1200" dirty="0"/>
          </a:p>
          <a:p>
            <a:r>
              <a:rPr lang="en-US" sz="2000" b="1" dirty="0"/>
              <a:t>Psychology Administrator </a:t>
            </a:r>
            <a:endParaRPr lang="en-US" sz="2000" b="1" kern="1200" dirty="0"/>
          </a:p>
        </p:txBody>
      </p:sp>
      <p:sp>
        <p:nvSpPr>
          <p:cNvPr id="7" name="Slide Number Placeholder 6">
            <a:extLst>
              <a:ext uri="{FF2B5EF4-FFF2-40B4-BE49-F238E27FC236}">
                <a16:creationId xmlns:a16="http://schemas.microsoft.com/office/drawing/2014/main" id="{021CE20A-4F42-EA9D-0D9E-5A1701C99DAD}"/>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algn="r" defTabSz="914400">
              <a:spcAft>
                <a:spcPts val="600"/>
              </a:spcAft>
            </a:pPr>
            <a:fld id="{4FAB73BC-B049-4115-A692-8D63A059BFB8}" type="slidenum">
              <a:rPr lang="en-US" sz="1200">
                <a:solidFill>
                  <a:schemeClr val="tx1">
                    <a:tint val="75000"/>
                  </a:schemeClr>
                </a:solidFill>
              </a:rPr>
              <a:pPr algn="r" defTabSz="914400">
                <a:spcAft>
                  <a:spcPts val="600"/>
                </a:spcAft>
              </a:pPr>
              <a:t>1</a:t>
            </a:fld>
            <a:endParaRPr lang="en-US" sz="1200">
              <a:solidFill>
                <a:schemeClr val="tx1">
                  <a:tint val="75000"/>
                </a:schemeClr>
              </a:solidFill>
            </a:endParaRPr>
          </a:p>
        </p:txBody>
      </p:sp>
      <p:sp>
        <p:nvSpPr>
          <p:cNvPr id="4" name="Title 1">
            <a:extLst>
              <a:ext uri="{FF2B5EF4-FFF2-40B4-BE49-F238E27FC236}">
                <a16:creationId xmlns:a16="http://schemas.microsoft.com/office/drawing/2014/main" id="{D410F0A9-AEB3-29A1-1316-F321CB6E4A4C}"/>
              </a:ext>
            </a:extLst>
          </p:cNvPr>
          <p:cNvSpPr txBox="1">
            <a:spLocks/>
          </p:cNvSpPr>
          <p:nvPr/>
        </p:nvSpPr>
        <p:spPr>
          <a:xfrm>
            <a:off x="2157572" y="4005209"/>
            <a:ext cx="9383845" cy="1657118"/>
          </a:xfrm>
          <a:prstGeom prst="rect">
            <a:avLst/>
          </a:prstGeom>
          <a:effectLst>
            <a:outerShdw blurRad="50800" dist="38100" dir="5400000" algn="t" rotWithShape="0">
              <a:prstClr val="black">
                <a:alpha val="4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200" b="1" i="0" kern="1200">
                <a:solidFill>
                  <a:schemeClr val="bg1"/>
                </a:solidFill>
                <a:latin typeface="Arial" panose="020B0604020202020204" pitchFamily="34" charset="0"/>
                <a:ea typeface="+mj-ea"/>
                <a:cs typeface="Arial" panose="020B0604020202020204" pitchFamily="34" charset="0"/>
              </a:defRPr>
            </a:lvl1pPr>
          </a:lstStyle>
          <a:p>
            <a:pPr algn="ctr"/>
            <a:endParaRPr lang="en-US" sz="40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C603094C-2EB9-2AE4-3C16-070ADFAC20CF}"/>
              </a:ext>
            </a:extLst>
          </p:cNvPr>
          <p:cNvGraphicFramePr>
            <a:graphicFrameLocks noGrp="1"/>
          </p:cNvGraphicFramePr>
          <p:nvPr>
            <p:ph sz="half" idx="2"/>
            <p:extLst>
              <p:ext uri="{D42A27DB-BD31-4B8C-83A1-F6EECF244321}">
                <p14:modId xmlns:p14="http://schemas.microsoft.com/office/powerpoint/2010/main" val="2948293415"/>
              </p:ext>
            </p:extLst>
          </p:nvPr>
        </p:nvGraphicFramePr>
        <p:xfrm>
          <a:off x="137764" y="646707"/>
          <a:ext cx="6577953" cy="549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26F955-447B-B1E5-3EED-66191BBE8B99}"/>
              </a:ext>
            </a:extLst>
          </p:cNvPr>
          <p:cNvSpPr>
            <a:spLocks noGrp="1"/>
          </p:cNvSpPr>
          <p:nvPr>
            <p:ph type="title"/>
          </p:nvPr>
        </p:nvSpPr>
        <p:spPr/>
        <p:txBody>
          <a:bodyPr/>
          <a:lstStyle/>
          <a:p>
            <a:br>
              <a:rPr lang="en-US" sz="4000" dirty="0">
                <a:solidFill>
                  <a:schemeClr val="accent1">
                    <a:lumMod val="75000"/>
                  </a:schemeClr>
                </a:solidFill>
                <a:latin typeface="Arial" panose="020B0604020202020204" pitchFamily="34" charset="0"/>
                <a:cs typeface="Arial" panose="020B0604020202020204" pitchFamily="34" charset="0"/>
              </a:rPr>
            </a:br>
            <a:r>
              <a:rPr lang="en-US" sz="4000" dirty="0">
                <a:solidFill>
                  <a:schemeClr val="accent1">
                    <a:lumMod val="75000"/>
                  </a:schemeClr>
                </a:solidFill>
                <a:latin typeface="Arial" panose="020B0604020202020204" pitchFamily="34" charset="0"/>
                <a:cs typeface="Arial" panose="020B0604020202020204" pitchFamily="34" charset="0"/>
              </a:rPr>
              <a:t> What is a Health Care Proxy</a:t>
            </a:r>
          </a:p>
        </p:txBody>
      </p:sp>
      <p:sp>
        <p:nvSpPr>
          <p:cNvPr id="3" name="Text Placeholder 2">
            <a:extLst>
              <a:ext uri="{FF2B5EF4-FFF2-40B4-BE49-F238E27FC236}">
                <a16:creationId xmlns:a16="http://schemas.microsoft.com/office/drawing/2014/main" id="{D0A71E75-C479-A5DD-843D-0E49F1456E8F}"/>
              </a:ext>
            </a:extLst>
          </p:cNvPr>
          <p:cNvSpPr>
            <a:spLocks noGrp="1"/>
          </p:cNvSpPr>
          <p:nvPr>
            <p:ph type="body" idx="1"/>
          </p:nvPr>
        </p:nvSpPr>
        <p:spPr>
          <a:xfrm>
            <a:off x="644152" y="1207213"/>
            <a:ext cx="5495125" cy="742874"/>
          </a:xfrm>
        </p:spPr>
        <p:txBody>
          <a:bodyPr>
            <a:normAutofit lnSpcReduction="10000"/>
          </a:bodyPr>
          <a:lstStyle/>
          <a:p>
            <a:pPr algn="ctr"/>
            <a:r>
              <a:rPr lang="en-US" sz="2400" dirty="0">
                <a:solidFill>
                  <a:schemeClr val="tx1"/>
                </a:solidFill>
              </a:rPr>
              <a:t>Governed by New York Public Health Law § 2981</a:t>
            </a:r>
            <a:endParaRPr lang="en-US" sz="3200" dirty="0">
              <a:solidFill>
                <a:schemeClr val="tx1"/>
              </a:solidFill>
            </a:endParaRPr>
          </a:p>
        </p:txBody>
      </p:sp>
      <p:sp>
        <p:nvSpPr>
          <p:cNvPr id="6" name="Content Placeholder 5">
            <a:extLst>
              <a:ext uri="{FF2B5EF4-FFF2-40B4-BE49-F238E27FC236}">
                <a16:creationId xmlns:a16="http://schemas.microsoft.com/office/drawing/2014/main" id="{4B2D0258-0CEE-5E9B-66E9-42CE88C8B6A9}"/>
              </a:ext>
            </a:extLst>
          </p:cNvPr>
          <p:cNvSpPr>
            <a:spLocks noGrp="1"/>
          </p:cNvSpPr>
          <p:nvPr>
            <p:ph sz="quarter" idx="4"/>
          </p:nvPr>
        </p:nvSpPr>
        <p:spPr>
          <a:xfrm>
            <a:off x="6852549" y="997218"/>
            <a:ext cx="4912859" cy="5386373"/>
          </a:xfrm>
        </p:spPr>
        <p:txBody>
          <a:bodyPr vert="horz" lIns="91440" tIns="45720" rIns="91440" bIns="45720" rtlCol="0" anchor="ctr">
            <a:noAutofit/>
          </a:bodyPr>
          <a:lstStyle/>
          <a:p>
            <a:pPr>
              <a:buClr>
                <a:schemeClr val="accent2"/>
              </a:buClr>
            </a:pPr>
            <a:r>
              <a:rPr lang="en-US" sz="1800" dirty="0">
                <a:ea typeface="+mn-lt"/>
                <a:cs typeface="+mn-lt"/>
              </a:rPr>
              <a:t>The Person We Support  should talk to their Health Care Agent about their preferences on various matters about their health and  including end-of-life decisions.</a:t>
            </a:r>
            <a:endParaRPr lang="en-US" sz="1800" dirty="0"/>
          </a:p>
          <a:p>
            <a:pPr>
              <a:buClr>
                <a:schemeClr val="accent2"/>
              </a:buClr>
            </a:pPr>
            <a:r>
              <a:rPr lang="en-US" sz="1800" dirty="0">
                <a:ea typeface="+mn-lt"/>
                <a:cs typeface="+mn-lt"/>
              </a:rPr>
              <a:t>The Person We Support  can choose someone who is 18 years or older as their Health Care Agent, such as their spouse, family member, child, or friend.</a:t>
            </a:r>
            <a:endParaRPr lang="en-US" sz="1800" dirty="0"/>
          </a:p>
          <a:p>
            <a:pPr>
              <a:buClr>
                <a:schemeClr val="accent2"/>
              </a:buClr>
            </a:pPr>
            <a:r>
              <a:rPr lang="en-US" sz="1800" dirty="0">
                <a:ea typeface="+mn-lt"/>
                <a:cs typeface="+mn-lt"/>
              </a:rPr>
              <a:t>The Person We Support can also designate a backup Health Care Agent who can make decisions on their behalf if the primary Health Care Agent is not available.</a:t>
            </a:r>
            <a:endParaRPr lang="en-US" sz="1800" dirty="0"/>
          </a:p>
          <a:p>
            <a:pPr>
              <a:buClr>
                <a:schemeClr val="accent2"/>
              </a:buClr>
            </a:pPr>
            <a:r>
              <a:rPr lang="en-US" sz="1800" dirty="0">
                <a:ea typeface="+mn-lt"/>
                <a:cs typeface="+mn-lt"/>
              </a:rPr>
              <a:t>If the Person We Support is a resident of OPWDD facilities they have specific witness requirements. For more information, please visit: </a:t>
            </a:r>
            <a:r>
              <a:rPr lang="en-US" sz="1800" u="sng" dirty="0">
                <a:ea typeface="+mn-lt"/>
                <a:cs typeface="+mn-lt"/>
                <a:hlinkClick r:id="rId8"/>
              </a:rPr>
              <a:t>https://opwdd.ny.gov/providers/health-caredecisions</a:t>
            </a:r>
            <a:endParaRPr lang="en-US" sz="1800" dirty="0"/>
          </a:p>
          <a:p>
            <a:pPr>
              <a:buNone/>
            </a:pPr>
            <a:endParaRPr lang="en-US" b="1" dirty="0"/>
          </a:p>
        </p:txBody>
      </p:sp>
      <p:sp>
        <p:nvSpPr>
          <p:cNvPr id="22" name="Footer Placeholder 21">
            <a:extLst>
              <a:ext uri="{FF2B5EF4-FFF2-40B4-BE49-F238E27FC236}">
                <a16:creationId xmlns:a16="http://schemas.microsoft.com/office/drawing/2014/main" id="{3AE8E4EE-C1D3-9491-67C0-E5A432248522}"/>
              </a:ext>
            </a:extLst>
          </p:cNvPr>
          <p:cNvSpPr>
            <a:spLocks noGrp="1"/>
          </p:cNvSpPr>
          <p:nvPr>
            <p:ph type="ftr" sz="quarter" idx="11"/>
          </p:nvPr>
        </p:nvSpPr>
        <p:spPr/>
        <p:txBody>
          <a:bodyPr/>
          <a:lstStyle/>
          <a:p>
            <a:endParaRPr lang="en-US" dirty="0"/>
          </a:p>
        </p:txBody>
      </p:sp>
      <p:sp>
        <p:nvSpPr>
          <p:cNvPr id="23" name="Slide Number Placeholder 22">
            <a:extLst>
              <a:ext uri="{FF2B5EF4-FFF2-40B4-BE49-F238E27FC236}">
                <a16:creationId xmlns:a16="http://schemas.microsoft.com/office/drawing/2014/main" id="{790FDE1A-6C8B-18B3-222F-4447EA207AE4}"/>
              </a:ext>
            </a:extLst>
          </p:cNvPr>
          <p:cNvSpPr>
            <a:spLocks noGrp="1"/>
          </p:cNvSpPr>
          <p:nvPr>
            <p:ph type="sldNum" sz="quarter" idx="12"/>
          </p:nvPr>
        </p:nvSpPr>
        <p:spPr/>
        <p:txBody>
          <a:bodyPr/>
          <a:lstStyle/>
          <a:p>
            <a:r>
              <a:rPr lang="en-US" dirty="0"/>
              <a:t>      </a:t>
            </a:r>
          </a:p>
        </p:txBody>
      </p:sp>
      <p:sp>
        <p:nvSpPr>
          <p:cNvPr id="4" name="Rectangle 3">
            <a:extLst>
              <a:ext uri="{FF2B5EF4-FFF2-40B4-BE49-F238E27FC236}">
                <a16:creationId xmlns:a16="http://schemas.microsoft.com/office/drawing/2014/main" id="{1C5D6F81-D93A-411B-FE8A-A672578F850E}"/>
              </a:ext>
            </a:extLst>
          </p:cNvPr>
          <p:cNvSpPr/>
          <p:nvPr/>
        </p:nvSpPr>
        <p:spPr>
          <a:xfrm>
            <a:off x="671555" y="1981883"/>
            <a:ext cx="5510373" cy="4571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0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2F1C-1E95-CFD7-D5BB-044CE879DDFE}"/>
              </a:ext>
            </a:extLst>
          </p:cNvPr>
          <p:cNvSpPr>
            <a:spLocks noGrp="1"/>
          </p:cNvSpPr>
          <p:nvPr>
            <p:ph type="title"/>
          </p:nvPr>
        </p:nvSpPr>
        <p:spPr>
          <a:xfrm>
            <a:off x="1436914" y="391887"/>
            <a:ext cx="7419808" cy="710778"/>
          </a:xfrm>
        </p:spPr>
        <p:txBody>
          <a:bodyPr anchor="t">
            <a:normAutofit/>
          </a:bodyPr>
          <a:lstStyle/>
          <a:p>
            <a:pPr algn="ctr"/>
            <a:r>
              <a:rPr lang="en-US" sz="3200" dirty="0"/>
              <a:t>Other Medical Planning Documents</a:t>
            </a:r>
          </a:p>
        </p:txBody>
      </p:sp>
      <p:cxnSp>
        <p:nvCxnSpPr>
          <p:cNvPr id="10" name="Straight Connector 9">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00AB5-F0C2-CB99-D5D6-B5F5964EE72D}"/>
              </a:ext>
            </a:extLst>
          </p:cNvPr>
          <p:cNvSpPr>
            <a:spLocks noGrp="1"/>
          </p:cNvSpPr>
          <p:nvPr>
            <p:ph idx="1"/>
          </p:nvPr>
        </p:nvSpPr>
        <p:spPr>
          <a:xfrm>
            <a:off x="1602079" y="1102664"/>
            <a:ext cx="9659705" cy="5064896"/>
          </a:xfrm>
        </p:spPr>
        <p:txBody>
          <a:bodyPr>
            <a:normAutofit/>
          </a:bodyPr>
          <a:lstStyle/>
          <a:p>
            <a:r>
              <a:rPr lang="en-US" sz="2000" dirty="0">
                <a:ea typeface="+mj-lt"/>
                <a:cs typeface="+mj-lt"/>
              </a:rPr>
              <a:t> </a:t>
            </a:r>
            <a:endParaRPr lang="en-US" sz="2000" dirty="0"/>
          </a:p>
          <a:p>
            <a:r>
              <a:rPr lang="en-US" sz="2800" dirty="0">
                <a:ea typeface="+mj-lt"/>
                <a:cs typeface="+mj-lt"/>
              </a:rPr>
              <a:t>• Do Not Resuscitate Orders (DNRs)</a:t>
            </a:r>
            <a:endParaRPr lang="en-US" sz="2800" dirty="0"/>
          </a:p>
          <a:p>
            <a:r>
              <a:rPr lang="en-US" sz="2800" dirty="0">
                <a:ea typeface="+mj-lt"/>
                <a:cs typeface="+mj-lt"/>
              </a:rPr>
              <a:t>• Medical Orders for Life-Sustaining Treatment (MOLST)</a:t>
            </a:r>
            <a:endParaRPr lang="en-US" sz="2800" dirty="0"/>
          </a:p>
          <a:p>
            <a:r>
              <a:rPr lang="en-US" sz="2800" dirty="0">
                <a:ea typeface="+mj-lt"/>
                <a:cs typeface="+mj-lt"/>
              </a:rPr>
              <a:t>• Medical Orders for Life-Sustaining Treatment (MOLST) for Individuals with I/DD – see https://opwdd.ny.gov/providers/health-caredecisions </a:t>
            </a:r>
          </a:p>
          <a:p>
            <a:r>
              <a:rPr lang="en-US" sz="2800" dirty="0">
                <a:ea typeface="+mj-lt"/>
                <a:cs typeface="+mj-lt"/>
              </a:rPr>
              <a:t>MOLST Checklist and MOLST For Individuals with I/DD  </a:t>
            </a:r>
            <a:r>
              <a:rPr lang="en-US" sz="2800" dirty="0">
                <a:ea typeface="+mj-lt"/>
                <a:cs typeface="+mj-lt"/>
                <a:hlinkClick r:id="rId2"/>
              </a:rPr>
              <a:t>https://opwdd.ny.gov/providers/health-care</a:t>
            </a:r>
            <a:endParaRPr lang="en-US" sz="2800" dirty="0"/>
          </a:p>
        </p:txBody>
      </p:sp>
      <p:sp>
        <p:nvSpPr>
          <p:cNvPr id="5" name="Slide Number Placeholder 4">
            <a:extLst>
              <a:ext uri="{FF2B5EF4-FFF2-40B4-BE49-F238E27FC236}">
                <a16:creationId xmlns:a16="http://schemas.microsoft.com/office/drawing/2014/main" id="{05AF5CE3-2548-4B98-F2F6-16759CB0BB80}"/>
              </a:ext>
            </a:extLst>
          </p:cNvPr>
          <p:cNvSpPr>
            <a:spLocks noGrp="1"/>
          </p:cNvSpPr>
          <p:nvPr>
            <p:ph type="sldNum" sz="quarter" idx="4294967295"/>
          </p:nvPr>
        </p:nvSpPr>
        <p:spPr>
          <a:xfrm>
            <a:off x="8610600" y="6356350"/>
            <a:ext cx="2743200" cy="365125"/>
          </a:xfrm>
          <a:prstGeom prst="rect">
            <a:avLst/>
          </a:prstGeom>
        </p:spPr>
        <p:txBody>
          <a:bodyPr>
            <a:normAutofit/>
          </a:bodyPr>
          <a:lstStyle/>
          <a:p>
            <a:pPr>
              <a:lnSpc>
                <a:spcPct val="90000"/>
              </a:lnSpc>
              <a:spcAft>
                <a:spcPts val="600"/>
              </a:spcAft>
            </a:pPr>
            <a:fld id="{4FAB73BC-B049-4115-A692-8D63A059BFB8}" type="slidenum">
              <a:rPr lang="en-US" dirty="0"/>
              <a:pPr>
                <a:lnSpc>
                  <a:spcPct val="90000"/>
                </a:lnSpc>
                <a:spcAft>
                  <a:spcPts val="600"/>
                </a:spcAft>
              </a:pPr>
              <a:t>11</a:t>
            </a:fld>
            <a:endParaRPr lang="en-US"/>
          </a:p>
        </p:txBody>
      </p:sp>
    </p:spTree>
    <p:extLst>
      <p:ext uri="{BB962C8B-B14F-4D97-AF65-F5344CB8AC3E}">
        <p14:creationId xmlns:p14="http://schemas.microsoft.com/office/powerpoint/2010/main" val="205638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CFC2-4BC5-A2EF-7B9B-45C276E55F72}"/>
              </a:ext>
            </a:extLst>
          </p:cNvPr>
          <p:cNvSpPr>
            <a:spLocks noGrp="1"/>
          </p:cNvSpPr>
          <p:nvPr>
            <p:ph type="title"/>
          </p:nvPr>
        </p:nvSpPr>
        <p:spPr/>
        <p:txBody>
          <a:bodyPr/>
          <a:lstStyle/>
          <a:p>
            <a:r>
              <a:rPr lang="en-US" dirty="0"/>
              <a:t>Things to Consider When a Person We Support is Coming Home</a:t>
            </a:r>
          </a:p>
        </p:txBody>
      </p:sp>
      <p:sp>
        <p:nvSpPr>
          <p:cNvPr id="3" name="Content Placeholder 2">
            <a:extLst>
              <a:ext uri="{FF2B5EF4-FFF2-40B4-BE49-F238E27FC236}">
                <a16:creationId xmlns:a16="http://schemas.microsoft.com/office/drawing/2014/main" id="{DACC234A-1F74-B1E8-EE3E-4A784C5D4445}"/>
              </a:ext>
            </a:extLst>
          </p:cNvPr>
          <p:cNvSpPr>
            <a:spLocks noGrp="1"/>
          </p:cNvSpPr>
          <p:nvPr>
            <p:ph idx="1"/>
          </p:nvPr>
        </p:nvSpPr>
        <p:spPr/>
        <p:txBody>
          <a:bodyPr/>
          <a:lstStyle/>
          <a:p>
            <a:r>
              <a:rPr lang="en-US" sz="2000" b="1" dirty="0">
                <a:solidFill>
                  <a:schemeClr val="accent1">
                    <a:lumMod val="75000"/>
                  </a:schemeClr>
                </a:solidFill>
              </a:rPr>
              <a:t>What is our plan when a decision is made to bring someone home for their final days?</a:t>
            </a:r>
          </a:p>
          <a:p>
            <a:pPr marL="285750" indent="-285750">
              <a:buFont typeface="Arial" panose="020B0604020202020204" pitchFamily="34" charset="0"/>
              <a:buChar char="•"/>
            </a:pPr>
            <a:r>
              <a:rPr lang="en-US" sz="2000" dirty="0"/>
              <a:t>How will this affect staffing?</a:t>
            </a:r>
          </a:p>
          <a:p>
            <a:pPr marL="285750" indent="-285750">
              <a:buFont typeface="Arial" panose="020B0604020202020204" pitchFamily="34" charset="0"/>
              <a:buChar char="•"/>
            </a:pPr>
            <a:r>
              <a:rPr lang="en-US" sz="2000" dirty="0"/>
              <a:t>How will this affect the other people who live in the residence?</a:t>
            </a:r>
          </a:p>
          <a:p>
            <a:pPr marL="285750" indent="-285750">
              <a:buFont typeface="Arial" panose="020B0604020202020204" pitchFamily="34" charset="0"/>
              <a:buChar char="•"/>
            </a:pPr>
            <a:r>
              <a:rPr lang="en-US" sz="2000" dirty="0"/>
              <a:t>Does this person have a roommate?</a:t>
            </a:r>
          </a:p>
          <a:p>
            <a:pPr marL="285750" indent="-285750">
              <a:buFont typeface="Arial" panose="020B0604020202020204" pitchFamily="34" charset="0"/>
              <a:buChar char="•"/>
            </a:pPr>
            <a:r>
              <a:rPr lang="en-US" sz="2000" dirty="0"/>
              <a:t>What trainings may staff and the person dying need?</a:t>
            </a:r>
          </a:p>
          <a:p>
            <a:pPr marL="285750" indent="-285750">
              <a:buFont typeface="Arial" panose="020B0604020202020204" pitchFamily="34" charset="0"/>
              <a:buChar char="•"/>
            </a:pPr>
            <a:r>
              <a:rPr lang="en-US" sz="2000" dirty="0"/>
              <a:t>How can we prepare all for this death?</a:t>
            </a:r>
          </a:p>
          <a:p>
            <a:pPr marL="285750" indent="-285750">
              <a:buFont typeface="Arial" panose="020B0604020202020204" pitchFamily="34" charset="0"/>
              <a:buChar char="•"/>
            </a:pPr>
            <a:r>
              <a:rPr lang="en-US" sz="2000" dirty="0"/>
              <a:t>What equipment may we need?</a:t>
            </a:r>
          </a:p>
          <a:p>
            <a:pPr marL="285750" indent="-285750">
              <a:buFont typeface="Arial" panose="020B0604020202020204" pitchFamily="34" charset="0"/>
              <a:buChar char="•"/>
            </a:pPr>
            <a:r>
              <a:rPr lang="en-US" sz="2000" dirty="0"/>
              <a:t>What supports will we need?</a:t>
            </a:r>
          </a:p>
          <a:p>
            <a:pPr marL="285750" indent="-285750">
              <a:buFont typeface="Arial" panose="020B0604020202020204" pitchFamily="34" charset="0"/>
              <a:buChar char="•"/>
            </a:pPr>
            <a:r>
              <a:rPr lang="en-US" sz="2000" dirty="0"/>
              <a:t>Who can support us?</a:t>
            </a:r>
          </a:p>
        </p:txBody>
      </p:sp>
    </p:spTree>
    <p:extLst>
      <p:ext uri="{BB962C8B-B14F-4D97-AF65-F5344CB8AC3E}">
        <p14:creationId xmlns:p14="http://schemas.microsoft.com/office/powerpoint/2010/main" val="183970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84254E-B351-79D5-0902-4F8AC7EE3D64}"/>
              </a:ext>
            </a:extLst>
          </p:cNvPr>
          <p:cNvSpPr>
            <a:spLocks noGrp="1"/>
          </p:cNvSpPr>
          <p:nvPr>
            <p:ph type="title"/>
          </p:nvPr>
        </p:nvSpPr>
        <p:spPr>
          <a:xfrm>
            <a:off x="342096" y="411486"/>
            <a:ext cx="5217023" cy="3321008"/>
          </a:xfrm>
        </p:spPr>
        <p:txBody>
          <a:bodyPr anchor="t">
            <a:normAutofit/>
          </a:bodyPr>
          <a:lstStyle/>
          <a:p>
            <a:r>
              <a:rPr lang="en-US" sz="4000" dirty="0">
                <a:solidFill>
                  <a:srgbClr val="FFFFFF"/>
                </a:solidFill>
              </a:rPr>
              <a:t>Palliative and Hospice Care… there is support </a:t>
            </a:r>
            <a:br>
              <a:rPr lang="en-US" sz="4000" dirty="0">
                <a:solidFill>
                  <a:srgbClr val="FFFFFF"/>
                </a:solidFill>
              </a:rPr>
            </a:br>
            <a:r>
              <a:rPr lang="en-US" sz="4000" dirty="0">
                <a:solidFill>
                  <a:srgbClr val="FFFFFF"/>
                </a:solidFill>
              </a:rPr>
              <a:t>out there!</a:t>
            </a:r>
          </a:p>
        </p:txBody>
      </p:sp>
      <p:graphicFrame>
        <p:nvGraphicFramePr>
          <p:cNvPr id="13" name="Content Placeholder 2">
            <a:extLst>
              <a:ext uri="{FF2B5EF4-FFF2-40B4-BE49-F238E27FC236}">
                <a16:creationId xmlns:a16="http://schemas.microsoft.com/office/drawing/2014/main" id="{C32326AF-75FD-65D0-5050-5E89DF18914F}"/>
              </a:ext>
            </a:extLst>
          </p:cNvPr>
          <p:cNvGraphicFramePr>
            <a:graphicFrameLocks noGrp="1"/>
          </p:cNvGraphicFramePr>
          <p:nvPr>
            <p:ph idx="1"/>
            <p:extLst>
              <p:ext uri="{D42A27DB-BD31-4B8C-83A1-F6EECF244321}">
                <p14:modId xmlns:p14="http://schemas.microsoft.com/office/powerpoint/2010/main" val="2301898063"/>
              </p:ext>
            </p:extLst>
          </p:nvPr>
        </p:nvGraphicFramePr>
        <p:xfrm>
          <a:off x="4756935" y="0"/>
          <a:ext cx="7294651" cy="6698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64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68BD-7A2C-0A17-57B6-D23C9AE648A8}"/>
              </a:ext>
            </a:extLst>
          </p:cNvPr>
          <p:cNvSpPr>
            <a:spLocks noGrp="1"/>
          </p:cNvSpPr>
          <p:nvPr>
            <p:ph type="title"/>
          </p:nvPr>
        </p:nvSpPr>
        <p:spPr/>
        <p:txBody>
          <a:bodyPr/>
          <a:lstStyle/>
          <a:p>
            <a:r>
              <a:rPr lang="en-US" dirty="0"/>
              <a:t>Psychological Needs of Someone who is Dying</a:t>
            </a:r>
          </a:p>
        </p:txBody>
      </p:sp>
      <p:sp>
        <p:nvSpPr>
          <p:cNvPr id="3" name="Content Placeholder 2">
            <a:extLst>
              <a:ext uri="{FF2B5EF4-FFF2-40B4-BE49-F238E27FC236}">
                <a16:creationId xmlns:a16="http://schemas.microsoft.com/office/drawing/2014/main" id="{9BB9A18F-9760-A7C6-312F-77BA33F43368}"/>
              </a:ext>
            </a:extLst>
          </p:cNvPr>
          <p:cNvSpPr>
            <a:spLocks noGrp="1"/>
          </p:cNvSpPr>
          <p:nvPr>
            <p:ph idx="1"/>
          </p:nvPr>
        </p:nvSpPr>
        <p:spPr>
          <a:xfrm>
            <a:off x="613925" y="1284270"/>
            <a:ext cx="10829809" cy="4506927"/>
          </a:xfrm>
        </p:spPr>
        <p:txBody>
          <a:bodyPr/>
          <a:lstStyle/>
          <a:p>
            <a:r>
              <a:rPr lang="en-US" sz="1800" b="1" dirty="0">
                <a:solidFill>
                  <a:schemeClr val="accent1"/>
                </a:solidFill>
              </a:rPr>
              <a:t>The person who is dying has the need:</a:t>
            </a:r>
          </a:p>
          <a:p>
            <a:pPr marL="285750" indent="-285750">
              <a:buFont typeface="Arial" panose="020B0604020202020204" pitchFamily="34" charset="0"/>
              <a:buChar char="•"/>
            </a:pPr>
            <a:r>
              <a:rPr lang="en-US" sz="1800" dirty="0"/>
              <a:t>For unconditional love</a:t>
            </a:r>
          </a:p>
          <a:p>
            <a:pPr marL="285750" indent="-285750">
              <a:buFont typeface="Arial" panose="020B0604020202020204" pitchFamily="34" charset="0"/>
              <a:buChar char="•"/>
            </a:pPr>
            <a:r>
              <a:rPr lang="en-US" sz="1800" dirty="0"/>
              <a:t>For open, honest communication-provide time to talk and share feelings</a:t>
            </a:r>
          </a:p>
          <a:p>
            <a:pPr marL="285750" indent="-285750">
              <a:buFont typeface="Arial" panose="020B0604020202020204" pitchFamily="34" charset="0"/>
              <a:buChar char="•"/>
            </a:pPr>
            <a:r>
              <a:rPr lang="en-US" sz="1800" dirty="0"/>
              <a:t>For emotional stability, support, and reassurance</a:t>
            </a:r>
          </a:p>
          <a:p>
            <a:pPr marL="285750" indent="-285750">
              <a:buFont typeface="Arial" panose="020B0604020202020204" pitchFamily="34" charset="0"/>
              <a:buChar char="•"/>
            </a:pPr>
            <a:r>
              <a:rPr lang="en-US" sz="1800" dirty="0"/>
              <a:t>For someone to listen-encourage inclusion in their plan of care</a:t>
            </a:r>
          </a:p>
          <a:p>
            <a:pPr marL="285750" indent="-285750">
              <a:buFont typeface="Arial" panose="020B0604020202020204" pitchFamily="34" charset="0"/>
              <a:buChar char="•"/>
            </a:pPr>
            <a:r>
              <a:rPr lang="en-US" sz="1800" dirty="0"/>
              <a:t>For your time and patience-allow time for the person and caregiver to be together</a:t>
            </a:r>
          </a:p>
          <a:p>
            <a:pPr marL="285750" indent="-285750">
              <a:buFont typeface="Arial" panose="020B0604020202020204" pitchFamily="34" charset="0"/>
              <a:buChar char="•"/>
            </a:pPr>
            <a:r>
              <a:rPr lang="en-US" sz="1800" dirty="0"/>
              <a:t>For intimacy through human touch-offer massages or therapeutic touch</a:t>
            </a:r>
          </a:p>
          <a:p>
            <a:pPr marL="285750" indent="-285750">
              <a:buFont typeface="Arial" panose="020B0604020202020204" pitchFamily="34" charset="0"/>
              <a:buChar char="•"/>
            </a:pPr>
            <a:r>
              <a:rPr lang="en-US" sz="1800" dirty="0"/>
              <a:t>For laughter and pleasure-use remembrance of happy moments, include significant others</a:t>
            </a:r>
          </a:p>
          <a:p>
            <a:pPr marL="285750" indent="-285750">
              <a:buFont typeface="Arial" panose="020B0604020202020204" pitchFamily="34" charset="0"/>
              <a:buChar char="•"/>
            </a:pPr>
            <a:r>
              <a:rPr lang="en-US" sz="1800" dirty="0"/>
              <a:t>For spiritual comfort-provide use of relevant spiritual language</a:t>
            </a:r>
          </a:p>
          <a:p>
            <a:pPr marL="285750" indent="-285750">
              <a:buFont typeface="Arial" panose="020B0604020202020204" pitchFamily="34" charset="0"/>
              <a:buChar char="•"/>
            </a:pPr>
            <a:r>
              <a:rPr lang="en-US" sz="1800" dirty="0"/>
              <a:t>Identify and treat underlying depression and anxiety</a:t>
            </a:r>
          </a:p>
          <a:p>
            <a:pPr marL="285750" indent="-285750">
              <a:buFont typeface="Arial" panose="020B0604020202020204" pitchFamily="34" charset="0"/>
              <a:buChar char="•"/>
            </a:pPr>
            <a:r>
              <a:rPr lang="en-US" sz="1800" dirty="0"/>
              <a:t>Provide familiar environment-provide safety and family support, utilize additional approaches such as music, relaxation massage</a:t>
            </a:r>
          </a:p>
          <a:p>
            <a:pPr marL="285750" indent="-285750">
              <a:buFont typeface="Arial" panose="020B0604020202020204" pitchFamily="34" charset="0"/>
              <a:buChar char="•"/>
            </a:pPr>
            <a:r>
              <a:rPr lang="en-US" sz="1800" dirty="0"/>
              <a:t>A positive pleasant environment</a:t>
            </a:r>
          </a:p>
        </p:txBody>
      </p:sp>
    </p:spTree>
    <p:extLst>
      <p:ext uri="{BB962C8B-B14F-4D97-AF65-F5344CB8AC3E}">
        <p14:creationId xmlns:p14="http://schemas.microsoft.com/office/powerpoint/2010/main" val="29619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B504-143C-42D3-5B1B-4267AC4B3D7F}"/>
              </a:ext>
            </a:extLst>
          </p:cNvPr>
          <p:cNvSpPr>
            <a:spLocks noGrp="1"/>
          </p:cNvSpPr>
          <p:nvPr>
            <p:ph type="title"/>
          </p:nvPr>
        </p:nvSpPr>
        <p:spPr/>
        <p:txBody>
          <a:bodyPr/>
          <a:lstStyle/>
          <a:p>
            <a:r>
              <a:rPr lang="en-US" dirty="0"/>
              <a:t>Physical Needs of Someone Who is Dying</a:t>
            </a:r>
          </a:p>
        </p:txBody>
      </p:sp>
      <p:sp>
        <p:nvSpPr>
          <p:cNvPr id="3" name="Content Placeholder 2">
            <a:extLst>
              <a:ext uri="{FF2B5EF4-FFF2-40B4-BE49-F238E27FC236}">
                <a16:creationId xmlns:a16="http://schemas.microsoft.com/office/drawing/2014/main" id="{28232EC5-229C-49EA-1FD2-EE48DAAA9100}"/>
              </a:ext>
            </a:extLst>
          </p:cNvPr>
          <p:cNvSpPr>
            <a:spLocks noGrp="1"/>
          </p:cNvSpPr>
          <p:nvPr>
            <p:ph idx="1"/>
          </p:nvPr>
        </p:nvSpPr>
        <p:spPr>
          <a:xfrm>
            <a:off x="613925" y="1160980"/>
            <a:ext cx="10829809" cy="4630217"/>
          </a:xfrm>
        </p:spPr>
        <p:txBody>
          <a:bodyPr/>
          <a:lstStyle/>
          <a:p>
            <a:pPr marL="285750" indent="-285750">
              <a:buFont typeface="Arial" panose="020B0604020202020204" pitchFamily="34" charset="0"/>
              <a:buChar char="•"/>
            </a:pPr>
            <a:r>
              <a:rPr lang="en-US" b="1" dirty="0"/>
              <a:t>Pain Management</a:t>
            </a:r>
          </a:p>
          <a:p>
            <a:pPr marL="285750" indent="-285750">
              <a:buFont typeface="Arial" panose="020B0604020202020204" pitchFamily="34" charset="0"/>
              <a:buChar char="•"/>
            </a:pPr>
            <a:r>
              <a:rPr lang="en-US" b="1" dirty="0"/>
              <a:t>Weight Loss, Changes in Taste:</a:t>
            </a:r>
          </a:p>
          <a:p>
            <a:pPr marL="285750" indent="-285750">
              <a:buFont typeface="Wingdings" panose="05000000000000000000" pitchFamily="2" charset="2"/>
              <a:buChar char="ü"/>
            </a:pPr>
            <a:r>
              <a:rPr lang="en-US" dirty="0"/>
              <a:t>Provide the person with their preferred foods</a:t>
            </a:r>
          </a:p>
          <a:p>
            <a:pPr marL="285750" indent="-285750">
              <a:buFont typeface="Arial" panose="020B0604020202020204" pitchFamily="34" charset="0"/>
              <a:buChar char="•"/>
            </a:pPr>
            <a:r>
              <a:rPr lang="en-US" b="1" dirty="0"/>
              <a:t>Understanding the meaning of not eating or drinking at the end of life</a:t>
            </a:r>
          </a:p>
          <a:p>
            <a:pPr marL="285750" indent="-285750">
              <a:buFont typeface="Wingdings" panose="05000000000000000000" pitchFamily="2" charset="2"/>
              <a:buChar char="ü"/>
            </a:pPr>
            <a:r>
              <a:rPr lang="en-US" dirty="0"/>
              <a:t>Provide mouth care</a:t>
            </a:r>
          </a:p>
          <a:p>
            <a:pPr marL="285750" indent="-285750">
              <a:buFont typeface="Wingdings" panose="05000000000000000000" pitchFamily="2" charset="2"/>
              <a:buChar char="ü"/>
            </a:pPr>
            <a:r>
              <a:rPr lang="en-US" dirty="0"/>
              <a:t>Identify medications with side effects of nausea and vomiting</a:t>
            </a:r>
          </a:p>
          <a:p>
            <a:pPr marL="285750" indent="-285750">
              <a:buFont typeface="Wingdings" panose="05000000000000000000" pitchFamily="2" charset="2"/>
              <a:buChar char="ü"/>
            </a:pPr>
            <a:r>
              <a:rPr lang="en-US" dirty="0"/>
              <a:t>Use fans and open widows to decrease smells in the areas around the person</a:t>
            </a:r>
          </a:p>
          <a:p>
            <a:pPr marL="285750" indent="-285750">
              <a:buFont typeface="Wingdings" panose="05000000000000000000" pitchFamily="2" charset="2"/>
              <a:buChar char="ü"/>
            </a:pPr>
            <a:r>
              <a:rPr lang="en-US" dirty="0"/>
              <a:t>Reduce focus on food intake</a:t>
            </a:r>
          </a:p>
          <a:p>
            <a:pPr marL="285750" indent="-285750">
              <a:buFont typeface="Arial" panose="020B0604020202020204" pitchFamily="34" charset="0"/>
              <a:buChar char="•"/>
            </a:pPr>
            <a:r>
              <a:rPr lang="en-US" b="1" dirty="0"/>
              <a:t>Identify common constipation problems and intervene with simple techniques</a:t>
            </a:r>
            <a:r>
              <a:rPr lang="en-US" dirty="0"/>
              <a:t>:</a:t>
            </a:r>
          </a:p>
          <a:p>
            <a:pPr marL="285750" indent="-285750">
              <a:buFont typeface="Wingdings" panose="05000000000000000000" pitchFamily="2" charset="2"/>
              <a:buChar char="ü"/>
            </a:pPr>
            <a:r>
              <a:rPr lang="en-US" dirty="0"/>
              <a:t>Recognize constipation and treat</a:t>
            </a:r>
          </a:p>
          <a:p>
            <a:pPr marL="285750" indent="-285750">
              <a:buFont typeface="Wingdings" panose="05000000000000000000" pitchFamily="2" charset="2"/>
              <a:buChar char="ü"/>
            </a:pPr>
            <a:r>
              <a:rPr lang="en-US" dirty="0"/>
              <a:t>Recognize medications that cause constipation</a:t>
            </a:r>
          </a:p>
          <a:p>
            <a:pPr marL="285750" indent="-285750">
              <a:buFont typeface="Wingdings" panose="05000000000000000000" pitchFamily="2" charset="2"/>
              <a:buChar char="ü"/>
            </a:pPr>
            <a:r>
              <a:rPr lang="en-US" dirty="0"/>
              <a:t>Provide optimal movements (range of motion, transfer to chair)</a:t>
            </a:r>
          </a:p>
          <a:p>
            <a:pPr marL="285750" indent="-285750">
              <a:buFont typeface="Wingdings" panose="05000000000000000000" pitchFamily="2" charset="2"/>
              <a:buChar char="ü"/>
            </a:pPr>
            <a:r>
              <a:rPr lang="en-US" dirty="0"/>
              <a:t>Understand the relationship between decreased food and fluids &amp; elimination</a:t>
            </a:r>
          </a:p>
        </p:txBody>
      </p:sp>
    </p:spTree>
    <p:extLst>
      <p:ext uri="{BB962C8B-B14F-4D97-AF65-F5344CB8AC3E}">
        <p14:creationId xmlns:p14="http://schemas.microsoft.com/office/powerpoint/2010/main" val="216155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642D-BEFC-FCC5-AD97-0F7D98BDD9A9}"/>
              </a:ext>
            </a:extLst>
          </p:cNvPr>
          <p:cNvSpPr>
            <a:spLocks noGrp="1"/>
          </p:cNvSpPr>
          <p:nvPr>
            <p:ph type="title"/>
          </p:nvPr>
        </p:nvSpPr>
        <p:spPr/>
        <p:txBody>
          <a:bodyPr/>
          <a:lstStyle/>
          <a:p>
            <a:r>
              <a:rPr lang="en-US" dirty="0"/>
              <a:t>What can be expected from active Dying?</a:t>
            </a:r>
            <a:br>
              <a:rPr lang="en-US" dirty="0"/>
            </a:br>
            <a:r>
              <a:rPr lang="en-US" dirty="0"/>
              <a:t>  David Kessler-The Rights of the Dying, 1997</a:t>
            </a:r>
          </a:p>
        </p:txBody>
      </p:sp>
      <p:sp>
        <p:nvSpPr>
          <p:cNvPr id="3" name="Content Placeholder 2">
            <a:extLst>
              <a:ext uri="{FF2B5EF4-FFF2-40B4-BE49-F238E27FC236}">
                <a16:creationId xmlns:a16="http://schemas.microsoft.com/office/drawing/2014/main" id="{328622B5-CBF3-8198-E886-657991E10908}"/>
              </a:ext>
            </a:extLst>
          </p:cNvPr>
          <p:cNvSpPr>
            <a:spLocks noGrp="1"/>
          </p:cNvSpPr>
          <p:nvPr>
            <p:ph idx="1"/>
          </p:nvPr>
        </p:nvSpPr>
        <p:spPr/>
        <p:txBody>
          <a:bodyPr/>
          <a:lstStyle/>
          <a:p>
            <a:pPr marL="285750" indent="-285750">
              <a:buFont typeface="Arial" panose="020B0604020202020204" pitchFamily="34" charset="0"/>
              <a:buChar char="•"/>
            </a:pPr>
            <a:r>
              <a:rPr lang="en-US" b="1" dirty="0">
                <a:solidFill>
                  <a:schemeClr val="accent5">
                    <a:lumMod val="50000"/>
                  </a:schemeClr>
                </a:solidFill>
              </a:rPr>
              <a:t>Sleeping</a:t>
            </a:r>
            <a:r>
              <a:rPr lang="en-US" dirty="0"/>
              <a:t>- As the body withdraws from life sleeping usually increases.</a:t>
            </a:r>
          </a:p>
          <a:p>
            <a:pPr marL="285750" indent="-285750">
              <a:buFont typeface="Arial" panose="020B0604020202020204" pitchFamily="34" charset="0"/>
              <a:buChar char="•"/>
            </a:pPr>
            <a:r>
              <a:rPr lang="en-US" b="1" dirty="0">
                <a:solidFill>
                  <a:schemeClr val="accent5">
                    <a:lumMod val="50000"/>
                  </a:schemeClr>
                </a:solidFill>
              </a:rPr>
              <a:t>Eating</a:t>
            </a:r>
            <a:r>
              <a:rPr lang="en-US" dirty="0"/>
              <a:t>- in the final stage of life, food and beverage intake decreases usually and there may be an inability or refusal to eat and drink</a:t>
            </a:r>
          </a:p>
          <a:p>
            <a:pPr marL="285750" indent="-285750">
              <a:buFont typeface="Arial" panose="020B0604020202020204" pitchFamily="34" charset="0"/>
              <a:buChar char="•"/>
            </a:pPr>
            <a:r>
              <a:rPr lang="en-US" b="1" dirty="0"/>
              <a:t>Incontinence</a:t>
            </a:r>
            <a:r>
              <a:rPr lang="en-US" dirty="0"/>
              <a:t>- There may be loss of bladder and bowel control that may make the </a:t>
            </a:r>
            <a:r>
              <a:rPr lang="en-US" dirty="0" err="1"/>
              <a:t>sying</a:t>
            </a:r>
            <a:r>
              <a:rPr lang="en-US" dirty="0"/>
              <a:t> person physically uncomfortable, frightened and embarrassed. </a:t>
            </a:r>
          </a:p>
          <a:p>
            <a:pPr marL="285750" indent="-285750">
              <a:buFont typeface="Arial" panose="020B0604020202020204" pitchFamily="34" charset="0"/>
              <a:buChar char="•"/>
            </a:pPr>
            <a:r>
              <a:rPr lang="en-US" b="1" dirty="0">
                <a:solidFill>
                  <a:schemeClr val="accent5">
                    <a:lumMod val="50000"/>
                  </a:schemeClr>
                </a:solidFill>
              </a:rPr>
              <a:t>Breathing</a:t>
            </a:r>
            <a:r>
              <a:rPr lang="en-US" dirty="0"/>
              <a:t>-Breathing may continue normally until almost the end for some people and others may struggle for each breath for hours or days]</a:t>
            </a:r>
          </a:p>
          <a:p>
            <a:r>
              <a:rPr lang="en-US" dirty="0"/>
              <a:t>       Dyspnea (labored breathing)   </a:t>
            </a:r>
          </a:p>
          <a:p>
            <a:r>
              <a:rPr lang="en-US" dirty="0"/>
              <a:t>       Apnea( a period of no breathing that lasts between one and sixty seconds- stage of apnea often means that the </a:t>
            </a:r>
          </a:p>
          <a:p>
            <a:r>
              <a:rPr lang="en-US" dirty="0"/>
              <a:t>      end is near)</a:t>
            </a:r>
          </a:p>
          <a:p>
            <a:r>
              <a:rPr lang="en-US" dirty="0"/>
              <a:t>       Cheyne-Stokes (is rhythmic waxing and waning of the breathing THAT ALTERNATEDWITH PERIODS OF APNEA)</a:t>
            </a:r>
          </a:p>
          <a:p>
            <a:pPr marL="285750" indent="-285750">
              <a:buFont typeface="Arial" panose="020B0604020202020204" pitchFamily="34" charset="0"/>
              <a:buChar char="•"/>
            </a:pPr>
            <a:r>
              <a:rPr lang="en-US" b="1" dirty="0">
                <a:solidFill>
                  <a:schemeClr val="accent5">
                    <a:lumMod val="50000"/>
                  </a:schemeClr>
                </a:solidFill>
              </a:rPr>
              <a:t>Congestion</a:t>
            </a:r>
            <a:r>
              <a:rPr lang="en-US" dirty="0"/>
              <a:t>-The person may make gurgling sounds that come from the chest or throat. </a:t>
            </a:r>
          </a:p>
          <a:p>
            <a:pPr marL="342900" indent="-342900">
              <a:buAutoNum type="arabicPeriod"/>
            </a:pPr>
            <a:endParaRPr lang="en-US" dirty="0"/>
          </a:p>
          <a:p>
            <a:r>
              <a:rPr lang="en-US" sz="1400" dirty="0"/>
              <a:t>       </a:t>
            </a:r>
            <a:endParaRPr lang="en-US" dirty="0"/>
          </a:p>
        </p:txBody>
      </p:sp>
    </p:spTree>
    <p:extLst>
      <p:ext uri="{BB962C8B-B14F-4D97-AF65-F5344CB8AC3E}">
        <p14:creationId xmlns:p14="http://schemas.microsoft.com/office/powerpoint/2010/main" val="327273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984B-6798-DF3B-8C85-B7FC052A655C}"/>
              </a:ext>
            </a:extLst>
          </p:cNvPr>
          <p:cNvSpPr>
            <a:spLocks noGrp="1"/>
          </p:cNvSpPr>
          <p:nvPr>
            <p:ph type="title"/>
          </p:nvPr>
        </p:nvSpPr>
        <p:spPr/>
        <p:txBody>
          <a:bodyPr/>
          <a:lstStyle/>
          <a:p>
            <a:r>
              <a:rPr lang="en-US" dirty="0"/>
              <a:t>What can be expected from active Dying?</a:t>
            </a:r>
            <a:br>
              <a:rPr lang="en-US" dirty="0"/>
            </a:br>
            <a:r>
              <a:rPr lang="en-US" dirty="0"/>
              <a:t>  </a:t>
            </a:r>
            <a:r>
              <a:rPr lang="en-US"/>
              <a:t>David Kessler-The Rights of the Dying, 1997</a:t>
            </a:r>
          </a:p>
        </p:txBody>
      </p:sp>
      <p:sp>
        <p:nvSpPr>
          <p:cNvPr id="3" name="Content Placeholder 2">
            <a:extLst>
              <a:ext uri="{FF2B5EF4-FFF2-40B4-BE49-F238E27FC236}">
                <a16:creationId xmlns:a16="http://schemas.microsoft.com/office/drawing/2014/main" id="{C045E4E1-23F7-1566-7223-E61781711B71}"/>
              </a:ext>
            </a:extLst>
          </p:cNvPr>
          <p:cNvSpPr>
            <a:spLocks noGrp="1"/>
          </p:cNvSpPr>
          <p:nvPr>
            <p:ph idx="1"/>
          </p:nvPr>
        </p:nvSpPr>
        <p:spPr/>
        <p:txBody>
          <a:bodyPr/>
          <a:lstStyle/>
          <a:p>
            <a:pPr marL="285750" indent="-285750">
              <a:buFont typeface="Arial" panose="020B0604020202020204" pitchFamily="34" charset="0"/>
              <a:buChar char="•"/>
            </a:pPr>
            <a:r>
              <a:rPr lang="en-US" b="1" dirty="0">
                <a:solidFill>
                  <a:schemeClr val="accent5">
                    <a:lumMod val="50000"/>
                  </a:schemeClr>
                </a:solidFill>
              </a:rPr>
              <a:t>Cyanosis</a:t>
            </a:r>
            <a:r>
              <a:rPr lang="en-US" dirty="0"/>
              <a:t> –lack of oxygen in the blood, coupled with an increase in carbon dioxide</a:t>
            </a:r>
          </a:p>
          <a:p>
            <a:pPr marL="285750" indent="-285750">
              <a:buFont typeface="Arial" panose="020B0604020202020204" pitchFamily="34" charset="0"/>
              <a:buChar char="•"/>
            </a:pPr>
            <a:r>
              <a:rPr lang="en-US" b="1" dirty="0">
                <a:solidFill>
                  <a:schemeClr val="accent5">
                    <a:lumMod val="50000"/>
                  </a:schemeClr>
                </a:solidFill>
              </a:rPr>
              <a:t>Hypoxia</a:t>
            </a:r>
            <a:r>
              <a:rPr lang="en-US" dirty="0"/>
              <a:t>- oxygen deficiency throughout the bod. This occurs when the body’s ability to take in oxygen circulate it decreases.</a:t>
            </a:r>
          </a:p>
          <a:p>
            <a:pPr marL="285750" indent="-285750">
              <a:buFont typeface="Arial" panose="020B0604020202020204" pitchFamily="34" charset="0"/>
              <a:buChar char="•"/>
            </a:pPr>
            <a:r>
              <a:rPr lang="en-US" b="1" dirty="0">
                <a:solidFill>
                  <a:schemeClr val="accent5">
                    <a:lumMod val="50000"/>
                  </a:schemeClr>
                </a:solidFill>
              </a:rPr>
              <a:t>Convulsions</a:t>
            </a:r>
            <a:r>
              <a:rPr lang="en-US" dirty="0"/>
              <a:t>-As the person nears death, the body cells falter in their passing of electrical impulses to each other. Ex: BP falls</a:t>
            </a:r>
          </a:p>
          <a:p>
            <a:pPr marL="285750" indent="-285750">
              <a:buFont typeface="Arial" panose="020B0604020202020204" pitchFamily="34" charset="0"/>
              <a:buChar char="•"/>
            </a:pPr>
            <a:r>
              <a:rPr lang="en-US" b="1" dirty="0">
                <a:solidFill>
                  <a:schemeClr val="accent5">
                    <a:lumMod val="50000"/>
                  </a:schemeClr>
                </a:solidFill>
              </a:rPr>
              <a:t>Odor-</a:t>
            </a:r>
            <a:r>
              <a:rPr lang="en-US" dirty="0"/>
              <a:t> when the body can no longer nourish its tissues and keep it healthy, the decay of flesh may produce a characteristic foul odor. </a:t>
            </a:r>
          </a:p>
          <a:p>
            <a:pPr marL="285750" indent="-285750">
              <a:buFont typeface="Arial" panose="020B0604020202020204" pitchFamily="34" charset="0"/>
              <a:buChar char="•"/>
            </a:pPr>
            <a:r>
              <a:rPr lang="en-US" b="1" dirty="0">
                <a:solidFill>
                  <a:schemeClr val="accent5">
                    <a:lumMod val="50000"/>
                  </a:schemeClr>
                </a:solidFill>
              </a:rPr>
              <a:t>Coolness, color changes, temperature changes-the </a:t>
            </a:r>
            <a:r>
              <a:rPr lang="en-US" dirty="0"/>
              <a:t>person’s arms or legs may become cold, hot or discolored. </a:t>
            </a:r>
          </a:p>
          <a:p>
            <a:pPr marL="285750" indent="-285750">
              <a:buFont typeface="Arial" panose="020B0604020202020204" pitchFamily="34" charset="0"/>
              <a:buChar char="•"/>
            </a:pPr>
            <a:r>
              <a:rPr lang="en-US" b="1" dirty="0">
                <a:solidFill>
                  <a:schemeClr val="accent5">
                    <a:lumMod val="50000"/>
                  </a:schemeClr>
                </a:solidFill>
              </a:rPr>
              <a:t>Heart</a:t>
            </a:r>
            <a:r>
              <a:rPr lang="en-US" b="1" dirty="0"/>
              <a:t>-</a:t>
            </a:r>
            <a:r>
              <a:rPr lang="en-US" dirty="0"/>
              <a:t> often works harder towards the end trying to compensate for the failure of other organs and systems</a:t>
            </a:r>
          </a:p>
          <a:p>
            <a:pPr marL="285750" indent="-285750">
              <a:buFont typeface="Arial" panose="020B0604020202020204" pitchFamily="34" charset="0"/>
              <a:buChar char="•"/>
            </a:pPr>
            <a:r>
              <a:rPr lang="en-US" b="1" dirty="0">
                <a:solidFill>
                  <a:schemeClr val="accent5">
                    <a:lumMod val="50000"/>
                  </a:schemeClr>
                </a:solidFill>
              </a:rPr>
              <a:t>Circulation</a:t>
            </a:r>
            <a:r>
              <a:rPr lang="en-US" dirty="0"/>
              <a:t>- As the body begins to fade, blood circulation slows</a:t>
            </a:r>
          </a:p>
          <a:p>
            <a:pPr marL="285750" indent="-285750">
              <a:buFont typeface="Arial" panose="020B0604020202020204" pitchFamily="34" charset="0"/>
              <a:buChar char="•"/>
            </a:pPr>
            <a:r>
              <a:rPr lang="en-US" b="1" dirty="0">
                <a:solidFill>
                  <a:schemeClr val="accent5">
                    <a:lumMod val="50000"/>
                  </a:schemeClr>
                </a:solidFill>
              </a:rPr>
              <a:t>Eyes-</a:t>
            </a:r>
            <a:r>
              <a:rPr lang="en-US" dirty="0"/>
              <a:t> The person’s eyes may become dilated or fixated.  The eye's reaction to light may cease to function. </a:t>
            </a:r>
          </a:p>
          <a:p>
            <a:pPr marL="285750" indent="-285750">
              <a:buFont typeface="Arial" panose="020B0604020202020204" pitchFamily="34" charset="0"/>
              <a:buChar char="•"/>
            </a:pPr>
            <a:r>
              <a:rPr lang="en-US" b="1" dirty="0">
                <a:solidFill>
                  <a:schemeClr val="accent5">
                    <a:lumMod val="50000"/>
                  </a:schemeClr>
                </a:solidFill>
              </a:rPr>
              <a:t>Hearing and Vision- </a:t>
            </a:r>
            <a:r>
              <a:rPr lang="en-US" dirty="0"/>
              <a:t>decrease with the other senses. Although it is widely believed that hearing is one of the last senses to go. </a:t>
            </a:r>
          </a:p>
        </p:txBody>
      </p:sp>
    </p:spTree>
    <p:extLst>
      <p:ext uri="{BB962C8B-B14F-4D97-AF65-F5344CB8AC3E}">
        <p14:creationId xmlns:p14="http://schemas.microsoft.com/office/powerpoint/2010/main" val="245350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984B-6798-DF3B-8C85-B7FC052A655C}"/>
              </a:ext>
            </a:extLst>
          </p:cNvPr>
          <p:cNvSpPr>
            <a:spLocks noGrp="1"/>
          </p:cNvSpPr>
          <p:nvPr>
            <p:ph type="title"/>
          </p:nvPr>
        </p:nvSpPr>
        <p:spPr/>
        <p:txBody>
          <a:bodyPr/>
          <a:lstStyle/>
          <a:p>
            <a:r>
              <a:rPr lang="en-US" dirty="0"/>
              <a:t>What can be expected from active Dying?</a:t>
            </a:r>
            <a:br>
              <a:rPr lang="en-US" dirty="0"/>
            </a:br>
            <a:r>
              <a:rPr lang="en-US" dirty="0"/>
              <a:t>  </a:t>
            </a:r>
            <a:r>
              <a:rPr lang="en-US"/>
              <a:t>David Kessler-The Rights of the Dying, 1997</a:t>
            </a:r>
          </a:p>
        </p:txBody>
      </p:sp>
      <p:sp>
        <p:nvSpPr>
          <p:cNvPr id="3" name="Content Placeholder 2">
            <a:extLst>
              <a:ext uri="{FF2B5EF4-FFF2-40B4-BE49-F238E27FC236}">
                <a16:creationId xmlns:a16="http://schemas.microsoft.com/office/drawing/2014/main" id="{C045E4E1-23F7-1566-7223-E61781711B71}"/>
              </a:ext>
            </a:extLst>
          </p:cNvPr>
          <p:cNvSpPr>
            <a:spLocks noGrp="1"/>
          </p:cNvSpPr>
          <p:nvPr>
            <p:ph idx="1"/>
          </p:nvPr>
        </p:nvSpPr>
        <p:spPr>
          <a:xfrm>
            <a:off x="613925" y="1263721"/>
            <a:ext cx="10829809" cy="4527476"/>
          </a:xfrm>
        </p:spPr>
        <p:txBody>
          <a:bodyPr/>
          <a:lstStyle/>
          <a:p>
            <a:pPr marL="285750" indent="-285750">
              <a:buFont typeface="Arial" panose="020B0604020202020204" pitchFamily="34" charset="0"/>
              <a:buChar char="•"/>
            </a:pPr>
            <a:endParaRPr lang="en-US" b="1" dirty="0">
              <a:solidFill>
                <a:schemeClr val="accent5">
                  <a:lumMod val="50000"/>
                </a:schemeClr>
              </a:solidFill>
            </a:endParaRPr>
          </a:p>
          <a:p>
            <a:pPr marL="285750" indent="-285750">
              <a:buFont typeface="Arial" panose="020B0604020202020204" pitchFamily="34" charset="0"/>
              <a:buChar char="•"/>
            </a:pPr>
            <a:r>
              <a:rPr lang="en-US" sz="1800" b="1" dirty="0">
                <a:solidFill>
                  <a:schemeClr val="accent5">
                    <a:lumMod val="50000"/>
                  </a:schemeClr>
                </a:solidFill>
              </a:rPr>
              <a:t>Eyes-</a:t>
            </a:r>
            <a:r>
              <a:rPr lang="en-US" sz="1800" dirty="0"/>
              <a:t> The person’s eyes may become dilated or fixated.  The eye's reaction to light may cease to function. </a:t>
            </a:r>
          </a:p>
          <a:p>
            <a:pPr marL="285750" indent="-285750">
              <a:buFont typeface="Arial" panose="020B0604020202020204" pitchFamily="34" charset="0"/>
              <a:buChar char="•"/>
            </a:pPr>
            <a:r>
              <a:rPr lang="en-US" sz="1800" b="1" dirty="0">
                <a:solidFill>
                  <a:schemeClr val="accent5">
                    <a:lumMod val="50000"/>
                  </a:schemeClr>
                </a:solidFill>
              </a:rPr>
              <a:t>Hearing and Vision- </a:t>
            </a:r>
            <a:r>
              <a:rPr lang="en-US" sz="1800" dirty="0"/>
              <a:t>decrease with the other senses. Although it is widely believed that hearing is one of the last senses to go. </a:t>
            </a:r>
            <a:endParaRPr lang="en-US" sz="1800" b="1" dirty="0">
              <a:solidFill>
                <a:schemeClr val="accent5">
                  <a:lumMod val="50000"/>
                </a:schemeClr>
              </a:solidFill>
            </a:endParaRPr>
          </a:p>
          <a:p>
            <a:pPr marL="285750" indent="-285750">
              <a:buFont typeface="Arial" panose="020B0604020202020204" pitchFamily="34" charset="0"/>
              <a:buChar char="•"/>
            </a:pPr>
            <a:r>
              <a:rPr lang="en-US" sz="1800" b="1" dirty="0">
                <a:solidFill>
                  <a:schemeClr val="accent5">
                    <a:lumMod val="50000"/>
                  </a:schemeClr>
                </a:solidFill>
              </a:rPr>
              <a:t>Shouting</a:t>
            </a:r>
            <a:r>
              <a:rPr lang="en-US" sz="1800" dirty="0"/>
              <a:t>- At the moment of death, it is not unusual for the dying person to let out a loud yell that seems to come from deep within, not so much a word as it is a sound. </a:t>
            </a:r>
          </a:p>
          <a:p>
            <a:pPr marL="285750" indent="-285750">
              <a:buFont typeface="Arial" panose="020B0604020202020204" pitchFamily="34" charset="0"/>
              <a:buChar char="•"/>
            </a:pPr>
            <a:r>
              <a:rPr lang="en-US" sz="1800" b="1" dirty="0">
                <a:solidFill>
                  <a:schemeClr val="accent5">
                    <a:lumMod val="50000"/>
                  </a:schemeClr>
                </a:solidFill>
              </a:rPr>
              <a:t>Death Rattle- </a:t>
            </a:r>
            <a:r>
              <a:rPr lang="en-US" sz="1800" dirty="0"/>
              <a:t>This is a sound that usually results from the body’s inability to clear or cough up saliva and other secretions which may collect in the back of their throat, lungs or upper airway. </a:t>
            </a:r>
          </a:p>
          <a:p>
            <a:pPr marL="285750" indent="-285750">
              <a:buFont typeface="Arial" panose="020B0604020202020204" pitchFamily="34" charset="0"/>
              <a:buChar char="•"/>
            </a:pPr>
            <a:r>
              <a:rPr lang="en-US" sz="1800" b="1" dirty="0">
                <a:solidFill>
                  <a:schemeClr val="accent5">
                    <a:lumMod val="50000"/>
                  </a:schemeClr>
                </a:solidFill>
              </a:rPr>
              <a:t>Foam at the Mouth</a:t>
            </a:r>
            <a:r>
              <a:rPr lang="en-US" sz="1800" dirty="0"/>
              <a:t>-It is common and natural for a little but of foaming at the mouth to occur at the time of death.</a:t>
            </a:r>
          </a:p>
          <a:p>
            <a:pPr marL="285750" indent="-285750">
              <a:buFont typeface="Arial" panose="020B0604020202020204" pitchFamily="34" charset="0"/>
              <a:buChar char="•"/>
            </a:pPr>
            <a:r>
              <a:rPr lang="en-US" sz="1800" b="1" dirty="0">
                <a:solidFill>
                  <a:schemeClr val="accent5">
                    <a:lumMod val="50000"/>
                  </a:schemeClr>
                </a:solidFill>
              </a:rPr>
              <a:t>Restlessness-</a:t>
            </a:r>
            <a:r>
              <a:rPr lang="en-US" sz="1800" dirty="0">
                <a:solidFill>
                  <a:schemeClr val="tx1">
                    <a:lumMod val="95000"/>
                    <a:lumOff val="5000"/>
                  </a:schemeClr>
                </a:solidFill>
              </a:rPr>
              <a:t>Part of the transition-, restlessness make people tug at their sheets, constantly turn over in bed, stand up and sit down, or ask to have the head of their heads of their beds raised or lowered. They make have difficulty getting comfortable. </a:t>
            </a:r>
          </a:p>
        </p:txBody>
      </p:sp>
    </p:spTree>
    <p:extLst>
      <p:ext uri="{BB962C8B-B14F-4D97-AF65-F5344CB8AC3E}">
        <p14:creationId xmlns:p14="http://schemas.microsoft.com/office/powerpoint/2010/main" val="409593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8BB9-4545-F7FB-D044-B48730DAE2F3}"/>
              </a:ext>
            </a:extLst>
          </p:cNvPr>
          <p:cNvSpPr>
            <a:spLocks noGrp="1"/>
          </p:cNvSpPr>
          <p:nvPr>
            <p:ph type="ctrTitle"/>
          </p:nvPr>
        </p:nvSpPr>
        <p:spPr>
          <a:xfrm>
            <a:off x="618563" y="2236093"/>
            <a:ext cx="10829809" cy="1508125"/>
          </a:xfrm>
          <a:effectLst>
            <a:outerShdw blurRad="50800" dist="38100" dir="5400000" algn="t" rotWithShape="0">
              <a:prstClr val="black">
                <a:alpha val="40000"/>
              </a:prstClr>
            </a:outerShdw>
          </a:effectLst>
        </p:spPr>
        <p:txBody>
          <a:bodyPr>
            <a:normAutofit fontScale="90000"/>
          </a:bodyPr>
          <a:lstStyle/>
          <a:p>
            <a:r>
              <a:rPr lang="en-US" sz="4800" dirty="0">
                <a:ea typeface="+mj-lt"/>
                <a:cs typeface="+mj-lt"/>
              </a:rPr>
              <a:t>Supporting the People We Support  through the Grieving Process</a:t>
            </a:r>
            <a:endParaRPr lang="en-US" sz="4800" dirty="0"/>
          </a:p>
        </p:txBody>
      </p:sp>
      <p:sp>
        <p:nvSpPr>
          <p:cNvPr id="4" name="Footer Placeholder 3">
            <a:extLst>
              <a:ext uri="{FF2B5EF4-FFF2-40B4-BE49-F238E27FC236}">
                <a16:creationId xmlns:a16="http://schemas.microsoft.com/office/drawing/2014/main" id="{FDEFDB99-A9E0-E65B-7021-64FB0C4C7477}"/>
              </a:ext>
            </a:extLst>
          </p:cNvPr>
          <p:cNvSpPr>
            <a:spLocks noGrp="1"/>
          </p:cNvSpPr>
          <p:nvPr>
            <p:ph type="ftr" sz="quarter" idx="4294967295"/>
          </p:nvPr>
        </p:nvSpPr>
        <p:spPr>
          <a:xfrm>
            <a:off x="6280150" y="6356350"/>
            <a:ext cx="591185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586DF2D-54F6-09A3-DD08-16FA47BC2605}"/>
              </a:ext>
            </a:extLst>
          </p:cNvPr>
          <p:cNvSpPr>
            <a:spLocks noGrp="1"/>
          </p:cNvSpPr>
          <p:nvPr>
            <p:ph type="sldNum" sz="quarter" idx="4294967295"/>
          </p:nvPr>
        </p:nvSpPr>
        <p:spPr>
          <a:xfrm>
            <a:off x="10661650" y="6356350"/>
            <a:ext cx="1530350" cy="365125"/>
          </a:xfrm>
          <a:prstGeom prst="rect">
            <a:avLst/>
          </a:prstGeom>
        </p:spPr>
        <p:txBody>
          <a:bodyPr/>
          <a:lstStyle/>
          <a:p>
            <a:fld id="{4FAB73BC-B049-4115-A692-8D63A059BFB8}" type="slidenum">
              <a:rPr lang="en-US" dirty="0"/>
              <a:pPr/>
              <a:t>19</a:t>
            </a:fld>
            <a:endParaRPr lang="en-US"/>
          </a:p>
        </p:txBody>
      </p:sp>
      <p:pic>
        <p:nvPicPr>
          <p:cNvPr id="1026" name="Picture 2" descr="Candle Stock Photo - Download Image Now - Candle, Human Hand, Memories -  iStock">
            <a:extLst>
              <a:ext uri="{FF2B5EF4-FFF2-40B4-BE49-F238E27FC236}">
                <a16:creationId xmlns:a16="http://schemas.microsoft.com/office/drawing/2014/main" id="{0F0AEE25-24F9-A0FA-FDBE-3247ED45D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527" y="4112220"/>
            <a:ext cx="3913883" cy="260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9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90E73-1C50-D64D-6FCD-CF6F1DB3A224}"/>
              </a:ext>
            </a:extLst>
          </p:cNvPr>
          <p:cNvSpPr>
            <a:spLocks noGrp="1"/>
          </p:cNvSpPr>
          <p:nvPr>
            <p:ph type="title"/>
          </p:nvPr>
        </p:nvSpPr>
        <p:spPr>
          <a:xfrm>
            <a:off x="640080" y="325369"/>
            <a:ext cx="4368602" cy="1956841"/>
          </a:xfrm>
        </p:spPr>
        <p:txBody>
          <a:bodyPr anchor="b">
            <a:normAutofit/>
          </a:bodyPr>
          <a:lstStyle/>
          <a:p>
            <a:r>
              <a:rPr lang="en-US" sz="4200" dirty="0"/>
              <a:t>End-of-Life Care and Supporting Grief and Loss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AF9C7B-FF30-1882-2A62-A1AE092B62F1}"/>
              </a:ext>
            </a:extLst>
          </p:cNvPr>
          <p:cNvSpPr>
            <a:spLocks noGrp="1"/>
          </p:cNvSpPr>
          <p:nvPr>
            <p:ph idx="1"/>
          </p:nvPr>
        </p:nvSpPr>
        <p:spPr>
          <a:xfrm>
            <a:off x="640080" y="2282210"/>
            <a:ext cx="4243589" cy="3320668"/>
          </a:xfrm>
        </p:spPr>
        <p:txBody>
          <a:bodyPr vert="horz" lIns="91440" tIns="45720" rIns="91440" bIns="45720" rtlCol="0">
            <a:normAutofit/>
          </a:bodyPr>
          <a:lstStyle/>
          <a:p>
            <a:pPr>
              <a:spcBef>
                <a:spcPts val="0"/>
              </a:spcBef>
              <a:spcAft>
                <a:spcPts val="600"/>
              </a:spcAft>
            </a:pPr>
            <a:endParaRPr lang="en-US" sz="2200" dirty="0"/>
          </a:p>
          <a:p>
            <a:pPr marL="342900" indent="-342900">
              <a:spcBef>
                <a:spcPts val="0"/>
              </a:spcBef>
              <a:spcAft>
                <a:spcPts val="600"/>
              </a:spcAft>
              <a:buFont typeface="Arial" panose="020B0604020202020204" pitchFamily="34" charset="0"/>
              <a:buChar char="•"/>
            </a:pPr>
            <a:r>
              <a:rPr lang="en-US" sz="2200" dirty="0"/>
              <a:t>Having difficult conversations around end-of-life care planning</a:t>
            </a:r>
          </a:p>
          <a:p>
            <a:pPr marL="285750" indent="-285750">
              <a:spcBef>
                <a:spcPts val="0"/>
              </a:spcBef>
              <a:spcAft>
                <a:spcPts val="600"/>
              </a:spcAft>
              <a:buFont typeface="Arial,Sans-Serif" pitchFamily="18" charset="2"/>
              <a:buChar char="•"/>
            </a:pPr>
            <a:r>
              <a:rPr lang="en-US" sz="2200" dirty="0"/>
              <a:t>Strategies for supporting people we support  and their staff through the grieving process and loss</a:t>
            </a:r>
          </a:p>
        </p:txBody>
      </p:sp>
      <p:pic>
        <p:nvPicPr>
          <p:cNvPr id="7" name="Picture 6" descr="Plant growing in a concrete crack">
            <a:extLst>
              <a:ext uri="{FF2B5EF4-FFF2-40B4-BE49-F238E27FC236}">
                <a16:creationId xmlns:a16="http://schemas.microsoft.com/office/drawing/2014/main" id="{14D3F1E1-3EA4-99EB-7565-DFB52D553504}"/>
              </a:ext>
            </a:extLst>
          </p:cNvPr>
          <p:cNvPicPr>
            <a:picLocks noChangeAspect="1"/>
          </p:cNvPicPr>
          <p:nvPr/>
        </p:nvPicPr>
        <p:blipFill rotWithShape="1">
          <a:blip r:embed="rId2"/>
          <a:srcRect l="7207" r="258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44C8D537-5222-D10B-9349-8A352768E8D5}"/>
              </a:ext>
            </a:extLst>
          </p:cNvPr>
          <p:cNvSpPr>
            <a:spLocks noGrp="1"/>
          </p:cNvSpPr>
          <p:nvPr>
            <p:ph type="ftr" sz="quarter" idx="4294967295"/>
          </p:nvPr>
        </p:nvSpPr>
        <p:spPr>
          <a:xfrm>
            <a:off x="6248400" y="6356350"/>
            <a:ext cx="4114800" cy="365125"/>
          </a:xfrm>
          <a:prstGeom prst="rect">
            <a:avLst/>
          </a:prstGeom>
        </p:spPr>
        <p:txBody>
          <a:bodyPr>
            <a:normAutofit/>
          </a:bodyPr>
          <a:lstStyle/>
          <a:p>
            <a:pPr>
              <a:lnSpc>
                <a:spcPct val="90000"/>
              </a:lnSpc>
              <a:spcAft>
                <a:spcPts val="600"/>
              </a:spcAft>
            </a:pPr>
            <a:endParaRPr lang="en-US" dirty="0">
              <a:solidFill>
                <a:srgbClr val="FFFFFF"/>
              </a:solidFill>
            </a:endParaRPr>
          </a:p>
        </p:txBody>
      </p:sp>
      <p:sp>
        <p:nvSpPr>
          <p:cNvPr id="5" name="Slide Number Placeholder 4">
            <a:extLst>
              <a:ext uri="{FF2B5EF4-FFF2-40B4-BE49-F238E27FC236}">
                <a16:creationId xmlns:a16="http://schemas.microsoft.com/office/drawing/2014/main" id="{AFE6A508-2A88-271E-19D2-7180746C1B08}"/>
              </a:ext>
            </a:extLst>
          </p:cNvPr>
          <p:cNvSpPr>
            <a:spLocks noGrp="1"/>
          </p:cNvSpPr>
          <p:nvPr>
            <p:ph type="sldNum" sz="quarter" idx="4294967295"/>
          </p:nvPr>
        </p:nvSpPr>
        <p:spPr>
          <a:xfrm>
            <a:off x="10439400" y="6356350"/>
            <a:ext cx="914400" cy="365125"/>
          </a:xfrm>
          <a:prstGeom prst="rect">
            <a:avLst/>
          </a:prstGeom>
        </p:spPr>
        <p:txBody>
          <a:bodyPr>
            <a:normAutofit/>
          </a:bodyPr>
          <a:lstStyle/>
          <a:p>
            <a:pPr>
              <a:lnSpc>
                <a:spcPct val="90000"/>
              </a:lnSpc>
              <a:spcAft>
                <a:spcPts val="600"/>
              </a:spcAft>
            </a:pPr>
            <a:fld id="{4FAB73BC-B049-4115-A692-8D63A059BFB8}" type="slidenum">
              <a:rPr lang="en-US">
                <a:solidFill>
                  <a:srgbClr val="FFFFFF"/>
                </a:solidFill>
              </a:rPr>
              <a:pPr>
                <a:lnSpc>
                  <a:spcPct val="90000"/>
                </a:lnSpc>
                <a:spcAft>
                  <a:spcPts val="600"/>
                </a:spcAft>
              </a:pPr>
              <a:t>2</a:t>
            </a:fld>
            <a:endParaRPr lang="en-US">
              <a:solidFill>
                <a:srgbClr val="FFFFFF"/>
              </a:solidFill>
            </a:endParaRPr>
          </a:p>
        </p:txBody>
      </p:sp>
    </p:spTree>
    <p:extLst>
      <p:ext uri="{BB962C8B-B14F-4D97-AF65-F5344CB8AC3E}">
        <p14:creationId xmlns:p14="http://schemas.microsoft.com/office/powerpoint/2010/main" val="404535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EA69-8287-B150-E900-7B0B39B298A7}"/>
              </a:ext>
            </a:extLst>
          </p:cNvPr>
          <p:cNvSpPr>
            <a:spLocks noGrp="1"/>
          </p:cNvSpPr>
          <p:nvPr>
            <p:ph type="title"/>
          </p:nvPr>
        </p:nvSpPr>
        <p:spPr/>
        <p:txBody>
          <a:bodyPr/>
          <a:lstStyle/>
          <a:p>
            <a:r>
              <a:rPr lang="en-US" dirty="0"/>
              <a:t>Some myths regarding grieving among the People We Support</a:t>
            </a:r>
          </a:p>
        </p:txBody>
      </p:sp>
      <p:sp>
        <p:nvSpPr>
          <p:cNvPr id="3" name="Content Placeholder 2">
            <a:extLst>
              <a:ext uri="{FF2B5EF4-FFF2-40B4-BE49-F238E27FC236}">
                <a16:creationId xmlns:a16="http://schemas.microsoft.com/office/drawing/2014/main" id="{727F1670-F13A-36CD-6CC2-7BD2F4B09CC4}"/>
              </a:ext>
            </a:extLst>
          </p:cNvPr>
          <p:cNvSpPr>
            <a:spLocks noGrp="1"/>
          </p:cNvSpPr>
          <p:nvPr>
            <p:ph idx="1"/>
          </p:nvPr>
        </p:nvSpPr>
        <p:spPr>
          <a:xfrm>
            <a:off x="613925" y="1315092"/>
            <a:ext cx="10829809" cy="4613097"/>
          </a:xfrm>
        </p:spPr>
        <p:txBody>
          <a:bodyPr/>
          <a:lstStyle/>
          <a:p>
            <a:pPr marL="285750" indent="-285750">
              <a:buFont typeface="Arial" panose="020B0604020202020204" pitchFamily="34" charset="0"/>
              <a:buChar char="•"/>
            </a:pPr>
            <a:r>
              <a:rPr lang="en-US" sz="2400" dirty="0"/>
              <a:t>People We Support do not understand the meaning of death and they are unable to deal with the fact that death is final and irreversible</a:t>
            </a:r>
          </a:p>
          <a:p>
            <a:pPr marL="285750" indent="-285750">
              <a:buFont typeface="Arial" panose="020B0604020202020204" pitchFamily="34" charset="0"/>
              <a:buChar char="•"/>
            </a:pPr>
            <a:r>
              <a:rPr lang="en-US" sz="2400" dirty="0"/>
              <a:t>People with ID/DD are unable to establish attachments to other people and they would not feel sorrow or pain when someone died.</a:t>
            </a:r>
          </a:p>
          <a:p>
            <a:pPr marL="285750" indent="-285750">
              <a:buFont typeface="Arial" panose="020B0604020202020204" pitchFamily="34" charset="0"/>
              <a:buChar char="•"/>
            </a:pPr>
            <a:r>
              <a:rPr lang="en-US" sz="2400" dirty="0"/>
              <a:t>Because some people with ID/DD have poor memory and time concepts, even if they form and attachment with someone, they will soon “forget” that person if he/she died. </a:t>
            </a:r>
          </a:p>
          <a:p>
            <a:pPr marL="285750" indent="-285750">
              <a:buFont typeface="Arial" panose="020B0604020202020204" pitchFamily="34" charset="0"/>
              <a:buChar char="•"/>
            </a:pPr>
            <a:r>
              <a:rPr lang="en-US" sz="2400" dirty="0"/>
              <a:t>People We Support are already challenged in dealing with stress from everyday life, they should be spared from coping with death and dying.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879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FC598-2597-E90F-5650-F7F0016CDCBF}"/>
              </a:ext>
            </a:extLst>
          </p:cNvPr>
          <p:cNvSpPr>
            <a:spLocks noGrp="1"/>
          </p:cNvSpPr>
          <p:nvPr>
            <p:ph type="title"/>
          </p:nvPr>
        </p:nvSpPr>
        <p:spPr>
          <a:xfrm>
            <a:off x="5661915" y="365125"/>
            <a:ext cx="5968431" cy="1807305"/>
          </a:xfrm>
        </p:spPr>
        <p:txBody>
          <a:bodyPr>
            <a:normAutofit/>
          </a:bodyPr>
          <a:lstStyle/>
          <a:p>
            <a:r>
              <a:rPr lang="en-US" dirty="0"/>
              <a:t>The Importance of examining our feelings about death and cultural differences</a:t>
            </a:r>
          </a:p>
        </p:txBody>
      </p:sp>
      <p:pic>
        <p:nvPicPr>
          <p:cNvPr id="5" name="Picture 4" descr="White stones balanced in a stack">
            <a:extLst>
              <a:ext uri="{FF2B5EF4-FFF2-40B4-BE49-F238E27FC236}">
                <a16:creationId xmlns:a16="http://schemas.microsoft.com/office/drawing/2014/main" id="{503F743B-9D17-19E7-847F-5FDF02A77A70}"/>
              </a:ext>
            </a:extLst>
          </p:cNvPr>
          <p:cNvPicPr>
            <a:picLocks noChangeAspect="1"/>
          </p:cNvPicPr>
          <p:nvPr/>
        </p:nvPicPr>
        <p:blipFill rotWithShape="1">
          <a:blip r:embed="rId3"/>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4" name="Content Placeholder 2">
            <a:extLst>
              <a:ext uri="{FF2B5EF4-FFF2-40B4-BE49-F238E27FC236}">
                <a16:creationId xmlns:a16="http://schemas.microsoft.com/office/drawing/2014/main" id="{16DBBFA0-EBA5-3B7B-5119-207BFCEF6D66}"/>
              </a:ext>
            </a:extLst>
          </p:cNvPr>
          <p:cNvSpPr>
            <a:spLocks noGrp="1"/>
          </p:cNvSpPr>
          <p:nvPr>
            <p:ph idx="1"/>
          </p:nvPr>
        </p:nvSpPr>
        <p:spPr>
          <a:xfrm>
            <a:off x="5938463" y="1993187"/>
            <a:ext cx="5691883" cy="4499688"/>
          </a:xfrm>
        </p:spPr>
        <p:txBody>
          <a:bodyPr>
            <a:normAutofit lnSpcReduction="10000"/>
          </a:bodyPr>
          <a:lstStyle/>
          <a:p>
            <a:pPr marL="285750" indent="-285750">
              <a:buFont typeface="Arial" panose="020B0604020202020204" pitchFamily="34" charset="0"/>
              <a:buChar char="•"/>
            </a:pPr>
            <a:r>
              <a:rPr lang="en-US" sz="2800" dirty="0"/>
              <a:t>Without it, we may misunderstand questions and concerns posed to us from the people we support</a:t>
            </a:r>
          </a:p>
          <a:p>
            <a:pPr marL="285750" indent="-285750">
              <a:buFont typeface="Arial" panose="020B0604020202020204" pitchFamily="34" charset="0"/>
              <a:buChar char="•"/>
            </a:pPr>
            <a:r>
              <a:rPr lang="en-US" sz="2800" dirty="0"/>
              <a:t>We don’t have to analyze “the meaning of life”</a:t>
            </a:r>
          </a:p>
          <a:p>
            <a:pPr marL="285750" indent="-285750">
              <a:buFont typeface="Arial" panose="020B0604020202020204" pitchFamily="34" charset="0"/>
              <a:buChar char="•"/>
            </a:pPr>
            <a:r>
              <a:rPr lang="en-US" sz="2800" dirty="0"/>
              <a:t>Having self awareness and knowing the origin of our feelings will help us better support others. </a:t>
            </a:r>
          </a:p>
          <a:p>
            <a:endParaRPr lang="en-US" sz="2000" dirty="0"/>
          </a:p>
        </p:txBody>
      </p:sp>
    </p:spTree>
    <p:extLst>
      <p:ext uri="{BB962C8B-B14F-4D97-AF65-F5344CB8AC3E}">
        <p14:creationId xmlns:p14="http://schemas.microsoft.com/office/powerpoint/2010/main" val="376916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EA735-0374-BEA7-8258-5D8483A66CDE}"/>
              </a:ext>
            </a:extLst>
          </p:cNvPr>
          <p:cNvSpPr>
            <a:spLocks noGrp="1"/>
          </p:cNvSpPr>
          <p:nvPr>
            <p:ph type="title"/>
          </p:nvPr>
        </p:nvSpPr>
        <p:spPr/>
        <p:txBody>
          <a:bodyPr/>
          <a:lstStyle/>
          <a:p>
            <a:r>
              <a:rPr lang="en-US" sz="2800" dirty="0"/>
              <a:t>How do we break the news of death to the People We Support</a:t>
            </a:r>
          </a:p>
        </p:txBody>
      </p:sp>
      <p:sp>
        <p:nvSpPr>
          <p:cNvPr id="5" name="Content Placeholder 4">
            <a:extLst>
              <a:ext uri="{FF2B5EF4-FFF2-40B4-BE49-F238E27FC236}">
                <a16:creationId xmlns:a16="http://schemas.microsoft.com/office/drawing/2014/main" id="{08261C05-3F90-5C94-E358-8B8C6B8AD90A}"/>
              </a:ext>
            </a:extLst>
          </p:cNvPr>
          <p:cNvSpPr>
            <a:spLocks noGrp="1"/>
          </p:cNvSpPr>
          <p:nvPr>
            <p:ph idx="1"/>
          </p:nvPr>
        </p:nvSpPr>
        <p:spPr>
          <a:xfrm>
            <a:off x="613925" y="1160980"/>
            <a:ext cx="10829809" cy="4630217"/>
          </a:xfrm>
        </p:spPr>
        <p:txBody>
          <a:bodyPr/>
          <a:lstStyle/>
          <a:p>
            <a:pPr marL="571500" indent="-571500">
              <a:buFont typeface="Arial" panose="020B0604020202020204" pitchFamily="34" charset="0"/>
              <a:buChar char="•"/>
            </a:pPr>
            <a:r>
              <a:rPr lang="en-US" sz="1800" dirty="0"/>
              <a:t>Tell the truth in a simple and direct way, using direct language such as “died” and the actual cause of death. </a:t>
            </a:r>
          </a:p>
          <a:p>
            <a:pPr marL="571500" indent="-571500">
              <a:buFont typeface="Arial" panose="020B0604020202020204" pitchFamily="34" charset="0"/>
              <a:buChar char="•"/>
            </a:pPr>
            <a:r>
              <a:rPr lang="en-US" sz="1800" dirty="0"/>
              <a:t>Use visuals (pictures)  to ensure identification of the person who died</a:t>
            </a:r>
          </a:p>
          <a:p>
            <a:pPr marL="571500" indent="-571500">
              <a:buFont typeface="Arial" panose="020B0604020202020204" pitchFamily="34" charset="0"/>
              <a:buChar char="•"/>
            </a:pPr>
            <a:r>
              <a:rPr lang="en-US" sz="1800" dirty="0"/>
              <a:t>Make a statement regarding the loss, (Ex. Mary was very sick, she died last night) then wait. Give the person time to respond.  Do not say the person has passed on, passed away or gone to heaven, because these expressions are not concrete and can be confusing to the person.</a:t>
            </a:r>
          </a:p>
          <a:p>
            <a:pPr marL="571500" indent="-571500">
              <a:buFont typeface="Arial" panose="020B0604020202020204" pitchFamily="34" charset="0"/>
              <a:buChar char="•"/>
            </a:pPr>
            <a:r>
              <a:rPr lang="en-US" sz="1800" dirty="0"/>
              <a:t>Listen to and accept what the person says in response to your statement. Never disregard how the persons responded. (If the person says they are angry with Mary, staff should not say “you shouldn’t feel that way.” Staff should rather reflect on what the person said and discuss their feelings with them. </a:t>
            </a:r>
          </a:p>
          <a:p>
            <a:pPr marL="571500" indent="-571500">
              <a:buFont typeface="Arial" panose="020B0604020202020204" pitchFamily="34" charset="0"/>
              <a:buChar char="•"/>
            </a:pPr>
            <a:r>
              <a:rPr lang="en-US" sz="1800" dirty="0"/>
              <a:t>Validate their feelings. (You said that you are sad that Mary has died.  And you are angry that she didn’t say goodbye.  It's okay to feel sad and angry when someone dies). </a:t>
            </a:r>
          </a:p>
          <a:p>
            <a:pPr marL="571500" indent="-571500">
              <a:buFont typeface="Arial" panose="020B0604020202020204" pitchFamily="34" charset="0"/>
              <a:buChar char="•"/>
            </a:pPr>
            <a:r>
              <a:rPr lang="en-US" sz="1800" dirty="0"/>
              <a:t>Ask open ended questions to seek comprehension and identify their level of understanding (What happened to Mary?)  Identify the person's feelings (How does that make you feel?</a:t>
            </a:r>
          </a:p>
          <a:p>
            <a:pPr marL="571500" indent="-571500">
              <a:buFont typeface="Arial" panose="020B0604020202020204" pitchFamily="34" charset="0"/>
              <a:buChar char="•"/>
            </a:pPr>
            <a:r>
              <a:rPr lang="en-US" sz="1800" dirty="0"/>
              <a:t>Share your feelings of grief and allow for expression of emotions and feelings. You will need to expect some unusual behaviors. </a:t>
            </a:r>
          </a:p>
        </p:txBody>
      </p:sp>
    </p:spTree>
    <p:extLst>
      <p:ext uri="{BB962C8B-B14F-4D97-AF65-F5344CB8AC3E}">
        <p14:creationId xmlns:p14="http://schemas.microsoft.com/office/powerpoint/2010/main" val="341183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85B9-C860-F38A-2D88-6C6280EC1B8E}"/>
              </a:ext>
            </a:extLst>
          </p:cNvPr>
          <p:cNvSpPr>
            <a:spLocks noGrp="1"/>
          </p:cNvSpPr>
          <p:nvPr>
            <p:ph type="title"/>
          </p:nvPr>
        </p:nvSpPr>
        <p:spPr/>
        <p:txBody>
          <a:bodyPr/>
          <a:lstStyle/>
          <a:p>
            <a:r>
              <a:rPr lang="en-US" sz="2800" dirty="0"/>
              <a:t>When People We Support display unusual behaviors after someone’s death</a:t>
            </a:r>
          </a:p>
        </p:txBody>
      </p:sp>
      <p:sp>
        <p:nvSpPr>
          <p:cNvPr id="3" name="Content Placeholder 2">
            <a:extLst>
              <a:ext uri="{FF2B5EF4-FFF2-40B4-BE49-F238E27FC236}">
                <a16:creationId xmlns:a16="http://schemas.microsoft.com/office/drawing/2014/main" id="{4D39EC48-3B04-A44F-713E-D8B7BE6775CF}"/>
              </a:ext>
            </a:extLst>
          </p:cNvPr>
          <p:cNvSpPr>
            <a:spLocks noGrp="1"/>
          </p:cNvSpPr>
          <p:nvPr>
            <p:ph idx="1"/>
          </p:nvPr>
        </p:nvSpPr>
        <p:spPr>
          <a:xfrm>
            <a:off x="613925" y="1325366"/>
            <a:ext cx="10829809" cy="4465831"/>
          </a:xfrm>
        </p:spPr>
        <p:txBody>
          <a:bodyPr/>
          <a:lstStyle/>
          <a:p>
            <a:pPr marL="285750" indent="-285750">
              <a:buFont typeface="Arial" panose="020B0604020202020204" pitchFamily="34" charset="0"/>
              <a:buChar char="•"/>
            </a:pPr>
            <a:r>
              <a:rPr lang="en-US" sz="2800" dirty="0"/>
              <a:t>Staff should not be judgmental about these behaviors as they are often a way for showing one’s feelings about the deceased.</a:t>
            </a:r>
          </a:p>
          <a:p>
            <a:pPr marL="285750" indent="-285750">
              <a:buFont typeface="Arial" panose="020B0604020202020204" pitchFamily="34" charset="0"/>
              <a:buChar char="•"/>
            </a:pPr>
            <a:r>
              <a:rPr lang="en-US" sz="2800" dirty="0"/>
              <a:t>The person supported may require ongoing counseling and when needed, seek grief counseling from outside sources. </a:t>
            </a:r>
          </a:p>
          <a:p>
            <a:pPr marL="285750" indent="-285750">
              <a:buFont typeface="Arial" panose="020B0604020202020204" pitchFamily="34" charset="0"/>
              <a:buChar char="•"/>
            </a:pPr>
            <a:r>
              <a:rPr lang="en-US" sz="2800" dirty="0"/>
              <a:t>Give them time to grieve, then gradually support them in returning to their normal routine.  Staff should be ready to discuss the deceased anytime and help the person keep rituals alive. </a:t>
            </a:r>
          </a:p>
          <a:p>
            <a:pPr marL="285750" indent="-285750">
              <a:buFont typeface="Arial" panose="020B0604020202020204" pitchFamily="34" charset="0"/>
              <a:buChar char="•"/>
            </a:pPr>
            <a:r>
              <a:rPr lang="en-US" sz="2800" dirty="0"/>
              <a:t>When unusual behaviors go on for an extended period the team may need to work together to develop plans to address these behaviors. </a:t>
            </a:r>
          </a:p>
        </p:txBody>
      </p:sp>
    </p:spTree>
    <p:extLst>
      <p:ext uri="{BB962C8B-B14F-4D97-AF65-F5344CB8AC3E}">
        <p14:creationId xmlns:p14="http://schemas.microsoft.com/office/powerpoint/2010/main" val="263140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DDEC-C22A-07C6-B6CB-59808E9F49C8}"/>
              </a:ext>
            </a:extLst>
          </p:cNvPr>
          <p:cNvSpPr>
            <a:spLocks noGrp="1"/>
          </p:cNvSpPr>
          <p:nvPr>
            <p:ph type="title"/>
          </p:nvPr>
        </p:nvSpPr>
        <p:spPr/>
        <p:txBody>
          <a:bodyPr/>
          <a:lstStyle/>
          <a:p>
            <a:r>
              <a:rPr lang="en-US" sz="2400" dirty="0"/>
              <a:t>A sample timeline of grieving- can vary considerably for different people</a:t>
            </a:r>
          </a:p>
        </p:txBody>
      </p:sp>
      <p:sp>
        <p:nvSpPr>
          <p:cNvPr id="3" name="Content Placeholder 2">
            <a:extLst>
              <a:ext uri="{FF2B5EF4-FFF2-40B4-BE49-F238E27FC236}">
                <a16:creationId xmlns:a16="http://schemas.microsoft.com/office/drawing/2014/main" id="{9CBCD44B-4E47-D3E4-0FBE-5A135FDEBE36}"/>
              </a:ext>
            </a:extLst>
          </p:cNvPr>
          <p:cNvSpPr>
            <a:spLocks noGrp="1"/>
          </p:cNvSpPr>
          <p:nvPr>
            <p:ph idx="1"/>
          </p:nvPr>
        </p:nvSpPr>
        <p:spPr>
          <a:xfrm>
            <a:off x="613925" y="1353787"/>
            <a:ext cx="10829809" cy="4437410"/>
          </a:xfrm>
        </p:spPr>
        <p:txBody>
          <a:bodyPr/>
          <a:lstStyle/>
          <a:p>
            <a:pPr marL="285750" indent="-285750">
              <a:buFont typeface="Arial" panose="020B0604020202020204" pitchFamily="34" charset="0"/>
              <a:buChar char="•"/>
            </a:pPr>
            <a:r>
              <a:rPr lang="en-US" sz="2400" dirty="0"/>
              <a:t>24-48 HOURS- impact of reality</a:t>
            </a:r>
          </a:p>
          <a:p>
            <a:pPr marL="285750" indent="-285750">
              <a:buFont typeface="Arial" panose="020B0604020202020204" pitchFamily="34" charset="0"/>
              <a:buChar char="•"/>
            </a:pPr>
            <a:r>
              <a:rPr lang="en-US" sz="2400" dirty="0"/>
              <a:t>5-7 DAYS-mild depressive reaction</a:t>
            </a:r>
          </a:p>
          <a:p>
            <a:pPr marL="285750" indent="-285750">
              <a:buFont typeface="Arial" panose="020B0604020202020204" pitchFamily="34" charset="0"/>
              <a:buChar char="•"/>
            </a:pPr>
            <a:r>
              <a:rPr lang="en-US" sz="2400" dirty="0"/>
              <a:t>6-8 WEEKS-most difficult time-acute symptoms of anxiety &amp; depression can include loss of sleep, over/under eating, weeping, fatigue, mood swings, decreased ability to concentrate</a:t>
            </a:r>
          </a:p>
          <a:p>
            <a:pPr marL="285750" indent="-285750">
              <a:buFont typeface="Arial" panose="020B0604020202020204" pitchFamily="34" charset="0"/>
              <a:buChar char="•"/>
            </a:pPr>
            <a:r>
              <a:rPr lang="en-US" sz="2400" dirty="0"/>
              <a:t>3 months-irritability, acting out of anger &amp; frustration, crying, physical problems.</a:t>
            </a:r>
          </a:p>
          <a:p>
            <a:pPr marL="285750" indent="-285750">
              <a:buFont typeface="Arial" panose="020B0604020202020204" pitchFamily="34" charset="0"/>
              <a:buChar char="•"/>
            </a:pPr>
            <a:r>
              <a:rPr lang="en-US" sz="2400" dirty="0"/>
              <a:t>6 months-depression, repeated @ 12 months</a:t>
            </a:r>
          </a:p>
          <a:p>
            <a:pPr marL="285750" indent="-285750">
              <a:buFont typeface="Arial" panose="020B0604020202020204" pitchFamily="34" charset="0"/>
              <a:buChar char="•"/>
            </a:pPr>
            <a:r>
              <a:rPr lang="en-US" sz="2400" dirty="0"/>
              <a:t>12-24 months-acceptance &amp; resolution</a:t>
            </a:r>
          </a:p>
          <a:p>
            <a:pPr marL="285750" indent="-285750">
              <a:buFont typeface="Arial" panose="020B0604020202020204" pitchFamily="34" charset="0"/>
              <a:buChar char="•"/>
            </a:pPr>
            <a:r>
              <a:rPr lang="en-US" sz="2400" dirty="0"/>
              <a:t>2+ years after-mild depression on special days</a:t>
            </a:r>
          </a:p>
          <a:p>
            <a:pPr marL="285750" indent="-285750">
              <a:buFont typeface="Arial" panose="020B0604020202020204" pitchFamily="34" charset="0"/>
              <a:buChar char="•"/>
            </a:pPr>
            <a:r>
              <a:rPr lang="en-US" sz="2400" dirty="0"/>
              <a:t>                   </a:t>
            </a:r>
            <a:r>
              <a:rPr lang="en-US" sz="2400" b="1" dirty="0"/>
              <a:t>Grieving it is a NECESSITY  …not a weakness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6265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B7F5-B6F6-0F3D-91B4-51549A8F5219}"/>
              </a:ext>
            </a:extLst>
          </p:cNvPr>
          <p:cNvSpPr>
            <a:spLocks noGrp="1"/>
          </p:cNvSpPr>
          <p:nvPr>
            <p:ph type="title"/>
          </p:nvPr>
        </p:nvSpPr>
        <p:spPr>
          <a:xfrm>
            <a:off x="517847" y="226031"/>
            <a:ext cx="10829809" cy="958383"/>
          </a:xfrm>
        </p:spPr>
        <p:txBody>
          <a:bodyPr/>
          <a:lstStyle/>
          <a:p>
            <a:r>
              <a:rPr lang="en-US" sz="2800" dirty="0">
                <a:solidFill>
                  <a:schemeClr val="accent5">
                    <a:lumMod val="75000"/>
                  </a:schemeClr>
                </a:solidFill>
                <a:ea typeface="+mn-lt"/>
                <a:cs typeface="+mn-lt"/>
              </a:rPr>
              <a:t>The People We Support  may face unique challenges when experiencing grief and loss. </a:t>
            </a:r>
            <a:br>
              <a:rPr lang="en-US" sz="2800" dirty="0">
                <a:solidFill>
                  <a:srgbClr val="374151"/>
                </a:solidFill>
                <a:ea typeface="+mn-lt"/>
                <a:cs typeface="+mn-lt"/>
              </a:rPr>
            </a:br>
            <a:br>
              <a:rPr lang="en-US" dirty="0"/>
            </a:br>
            <a:br>
              <a:rPr lang="en-US" dirty="0"/>
            </a:br>
            <a:endParaRPr lang="en-US" dirty="0"/>
          </a:p>
        </p:txBody>
      </p:sp>
      <p:sp>
        <p:nvSpPr>
          <p:cNvPr id="3" name="Content Placeholder 2">
            <a:extLst>
              <a:ext uri="{FF2B5EF4-FFF2-40B4-BE49-F238E27FC236}">
                <a16:creationId xmlns:a16="http://schemas.microsoft.com/office/drawing/2014/main" id="{8CF0A4C1-E79D-D0CA-4AAC-8C862CB9AC5B}"/>
              </a:ext>
            </a:extLst>
          </p:cNvPr>
          <p:cNvSpPr>
            <a:spLocks noGrp="1"/>
          </p:cNvSpPr>
          <p:nvPr>
            <p:ph idx="1"/>
          </p:nvPr>
        </p:nvSpPr>
        <p:spPr>
          <a:xfrm>
            <a:off x="613925" y="1184414"/>
            <a:ext cx="10829809" cy="4606783"/>
          </a:xfrm>
        </p:spPr>
        <p:txBody>
          <a:bodyPr>
            <a:normAutofit/>
          </a:bodyPr>
          <a:lstStyle/>
          <a:p>
            <a:pPr marL="0" indent="0">
              <a:buNone/>
            </a:pPr>
            <a:r>
              <a:rPr lang="en-US" sz="3600" dirty="0">
                <a:solidFill>
                  <a:srgbClr val="374151"/>
                </a:solidFill>
                <a:ea typeface="+mn-lt"/>
                <a:cs typeface="+mn-lt"/>
              </a:rPr>
              <a:t>They may experience a variety of symptoms as a result of grieving:</a:t>
            </a:r>
          </a:p>
          <a:p>
            <a:pPr marL="571500" indent="-571500">
              <a:buFont typeface="Arial" panose="020B0604020202020204" pitchFamily="34" charset="0"/>
              <a:buChar char="•"/>
            </a:pPr>
            <a:r>
              <a:rPr lang="en-US" sz="3600" dirty="0">
                <a:solidFill>
                  <a:srgbClr val="374151"/>
                </a:solidFill>
                <a:ea typeface="+mn-lt"/>
                <a:cs typeface="+mn-lt"/>
              </a:rPr>
              <a:t>Feelings</a:t>
            </a:r>
          </a:p>
          <a:p>
            <a:pPr marL="571500" indent="-571500">
              <a:buFont typeface="Arial" panose="020B0604020202020204" pitchFamily="34" charset="0"/>
              <a:buChar char="•"/>
            </a:pPr>
            <a:r>
              <a:rPr lang="en-US" sz="3600" dirty="0">
                <a:solidFill>
                  <a:srgbClr val="374151"/>
                </a:solidFill>
                <a:ea typeface="+mn-lt"/>
                <a:cs typeface="+mn-lt"/>
              </a:rPr>
              <a:t>Physical </a:t>
            </a:r>
          </a:p>
          <a:p>
            <a:pPr marL="571500" indent="-571500">
              <a:buFont typeface="Arial" panose="020B0604020202020204" pitchFamily="34" charset="0"/>
              <a:buChar char="•"/>
            </a:pPr>
            <a:r>
              <a:rPr lang="en-US" sz="3600" dirty="0">
                <a:solidFill>
                  <a:srgbClr val="374151"/>
                </a:solidFill>
                <a:ea typeface="+mn-lt"/>
                <a:cs typeface="+mn-lt"/>
              </a:rPr>
              <a:t>Thoughts</a:t>
            </a:r>
          </a:p>
          <a:p>
            <a:pPr marL="571500" indent="-571500">
              <a:buFont typeface="Arial" panose="020B0604020202020204" pitchFamily="34" charset="0"/>
              <a:buChar char="•"/>
            </a:pPr>
            <a:r>
              <a:rPr lang="en-US" sz="3600" dirty="0">
                <a:solidFill>
                  <a:srgbClr val="374151"/>
                </a:solidFill>
                <a:ea typeface="+mn-lt"/>
                <a:cs typeface="+mn-lt"/>
              </a:rPr>
              <a:t>Behaviors</a:t>
            </a:r>
          </a:p>
          <a:p>
            <a:pPr marL="0" indent="0">
              <a:buNone/>
            </a:pPr>
            <a:endParaRPr lang="en-US" sz="3600" dirty="0"/>
          </a:p>
        </p:txBody>
      </p:sp>
      <p:sp>
        <p:nvSpPr>
          <p:cNvPr id="4" name="Footer Placeholder 3">
            <a:extLst>
              <a:ext uri="{FF2B5EF4-FFF2-40B4-BE49-F238E27FC236}">
                <a16:creationId xmlns:a16="http://schemas.microsoft.com/office/drawing/2014/main" id="{D3D372F0-E83E-1442-88C7-2E1E9833F764}"/>
              </a:ext>
            </a:extLst>
          </p:cNvPr>
          <p:cNvSpPr>
            <a:spLocks noGrp="1"/>
          </p:cNvSpPr>
          <p:nvPr>
            <p:ph type="ftr" sz="quarter" idx="4294967295"/>
          </p:nvPr>
        </p:nvSpPr>
        <p:spPr>
          <a:xfrm>
            <a:off x="6280150" y="6356350"/>
            <a:ext cx="5911850" cy="365125"/>
          </a:xfrm>
          <a:prstGeom prst="rect">
            <a:avLst/>
          </a:prstGeom>
        </p:spPr>
        <p:txBody>
          <a:bodyPr/>
          <a:lstStyle/>
          <a:p>
            <a:r>
              <a:rPr lang="en-US" dirty="0"/>
              <a:t> </a:t>
            </a:r>
          </a:p>
        </p:txBody>
      </p:sp>
      <p:sp>
        <p:nvSpPr>
          <p:cNvPr id="5" name="Slide Number Placeholder 4">
            <a:extLst>
              <a:ext uri="{FF2B5EF4-FFF2-40B4-BE49-F238E27FC236}">
                <a16:creationId xmlns:a16="http://schemas.microsoft.com/office/drawing/2014/main" id="{75BF3855-83DB-A855-1529-E7E83B685E97}"/>
              </a:ext>
            </a:extLst>
          </p:cNvPr>
          <p:cNvSpPr>
            <a:spLocks noGrp="1"/>
          </p:cNvSpPr>
          <p:nvPr>
            <p:ph type="sldNum" sz="quarter" idx="4294967295"/>
          </p:nvPr>
        </p:nvSpPr>
        <p:spPr>
          <a:xfrm>
            <a:off x="10661650" y="6356350"/>
            <a:ext cx="1530350" cy="365125"/>
          </a:xfrm>
          <a:prstGeom prst="rect">
            <a:avLst/>
          </a:prstGeom>
        </p:spPr>
        <p:txBody>
          <a:bodyPr/>
          <a:lstStyle/>
          <a:p>
            <a:fld id="{4FAB73BC-B049-4115-A692-8D63A059BFB8}" type="slidenum">
              <a:rPr lang="en-US" dirty="0"/>
              <a:pPr/>
              <a:t>25</a:t>
            </a:fld>
            <a:endParaRPr lang="en-US"/>
          </a:p>
        </p:txBody>
      </p:sp>
      <p:pic>
        <p:nvPicPr>
          <p:cNvPr id="6" name="Picture 6" descr="A silhouette of a person on a swing&#10;&#10;Description automatically generated">
            <a:extLst>
              <a:ext uri="{FF2B5EF4-FFF2-40B4-BE49-F238E27FC236}">
                <a16:creationId xmlns:a16="http://schemas.microsoft.com/office/drawing/2014/main" id="{E1922B14-BB7A-55D7-B431-579D121D7E87}"/>
              </a:ext>
            </a:extLst>
          </p:cNvPr>
          <p:cNvPicPr>
            <a:picLocks noChangeAspect="1"/>
          </p:cNvPicPr>
          <p:nvPr/>
        </p:nvPicPr>
        <p:blipFill>
          <a:blip r:embed="rId3"/>
          <a:stretch>
            <a:fillRect/>
          </a:stretch>
        </p:blipFill>
        <p:spPr>
          <a:xfrm>
            <a:off x="7901650" y="3035972"/>
            <a:ext cx="3143864" cy="2116392"/>
          </a:xfrm>
          <a:prstGeom prst="rect">
            <a:avLst/>
          </a:prstGeom>
        </p:spPr>
      </p:pic>
    </p:spTree>
    <p:extLst>
      <p:ext uri="{BB962C8B-B14F-4D97-AF65-F5344CB8AC3E}">
        <p14:creationId xmlns:p14="http://schemas.microsoft.com/office/powerpoint/2010/main" val="2526556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744D-A528-294B-EBBC-74AFBFDF2D14}"/>
              </a:ext>
            </a:extLst>
          </p:cNvPr>
          <p:cNvSpPr>
            <a:spLocks noGrp="1"/>
          </p:cNvSpPr>
          <p:nvPr>
            <p:ph type="title"/>
          </p:nvPr>
        </p:nvSpPr>
        <p:spPr>
          <a:xfrm>
            <a:off x="613925" y="432861"/>
            <a:ext cx="10829809" cy="754671"/>
          </a:xfrm>
          <a:prstGeom prst="rect">
            <a:avLst/>
          </a:prstGeom>
        </p:spPr>
        <p:txBody>
          <a:bodyPr vert="horz" lIns="91440" tIns="45720" rIns="91440" bIns="45720" rtlCol="0" anchor="ctr">
            <a:normAutofit/>
          </a:bodyPr>
          <a:lstStyle/>
          <a:p>
            <a:r>
              <a:rPr lang="en-US" dirty="0"/>
              <a:t>Strategies for helping a person grieve</a:t>
            </a:r>
          </a:p>
        </p:txBody>
      </p:sp>
      <p:sp>
        <p:nvSpPr>
          <p:cNvPr id="3" name="Footer Placeholder 2">
            <a:extLst>
              <a:ext uri="{FF2B5EF4-FFF2-40B4-BE49-F238E27FC236}">
                <a16:creationId xmlns:a16="http://schemas.microsoft.com/office/drawing/2014/main" id="{5DD267B7-E6D7-60D8-DD33-412F813A03C0}"/>
              </a:ext>
            </a:extLst>
          </p:cNvPr>
          <p:cNvSpPr>
            <a:spLocks noGrp="1"/>
          </p:cNvSpPr>
          <p:nvPr>
            <p:ph type="ftr" sz="quarter" idx="4294967295"/>
          </p:nvPr>
        </p:nvSpPr>
        <p:spPr>
          <a:xfrm>
            <a:off x="0" y="0"/>
            <a:ext cx="0" cy="0"/>
          </a:xfrm>
        </p:spPr>
        <p:txBody>
          <a:bodyPr vert="horz" lIns="91440" tIns="45720" rIns="91440" bIns="45720" rtlCol="0" anchor="ctr">
            <a:normAutofit fontScale="25000" lnSpcReduction="20000"/>
          </a:bodyPr>
          <a:lstStyle/>
          <a:p>
            <a:pPr defTabSz="457200">
              <a:spcAft>
                <a:spcPts val="600"/>
              </a:spcAft>
            </a:pPr>
            <a:r>
              <a:rPr lang="en-US"/>
              <a:t>Birch Family Services </a:t>
            </a:r>
          </a:p>
        </p:txBody>
      </p:sp>
      <p:sp>
        <p:nvSpPr>
          <p:cNvPr id="4" name="Slide Number Placeholder 3">
            <a:extLst>
              <a:ext uri="{FF2B5EF4-FFF2-40B4-BE49-F238E27FC236}">
                <a16:creationId xmlns:a16="http://schemas.microsoft.com/office/drawing/2014/main" id="{9264CE09-2999-3A54-F85B-38E0EA7D7CD6}"/>
              </a:ext>
            </a:extLst>
          </p:cNvPr>
          <p:cNvSpPr>
            <a:spLocks noGrp="1"/>
          </p:cNvSpPr>
          <p:nvPr>
            <p:ph type="sldNum" sz="quarter" idx="4294967295"/>
          </p:nvPr>
        </p:nvSpPr>
        <p:spPr>
          <a:xfrm>
            <a:off x="0" y="0"/>
            <a:ext cx="0" cy="0"/>
          </a:xfrm>
        </p:spPr>
        <p:txBody>
          <a:bodyPr vert="horz" lIns="91440" tIns="45720" rIns="91440" bIns="45720" rtlCol="0" anchor="ctr">
            <a:normAutofit fontScale="25000" lnSpcReduction="20000"/>
          </a:bodyPr>
          <a:lstStyle/>
          <a:p>
            <a:pPr defTabSz="457200">
              <a:spcAft>
                <a:spcPts val="600"/>
              </a:spcAft>
            </a:pPr>
            <a:fld id="{4FAB73BC-B049-4115-A692-8D63A059BFB8}" type="slidenum">
              <a:rPr lang="en-US" b="1" kern="1200" smtClean="0">
                <a:solidFill>
                  <a:schemeClr val="accent1"/>
                </a:solidFill>
                <a:latin typeface="+mn-lt"/>
                <a:ea typeface="+mn-ea"/>
                <a:cs typeface="+mn-cs"/>
              </a:rPr>
              <a:pPr defTabSz="457200">
                <a:spcAft>
                  <a:spcPts val="600"/>
                </a:spcAft>
              </a:pPr>
              <a:t>26</a:t>
            </a:fld>
            <a:endParaRPr lang="en-US" b="1" kern="1200" dirty="0">
              <a:solidFill>
                <a:schemeClr val="accent1"/>
              </a:solidFill>
              <a:latin typeface="+mn-lt"/>
              <a:ea typeface="+mn-ea"/>
              <a:cs typeface="+mn-cs"/>
            </a:endParaRPr>
          </a:p>
        </p:txBody>
      </p:sp>
      <p:sp>
        <p:nvSpPr>
          <p:cNvPr id="5" name="TextBox 4">
            <a:extLst>
              <a:ext uri="{FF2B5EF4-FFF2-40B4-BE49-F238E27FC236}">
                <a16:creationId xmlns:a16="http://schemas.microsoft.com/office/drawing/2014/main" id="{D32C047E-3504-7B03-8DDC-DD655DE32F09}"/>
              </a:ext>
            </a:extLst>
          </p:cNvPr>
          <p:cNvSpPr txBox="1"/>
          <p:nvPr/>
        </p:nvSpPr>
        <p:spPr>
          <a:xfrm>
            <a:off x="4224798" y="1044677"/>
            <a:ext cx="66828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aphicFrame>
        <p:nvGraphicFramePr>
          <p:cNvPr id="9" name="TextBox 5">
            <a:extLst>
              <a:ext uri="{FF2B5EF4-FFF2-40B4-BE49-F238E27FC236}">
                <a16:creationId xmlns:a16="http://schemas.microsoft.com/office/drawing/2014/main" id="{95156C39-409E-31C6-EA64-27D7E31B4B62}"/>
              </a:ext>
            </a:extLst>
          </p:cNvPr>
          <p:cNvGraphicFramePr/>
          <p:nvPr>
            <p:extLst>
              <p:ext uri="{D42A27DB-BD31-4B8C-83A1-F6EECF244321}">
                <p14:modId xmlns:p14="http://schemas.microsoft.com/office/powerpoint/2010/main" val="2046845411"/>
              </p:ext>
            </p:extLst>
          </p:nvPr>
        </p:nvGraphicFramePr>
        <p:xfrm>
          <a:off x="159174" y="1414009"/>
          <a:ext cx="11717752" cy="520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89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C46ED5-990A-3DD6-EA74-9D270BFDF3D3}"/>
              </a:ext>
            </a:extLst>
          </p:cNvPr>
          <p:cNvSpPr>
            <a:spLocks noGrp="1"/>
          </p:cNvSpPr>
          <p:nvPr>
            <p:ph type="title"/>
          </p:nvPr>
        </p:nvSpPr>
        <p:spPr>
          <a:xfrm>
            <a:off x="838200" y="365125"/>
            <a:ext cx="10515600" cy="1325563"/>
          </a:xfrm>
        </p:spPr>
        <p:txBody>
          <a:bodyPr>
            <a:normAutofit/>
          </a:bodyPr>
          <a:lstStyle/>
          <a:p>
            <a:r>
              <a:rPr lang="en-US" sz="4200" dirty="0"/>
              <a:t>Assisting the People We Support in understanding death</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4">
            <a:extLst>
              <a:ext uri="{FF2B5EF4-FFF2-40B4-BE49-F238E27FC236}">
                <a16:creationId xmlns:a16="http://schemas.microsoft.com/office/drawing/2014/main" id="{F396E89D-D395-65E1-128B-AF82D77A2DFD}"/>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8C6A771-7BC4-B3A9-95FC-BF40DEAD6C07}"/>
              </a:ext>
            </a:extLst>
          </p:cNvPr>
          <p:cNvSpPr>
            <a:spLocks noGrp="1"/>
          </p:cNvSpPr>
          <p:nvPr>
            <p:ph type="ftr" sz="quarter" idx="4294967295"/>
          </p:nvPr>
        </p:nvSpPr>
        <p:spPr>
          <a:xfrm>
            <a:off x="4038600" y="6356350"/>
            <a:ext cx="4114800" cy="365125"/>
          </a:xfrm>
          <a:prstGeom prst="rect">
            <a:avLst/>
          </a:prstGeom>
        </p:spPr>
        <p:txBody>
          <a:bodyPr>
            <a:normAutofit lnSpcReduction="10000"/>
          </a:bodyPr>
          <a:lstStyle/>
          <a:p>
            <a:endParaRPr lang="en-US" dirty="0"/>
          </a:p>
        </p:txBody>
      </p:sp>
      <p:sp>
        <p:nvSpPr>
          <p:cNvPr id="3" name="Slide Number Placeholder 2">
            <a:extLst>
              <a:ext uri="{FF2B5EF4-FFF2-40B4-BE49-F238E27FC236}">
                <a16:creationId xmlns:a16="http://schemas.microsoft.com/office/drawing/2014/main" id="{69AD0C92-7DBD-6617-00C7-5B1C0F4DA32C}"/>
              </a:ext>
            </a:extLst>
          </p:cNvPr>
          <p:cNvSpPr>
            <a:spLocks noGrp="1"/>
          </p:cNvSpPr>
          <p:nvPr>
            <p:ph type="sldNum" sz="quarter" idx="4294967295"/>
          </p:nvPr>
        </p:nvSpPr>
        <p:spPr>
          <a:xfrm>
            <a:off x="8610600" y="6356350"/>
            <a:ext cx="2743200" cy="365125"/>
          </a:xfrm>
          <a:prstGeom prst="rect">
            <a:avLst/>
          </a:prstGeom>
        </p:spPr>
        <p:txBody>
          <a:bodyPr>
            <a:normAutofit/>
          </a:bodyPr>
          <a:lstStyle/>
          <a:p>
            <a:pPr>
              <a:lnSpc>
                <a:spcPct val="90000"/>
              </a:lnSpc>
              <a:spcAft>
                <a:spcPts val="600"/>
              </a:spcAft>
            </a:pPr>
            <a:fld id="{4FAB73BC-B049-4115-A692-8D63A059BFB8}" type="slidenum">
              <a:rPr lang="en-US" dirty="0"/>
              <a:pPr>
                <a:lnSpc>
                  <a:spcPct val="90000"/>
                </a:lnSpc>
                <a:spcAft>
                  <a:spcPts val="600"/>
                </a:spcAft>
              </a:pPr>
              <a:t>27</a:t>
            </a:fld>
            <a:endParaRPr lang="en-US"/>
          </a:p>
        </p:txBody>
      </p:sp>
    </p:spTree>
    <p:extLst>
      <p:ext uri="{BB962C8B-B14F-4D97-AF65-F5344CB8AC3E}">
        <p14:creationId xmlns:p14="http://schemas.microsoft.com/office/powerpoint/2010/main" val="2125836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9A23-1485-C8A9-D9B5-EDC0C9944244}"/>
              </a:ext>
            </a:extLst>
          </p:cNvPr>
          <p:cNvSpPr>
            <a:spLocks noGrp="1"/>
          </p:cNvSpPr>
          <p:nvPr>
            <p:ph type="title"/>
          </p:nvPr>
        </p:nvSpPr>
        <p:spPr/>
        <p:txBody>
          <a:bodyPr/>
          <a:lstStyle/>
          <a:p>
            <a:r>
              <a:rPr lang="en-US" dirty="0"/>
              <a:t>Supporting our Staff through the grieving process </a:t>
            </a:r>
          </a:p>
        </p:txBody>
      </p:sp>
      <p:sp>
        <p:nvSpPr>
          <p:cNvPr id="3" name="Content Placeholder 2">
            <a:extLst>
              <a:ext uri="{FF2B5EF4-FFF2-40B4-BE49-F238E27FC236}">
                <a16:creationId xmlns:a16="http://schemas.microsoft.com/office/drawing/2014/main" id="{1A23C62A-D6CB-09B0-F4FE-6AC1234EE2ED}"/>
              </a:ext>
            </a:extLst>
          </p:cNvPr>
          <p:cNvSpPr>
            <a:spLocks noGrp="1"/>
          </p:cNvSpPr>
          <p:nvPr>
            <p:ph idx="1"/>
          </p:nvPr>
        </p:nvSpPr>
        <p:spPr/>
        <p:txBody>
          <a:bodyPr/>
          <a:lstStyle/>
          <a:p>
            <a:pPr marL="342900" indent="-342900">
              <a:buFont typeface="Arial" panose="020B0604020202020204" pitchFamily="34" charset="0"/>
              <a:buChar char="•"/>
            </a:pPr>
            <a:r>
              <a:rPr lang="en-US" sz="2000" dirty="0"/>
              <a:t>Supporting staff members who provide care for the People We Support is equally as important. They, too, experience grief and loss and require support.</a:t>
            </a:r>
          </a:p>
          <a:p>
            <a:pPr marL="342900" indent="-342900">
              <a:buFont typeface="Arial" panose="020B0604020202020204" pitchFamily="34" charset="0"/>
              <a:buChar char="•"/>
            </a:pPr>
            <a:r>
              <a:rPr lang="en-US" sz="2000" dirty="0"/>
              <a:t>Staff often feel tremendous sense of responsibility</a:t>
            </a:r>
          </a:p>
          <a:p>
            <a:pPr marL="342900" indent="-342900">
              <a:buFont typeface="Arial" panose="020B0604020202020204" pitchFamily="34" charset="0"/>
              <a:buChar char="•"/>
            </a:pPr>
            <a:r>
              <a:rPr lang="en-US" sz="2000" dirty="0"/>
              <a:t>Staff may feel guilty or ambivalent</a:t>
            </a:r>
          </a:p>
          <a:p>
            <a:pPr marL="342900" indent="-342900">
              <a:buFont typeface="Arial" panose="020B0604020202020204" pitchFamily="34" charset="0"/>
              <a:buChar char="•"/>
            </a:pPr>
            <a:r>
              <a:rPr lang="en-US" sz="2000" dirty="0"/>
              <a:t>It may be the first time a staff member experiences death in their life</a:t>
            </a:r>
          </a:p>
          <a:p>
            <a:pPr marL="342900" indent="-342900">
              <a:buFont typeface="Arial" panose="020B0604020202020204" pitchFamily="34" charset="0"/>
              <a:buChar char="•"/>
            </a:pPr>
            <a:r>
              <a:rPr lang="en-US" sz="2000" dirty="0"/>
              <a:t>Staff may feel worn out, especially if more than one person has died recently</a:t>
            </a:r>
          </a:p>
          <a:p>
            <a:pPr marL="342900" indent="-342900">
              <a:buFont typeface="Arial" panose="020B0604020202020204" pitchFamily="34" charset="0"/>
              <a:buChar char="•"/>
            </a:pPr>
            <a:r>
              <a:rPr lang="en-US" sz="2000" dirty="0"/>
              <a:t>The person’s dying behaviors may lead to inappropriate responses from the staff</a:t>
            </a:r>
          </a:p>
          <a:p>
            <a:pPr marL="342900" indent="-342900">
              <a:buFont typeface="Arial" panose="020B0604020202020204" pitchFamily="34" charset="0"/>
              <a:buChar char="•"/>
            </a:pPr>
            <a:r>
              <a:rPr lang="en-US" sz="2000" dirty="0"/>
              <a:t>Formal investigations and  review after someone dies can be intimidating and brings sadness/anger</a:t>
            </a:r>
          </a:p>
        </p:txBody>
      </p:sp>
    </p:spTree>
    <p:extLst>
      <p:ext uri="{BB962C8B-B14F-4D97-AF65-F5344CB8AC3E}">
        <p14:creationId xmlns:p14="http://schemas.microsoft.com/office/powerpoint/2010/main" val="186596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5470-63DC-7D9E-CC7A-28A5C384364F}"/>
              </a:ext>
            </a:extLst>
          </p:cNvPr>
          <p:cNvSpPr>
            <a:spLocks noGrp="1"/>
          </p:cNvSpPr>
          <p:nvPr>
            <p:ph type="title"/>
          </p:nvPr>
        </p:nvSpPr>
        <p:spPr/>
        <p:txBody>
          <a:bodyPr/>
          <a:lstStyle/>
          <a:p>
            <a:r>
              <a:rPr lang="en-US" dirty="0"/>
              <a:t>Things to consider when working with staff and families who are grieving</a:t>
            </a:r>
          </a:p>
        </p:txBody>
      </p:sp>
      <p:sp>
        <p:nvSpPr>
          <p:cNvPr id="3" name="Content Placeholder 2">
            <a:extLst>
              <a:ext uri="{FF2B5EF4-FFF2-40B4-BE49-F238E27FC236}">
                <a16:creationId xmlns:a16="http://schemas.microsoft.com/office/drawing/2014/main" id="{0C1DFF13-B1F5-9A60-DC83-1D3A2E62BE6C}"/>
              </a:ext>
            </a:extLst>
          </p:cNvPr>
          <p:cNvSpPr>
            <a:spLocks noGrp="1"/>
          </p:cNvSpPr>
          <p:nvPr>
            <p:ph idx="1"/>
          </p:nvPr>
        </p:nvSpPr>
        <p:spPr>
          <a:xfrm>
            <a:off x="1047964" y="1377597"/>
            <a:ext cx="9584111" cy="4797172"/>
          </a:xfrm>
        </p:spPr>
        <p:txBody>
          <a:bodyPr/>
          <a:lstStyle/>
          <a:p>
            <a:pPr marL="457200" indent="-457200">
              <a:buFont typeface="Arial" panose="020B0604020202020204" pitchFamily="34" charset="0"/>
              <a:buChar char="•"/>
            </a:pPr>
            <a:r>
              <a:rPr lang="en-US" sz="3200" dirty="0"/>
              <a:t>Be emphatic and supportive</a:t>
            </a:r>
          </a:p>
          <a:p>
            <a:pPr marL="457200" indent="-457200">
              <a:buFont typeface="Arial" panose="020B0604020202020204" pitchFamily="34" charset="0"/>
              <a:buChar char="•"/>
            </a:pPr>
            <a:r>
              <a:rPr lang="en-US" sz="3200" dirty="0"/>
              <a:t>Share feelings</a:t>
            </a:r>
          </a:p>
          <a:p>
            <a:pPr marL="457200" indent="-457200">
              <a:buFont typeface="Arial" panose="020B0604020202020204" pitchFamily="34" charset="0"/>
              <a:buChar char="•"/>
            </a:pPr>
            <a:r>
              <a:rPr lang="en-US" sz="3200" dirty="0"/>
              <a:t>Anticipatory grieving</a:t>
            </a:r>
          </a:p>
          <a:p>
            <a:pPr marL="457200" indent="-457200">
              <a:buFont typeface="Arial" panose="020B0604020202020204" pitchFamily="34" charset="0"/>
              <a:buChar char="•"/>
            </a:pPr>
            <a:r>
              <a:rPr lang="en-US" sz="3200" dirty="0"/>
              <a:t>Be honest</a:t>
            </a:r>
          </a:p>
          <a:p>
            <a:pPr marL="457200" indent="-457200">
              <a:buFont typeface="Arial" panose="020B0604020202020204" pitchFamily="34" charset="0"/>
              <a:buChar char="•"/>
            </a:pPr>
            <a:r>
              <a:rPr lang="en-US" sz="3200" dirty="0"/>
              <a:t>Be aware of your own values and that of the staff and family members you are supporting</a:t>
            </a:r>
          </a:p>
          <a:p>
            <a:pPr marL="457200" indent="-457200">
              <a:buFont typeface="Arial" panose="020B0604020202020204" pitchFamily="34" charset="0"/>
              <a:buChar char="•"/>
            </a:pPr>
            <a:r>
              <a:rPr lang="en-US" sz="3200" dirty="0"/>
              <a:t>Respect the wishes of the family</a:t>
            </a:r>
          </a:p>
          <a:p>
            <a:endParaRPr lang="en-US" sz="1400" dirty="0"/>
          </a:p>
          <a:p>
            <a:endParaRPr lang="en-US" sz="1400" dirty="0"/>
          </a:p>
        </p:txBody>
      </p:sp>
    </p:spTree>
    <p:extLst>
      <p:ext uri="{BB962C8B-B14F-4D97-AF65-F5344CB8AC3E}">
        <p14:creationId xmlns:p14="http://schemas.microsoft.com/office/powerpoint/2010/main" val="265936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DC481-861A-FC5B-FC74-3C3932A85908}"/>
              </a:ext>
            </a:extLst>
          </p:cNvPr>
          <p:cNvSpPr>
            <a:spLocks noGrp="1"/>
          </p:cNvSpPr>
          <p:nvPr>
            <p:ph type="title"/>
          </p:nvPr>
        </p:nvSpPr>
        <p:spPr>
          <a:xfrm>
            <a:off x="5297762" y="329184"/>
            <a:ext cx="6251110" cy="1783080"/>
          </a:xfrm>
        </p:spPr>
        <p:txBody>
          <a:bodyPr anchor="b">
            <a:normAutofit/>
          </a:bodyPr>
          <a:lstStyle/>
          <a:p>
            <a:r>
              <a:rPr lang="en-US" sz="3800" dirty="0">
                <a:ea typeface="+mj-lt"/>
                <a:cs typeface="+mj-lt"/>
              </a:rPr>
              <a:t>Understanding the Need for End-of-Life Care Conversations</a:t>
            </a:r>
            <a:endParaRPr lang="en-US" sz="3800" dirty="0"/>
          </a:p>
        </p:txBody>
      </p:sp>
      <p:pic>
        <p:nvPicPr>
          <p:cNvPr id="7" name="Picture 6" descr="Large skydiving group mid-air">
            <a:extLst>
              <a:ext uri="{FF2B5EF4-FFF2-40B4-BE49-F238E27FC236}">
                <a16:creationId xmlns:a16="http://schemas.microsoft.com/office/drawing/2014/main" id="{2A77E8EA-D451-570C-6678-CED9D575255E}"/>
              </a:ext>
            </a:extLst>
          </p:cNvPr>
          <p:cNvPicPr>
            <a:picLocks noChangeAspect="1"/>
          </p:cNvPicPr>
          <p:nvPr/>
        </p:nvPicPr>
        <p:blipFill rotWithShape="1">
          <a:blip r:embed="rId3"/>
          <a:srcRect l="28003" r="268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F46A5F-5432-4EB8-844E-E2ACD0618057}"/>
              </a:ext>
            </a:extLst>
          </p:cNvPr>
          <p:cNvSpPr>
            <a:spLocks noGrp="1"/>
          </p:cNvSpPr>
          <p:nvPr>
            <p:ph idx="1"/>
          </p:nvPr>
        </p:nvSpPr>
        <p:spPr>
          <a:xfrm>
            <a:off x="5297762" y="2453982"/>
            <a:ext cx="6251110" cy="3494912"/>
          </a:xfrm>
        </p:spPr>
        <p:txBody>
          <a:bodyPr>
            <a:normAutofit/>
          </a:bodyPr>
          <a:lstStyle/>
          <a:p>
            <a:pPr marL="342900" indent="-342900">
              <a:buFont typeface="Arial" panose="020B0604020202020204" pitchFamily="34" charset="0"/>
              <a:buChar char="•"/>
            </a:pPr>
            <a:r>
              <a:rPr lang="en-US" sz="2200" dirty="0">
                <a:ea typeface="+mn-lt"/>
                <a:cs typeface="+mn-lt"/>
              </a:rPr>
              <a:t>Having conversations about end-of-life care planning is paramount for People We Support. </a:t>
            </a:r>
          </a:p>
          <a:p>
            <a:pPr marL="342900" indent="-342900">
              <a:buFont typeface="Arial" panose="020B0604020202020204" pitchFamily="34" charset="0"/>
              <a:buChar char="•"/>
            </a:pPr>
            <a:r>
              <a:rPr lang="en-US" sz="2200" dirty="0">
                <a:ea typeface="+mn-lt"/>
                <a:cs typeface="+mn-lt"/>
              </a:rPr>
              <a:t>These discussions not only honor their preferences and wishes but also help minimize unnecessary suffering and maintain their sense of control and dignity. </a:t>
            </a:r>
          </a:p>
          <a:p>
            <a:pPr marL="342900" indent="-342900">
              <a:buFont typeface="Arial" panose="020B0604020202020204" pitchFamily="34" charset="0"/>
              <a:buChar char="•"/>
            </a:pPr>
            <a:r>
              <a:rPr lang="en-US" sz="2200" dirty="0">
                <a:ea typeface="+mn-lt"/>
                <a:cs typeface="+mn-lt"/>
              </a:rPr>
              <a:t>Let's explore what these conversation topics are  and why they are so vital.</a:t>
            </a:r>
            <a:endParaRPr lang="en-US" sz="2200" dirty="0"/>
          </a:p>
        </p:txBody>
      </p:sp>
      <p:sp>
        <p:nvSpPr>
          <p:cNvPr id="5" name="Slide Number Placeholder 4">
            <a:extLst>
              <a:ext uri="{FF2B5EF4-FFF2-40B4-BE49-F238E27FC236}">
                <a16:creationId xmlns:a16="http://schemas.microsoft.com/office/drawing/2014/main" id="{6111B29F-5A35-222D-3780-B11852753885}"/>
              </a:ext>
            </a:extLst>
          </p:cNvPr>
          <p:cNvSpPr>
            <a:spLocks noGrp="1"/>
          </p:cNvSpPr>
          <p:nvPr>
            <p:ph type="sldNum" sz="quarter" idx="4294967295"/>
          </p:nvPr>
        </p:nvSpPr>
        <p:spPr>
          <a:xfrm>
            <a:off x="10052978" y="6356350"/>
            <a:ext cx="1300821" cy="365125"/>
          </a:xfrm>
          <a:prstGeom prst="rect">
            <a:avLst/>
          </a:prstGeom>
        </p:spPr>
        <p:txBody>
          <a:bodyPr>
            <a:normAutofit/>
          </a:bodyPr>
          <a:lstStyle/>
          <a:p>
            <a:pPr>
              <a:lnSpc>
                <a:spcPct val="90000"/>
              </a:lnSpc>
              <a:spcAft>
                <a:spcPts val="600"/>
              </a:spcAft>
            </a:pPr>
            <a:fld id="{4FAB73BC-B049-4115-A692-8D63A059BFB8}" type="slidenum">
              <a:rPr lang="en-US" dirty="0"/>
              <a:pPr>
                <a:lnSpc>
                  <a:spcPct val="90000"/>
                </a:lnSpc>
                <a:spcAft>
                  <a:spcPts val="600"/>
                </a:spcAft>
              </a:pPr>
              <a:t>3</a:t>
            </a:fld>
            <a:endParaRPr lang="en-US"/>
          </a:p>
        </p:txBody>
      </p:sp>
    </p:spTree>
    <p:extLst>
      <p:ext uri="{BB962C8B-B14F-4D97-AF65-F5344CB8AC3E}">
        <p14:creationId xmlns:p14="http://schemas.microsoft.com/office/powerpoint/2010/main" val="34560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51830-7E62-1CDC-41CA-5CEFF4D7FF37}"/>
              </a:ext>
            </a:extLst>
          </p:cNvPr>
          <p:cNvSpPr>
            <a:spLocks noGrp="1"/>
          </p:cNvSpPr>
          <p:nvPr>
            <p:ph type="title"/>
          </p:nvPr>
        </p:nvSpPr>
        <p:spPr>
          <a:xfrm>
            <a:off x="630936" y="640080"/>
            <a:ext cx="4818888" cy="1481328"/>
          </a:xfrm>
        </p:spPr>
        <p:txBody>
          <a:bodyPr anchor="b">
            <a:normAutofit/>
          </a:bodyPr>
          <a:lstStyle/>
          <a:p>
            <a:r>
              <a:rPr lang="en-US" sz="5000" dirty="0"/>
              <a:t>Remember……</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E024BE-5446-FC00-73C0-E8AD1DD1A95F}"/>
              </a:ext>
            </a:extLst>
          </p:cNvPr>
          <p:cNvSpPr>
            <a:spLocks noGrp="1"/>
          </p:cNvSpPr>
          <p:nvPr>
            <p:ph idx="1"/>
          </p:nvPr>
        </p:nvSpPr>
        <p:spPr>
          <a:xfrm>
            <a:off x="630936" y="2372868"/>
            <a:ext cx="7352084" cy="3845052"/>
          </a:xfrm>
        </p:spPr>
        <p:txBody>
          <a:bodyPr anchor="t">
            <a:noAutofit/>
          </a:bodyPr>
          <a:lstStyle/>
          <a:p>
            <a:r>
              <a:rPr lang="en-US" sz="2400" dirty="0"/>
              <a:t>Grieving takes time, be patient with yourself &amp; others</a:t>
            </a:r>
          </a:p>
          <a:p>
            <a:r>
              <a:rPr lang="en-US" sz="2400" dirty="0"/>
              <a:t>4-7  months is the most difficult time</a:t>
            </a:r>
          </a:p>
          <a:p>
            <a:r>
              <a:rPr lang="en-US" sz="2400" dirty="0"/>
              <a:t>Tell people the truth-you don’t have to say “I’m fine”</a:t>
            </a:r>
          </a:p>
          <a:p>
            <a:r>
              <a:rPr lang="en-US" sz="2400" dirty="0"/>
              <a:t>Talk with others-find others with similar experience</a:t>
            </a:r>
          </a:p>
          <a:p>
            <a:r>
              <a:rPr lang="en-US" sz="2400" dirty="0"/>
              <a:t>Permit yourself to feel the pain</a:t>
            </a:r>
          </a:p>
          <a:p>
            <a:r>
              <a:rPr lang="en-US" sz="2400" dirty="0"/>
              <a:t>Don’t be afraid to seek professional help-ask a friend, counselor, priest, rabbi, imam, minister, doctor</a:t>
            </a:r>
          </a:p>
          <a:p>
            <a:r>
              <a:rPr lang="en-US" sz="2400" dirty="0"/>
              <a:t>Be cautions about major decisions</a:t>
            </a:r>
          </a:p>
        </p:txBody>
      </p:sp>
      <p:pic>
        <p:nvPicPr>
          <p:cNvPr id="7" name="Graphic 6" descr="Fingerprint">
            <a:extLst>
              <a:ext uri="{FF2B5EF4-FFF2-40B4-BE49-F238E27FC236}">
                <a16:creationId xmlns:a16="http://schemas.microsoft.com/office/drawing/2014/main" id="{92A12403-BBE8-8C2F-66ED-2A7F6ED860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5056" y="699516"/>
            <a:ext cx="4458984" cy="5354222"/>
          </a:xfrm>
          <a:prstGeom prst="rect">
            <a:avLst/>
          </a:prstGeom>
        </p:spPr>
      </p:pic>
    </p:spTree>
    <p:extLst>
      <p:ext uri="{BB962C8B-B14F-4D97-AF65-F5344CB8AC3E}">
        <p14:creationId xmlns:p14="http://schemas.microsoft.com/office/powerpoint/2010/main" val="347997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4BCA1-5A2A-767E-C26D-B77C88FED7A1}"/>
              </a:ext>
            </a:extLst>
          </p:cNvPr>
          <p:cNvSpPr>
            <a:spLocks noGrp="1"/>
          </p:cNvSpPr>
          <p:nvPr>
            <p:ph type="title"/>
          </p:nvPr>
        </p:nvSpPr>
        <p:spPr>
          <a:xfrm>
            <a:off x="635000" y="640823"/>
            <a:ext cx="3418659" cy="5583148"/>
          </a:xfrm>
        </p:spPr>
        <p:txBody>
          <a:bodyPr anchor="ctr">
            <a:normAutofit/>
          </a:bodyPr>
          <a:lstStyle/>
          <a:p>
            <a:r>
              <a:rPr lang="en-US" sz="4600"/>
              <a:t>Activites to help someone understand death and support grievieng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949288-C7D1-2CFC-D4C5-49FD9B0CC573}"/>
              </a:ext>
            </a:extLst>
          </p:cNvPr>
          <p:cNvGraphicFramePr>
            <a:graphicFrameLocks noGrp="1"/>
          </p:cNvGraphicFramePr>
          <p:nvPr>
            <p:ph idx="1"/>
            <p:extLst>
              <p:ext uri="{D42A27DB-BD31-4B8C-83A1-F6EECF244321}">
                <p14:modId xmlns:p14="http://schemas.microsoft.com/office/powerpoint/2010/main" val="101115400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80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AA7C-1EEB-9E2F-C178-96E7C5E52425}"/>
              </a:ext>
            </a:extLst>
          </p:cNvPr>
          <p:cNvSpPr>
            <a:spLocks noGrp="1"/>
          </p:cNvSpPr>
          <p:nvPr>
            <p:ph type="title"/>
          </p:nvPr>
        </p:nvSpPr>
        <p:spPr/>
        <p:txBody>
          <a:bodyPr/>
          <a:lstStyle/>
          <a:p>
            <a:r>
              <a:rPr lang="en-US" dirty="0"/>
              <a:t>Resources </a:t>
            </a:r>
          </a:p>
        </p:txBody>
      </p:sp>
      <p:sp>
        <p:nvSpPr>
          <p:cNvPr id="3" name="Subtitle 2">
            <a:extLst>
              <a:ext uri="{FF2B5EF4-FFF2-40B4-BE49-F238E27FC236}">
                <a16:creationId xmlns:a16="http://schemas.microsoft.com/office/drawing/2014/main" id="{B3EC6197-10F6-EFD7-DFA4-BA496BB2E2C6}"/>
              </a:ext>
            </a:extLst>
          </p:cNvPr>
          <p:cNvSpPr>
            <a:spLocks noGrp="1"/>
          </p:cNvSpPr>
          <p:nvPr>
            <p:ph idx="1"/>
          </p:nvPr>
        </p:nvSpPr>
        <p:spPr>
          <a:xfrm>
            <a:off x="613925" y="1345915"/>
            <a:ext cx="10829809" cy="4445282"/>
          </a:xfrm>
        </p:spPr>
        <p:txBody>
          <a:bodyPr/>
          <a:lstStyle/>
          <a:p>
            <a:pPr marL="285750" indent="-285750">
              <a:buFont typeface="Arial" panose="020B0604020202020204" pitchFamily="34" charset="0"/>
              <a:buChar char="•"/>
            </a:pPr>
            <a:r>
              <a:rPr lang="en-US" dirty="0"/>
              <a:t>vnshealth.org -Hospice care at home</a:t>
            </a:r>
          </a:p>
          <a:p>
            <a:pPr marL="285750" indent="-285750">
              <a:buFont typeface="Arial" panose="020B0604020202020204" pitchFamily="34" charset="0"/>
              <a:buChar char="•"/>
            </a:pPr>
            <a:r>
              <a:rPr lang="en-US" dirty="0"/>
              <a:t>MOLST.org -for people with ID/DD</a:t>
            </a:r>
          </a:p>
          <a:p>
            <a:pPr marL="285750" indent="-285750">
              <a:buFont typeface="Arial" panose="020B0604020202020204" pitchFamily="34" charset="0"/>
              <a:buChar char="•"/>
            </a:pPr>
            <a:r>
              <a:rPr lang="en-US" dirty="0">
                <a:hlinkClick r:id="rId2"/>
              </a:rPr>
              <a:t>https://issuu.com-</a:t>
            </a:r>
            <a:r>
              <a:rPr lang="en-US" dirty="0"/>
              <a:t> end of life care for ID/DD</a:t>
            </a:r>
          </a:p>
          <a:p>
            <a:pPr marL="285750" indent="-285750">
              <a:buFont typeface="Arial" panose="020B0604020202020204" pitchFamily="34" charset="0"/>
              <a:buChar char="•"/>
            </a:pPr>
            <a:r>
              <a:rPr lang="en-US" dirty="0"/>
              <a:t>Northwell.edu-Hospice and Palliative Care</a:t>
            </a:r>
          </a:p>
          <a:p>
            <a:pPr marL="285750" indent="-285750">
              <a:buFont typeface="Arial" panose="020B0604020202020204" pitchFamily="34" charset="0"/>
              <a:buChar char="•"/>
            </a:pPr>
            <a:r>
              <a:rPr lang="en-US" dirty="0"/>
              <a:t>opwdd.ny.gov- for support with how to navigate the MOLST, Health Care Proxy and  Health Care Decisions</a:t>
            </a:r>
          </a:p>
          <a:p>
            <a:pPr marL="285750" indent="-285750">
              <a:buFont typeface="Arial" panose="020B0604020202020204" pitchFamily="34" charset="0"/>
              <a:buChar char="•"/>
            </a:pPr>
            <a:r>
              <a:rPr lang="en-US" dirty="0">
                <a:hlinkClick r:id="rId3"/>
              </a:rPr>
              <a:t>https://endoflifechoicesny.org-</a:t>
            </a:r>
            <a:r>
              <a:rPr lang="en-US" dirty="0"/>
              <a:t> can provide a </a:t>
            </a:r>
            <a:r>
              <a:rPr lang="en-US" b="0" i="0" dirty="0">
                <a:solidFill>
                  <a:srgbClr val="4D5156"/>
                </a:solidFill>
                <a:effectLst/>
                <a:latin typeface="Roboto" panose="02000000000000000000" pitchFamily="2" charset="0"/>
              </a:rPr>
              <a:t>guide which includes information on advance care planning, advance directives, </a:t>
            </a:r>
            <a:r>
              <a:rPr lang="en-US" i="0" dirty="0">
                <a:solidFill>
                  <a:srgbClr val="5F6368"/>
                </a:solidFill>
                <a:effectLst/>
                <a:latin typeface="Roboto" panose="02000000000000000000" pitchFamily="2" charset="0"/>
              </a:rPr>
              <a:t>palliative care</a:t>
            </a:r>
            <a:r>
              <a:rPr lang="en-US" b="0" i="0" dirty="0">
                <a:solidFill>
                  <a:srgbClr val="4D5156"/>
                </a:solidFill>
                <a:effectLst/>
                <a:latin typeface="Roboto" panose="02000000000000000000" pitchFamily="2" charset="0"/>
              </a:rPr>
              <a:t>, hospice, end of life options</a:t>
            </a:r>
          </a:p>
          <a:p>
            <a:pPr marL="285750" indent="-285750">
              <a:buFont typeface="Arial" panose="020B0604020202020204" pitchFamily="34" charset="0"/>
              <a:buChar char="•"/>
            </a:pPr>
            <a:r>
              <a:rPr lang="en-US" dirty="0"/>
              <a:t>Hps://www.mjhs.org/our-services/mjhs-hospice-palliative-care</a:t>
            </a:r>
          </a:p>
          <a:p>
            <a:pPr marL="285750" indent="-285750">
              <a:buFont typeface="Arial" panose="020B0604020202020204" pitchFamily="34" charset="0"/>
              <a:buChar char="•"/>
            </a:pPr>
            <a:r>
              <a:rPr lang="en-US" dirty="0">
                <a:hlinkClick r:id="rId4"/>
              </a:rPr>
              <a:t>https://thearc.org-</a:t>
            </a:r>
            <a:r>
              <a:rPr lang="en-US" dirty="0"/>
              <a:t> Hospice and Palliative Care and DD</a:t>
            </a:r>
          </a:p>
          <a:p>
            <a:pPr marL="285750" indent="-285750">
              <a:buFont typeface="Arial" panose="020B0604020202020204" pitchFamily="34" charset="0"/>
              <a:buChar char="•"/>
            </a:pPr>
            <a:r>
              <a:rPr lang="en-US" dirty="0">
                <a:hlinkClick r:id="rId5"/>
              </a:rPr>
              <a:t>https://hospicefoundation.org/End-of-Life-Support-and-Resources-</a:t>
            </a:r>
            <a:r>
              <a:rPr lang="en-US" dirty="0"/>
              <a:t> End of life supports and resources</a:t>
            </a:r>
          </a:p>
          <a:p>
            <a:pPr marL="285750" indent="-285750">
              <a:buFont typeface="Arial" panose="020B0604020202020204" pitchFamily="34" charset="0"/>
              <a:buChar char="•"/>
            </a:pPr>
            <a:r>
              <a:rPr lang="en-US" dirty="0">
                <a:hlinkClick r:id="rId6"/>
              </a:rPr>
              <a:t>Https://www.caringinfo.org-</a:t>
            </a:r>
            <a:r>
              <a:rPr lang="en-US" dirty="0"/>
              <a:t> End of Life Care resources</a:t>
            </a:r>
          </a:p>
          <a:p>
            <a:pPr marL="285750" indent="-285750">
              <a:buFont typeface="Arial" panose="020B0604020202020204" pitchFamily="34" charset="0"/>
              <a:buChar char="•"/>
            </a:pPr>
            <a:r>
              <a:rPr lang="en-US" dirty="0"/>
              <a:t>Planningmyway.org- Free end of life planning kit</a:t>
            </a:r>
          </a:p>
          <a:p>
            <a:pPr marL="285750" indent="-285750">
              <a:buFont typeface="Arial" panose="020B0604020202020204" pitchFamily="34" charset="0"/>
              <a:buChar char="•"/>
            </a:pPr>
            <a:r>
              <a:rPr lang="en-US" dirty="0">
                <a:hlinkClick r:id="rId7"/>
              </a:rPr>
              <a:t>https://www.apa.org/pi/aging/programs/eol/organizations-list</a:t>
            </a:r>
            <a:r>
              <a:rPr lang="en-US" dirty="0"/>
              <a:t> of organizations dedicated to end-of-life issues and support</a:t>
            </a:r>
          </a:p>
          <a:p>
            <a:pPr marL="285750" indent="-285750">
              <a:buFont typeface="Arial" panose="020B0604020202020204" pitchFamily="34" charset="0"/>
              <a:buChar char="•"/>
            </a:pPr>
            <a:r>
              <a:rPr lang="en-US" dirty="0"/>
              <a:t>CompassionAndSupport.org – Advanced Care Planning Booklet</a:t>
            </a:r>
          </a:p>
        </p:txBody>
      </p:sp>
      <p:sp>
        <p:nvSpPr>
          <p:cNvPr id="5" name="Slide Number Placeholder 4">
            <a:extLst>
              <a:ext uri="{FF2B5EF4-FFF2-40B4-BE49-F238E27FC236}">
                <a16:creationId xmlns:a16="http://schemas.microsoft.com/office/drawing/2014/main" id="{5B931198-107F-F62E-699C-C2AADF0E58F2}"/>
              </a:ext>
            </a:extLst>
          </p:cNvPr>
          <p:cNvSpPr>
            <a:spLocks noGrp="1"/>
          </p:cNvSpPr>
          <p:nvPr>
            <p:ph type="sldNum" sz="quarter" idx="4294967295"/>
          </p:nvPr>
        </p:nvSpPr>
        <p:spPr>
          <a:xfrm>
            <a:off x="10661650" y="6356350"/>
            <a:ext cx="1530350" cy="365125"/>
          </a:xfrm>
          <a:prstGeom prst="rect">
            <a:avLst/>
          </a:prstGeom>
        </p:spPr>
        <p:txBody>
          <a:bodyPr/>
          <a:lstStyle/>
          <a:p>
            <a:fld id="{4FAB73BC-B049-4115-A692-8D63A059BFB8}" type="slidenum">
              <a:rPr lang="en-US" dirty="0"/>
              <a:pPr/>
              <a:t>32</a:t>
            </a:fld>
            <a:endParaRPr lang="en-US"/>
          </a:p>
        </p:txBody>
      </p:sp>
    </p:spTree>
    <p:extLst>
      <p:ext uri="{BB962C8B-B14F-4D97-AF65-F5344CB8AC3E}">
        <p14:creationId xmlns:p14="http://schemas.microsoft.com/office/powerpoint/2010/main" val="3075733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Yellow question mark">
            <a:extLst>
              <a:ext uri="{FF2B5EF4-FFF2-40B4-BE49-F238E27FC236}">
                <a16:creationId xmlns:a16="http://schemas.microsoft.com/office/drawing/2014/main" id="{132B1994-972E-5422-4B56-0B26B0B59FDB}"/>
              </a:ext>
            </a:extLst>
          </p:cNvPr>
          <p:cNvPicPr>
            <a:picLocks noChangeAspect="1"/>
          </p:cNvPicPr>
          <p:nvPr/>
        </p:nvPicPr>
        <p:blipFill rotWithShape="1">
          <a:blip r:embed="rId2"/>
          <a:srcRect l="15401"/>
          <a:stretch/>
        </p:blipFill>
        <p:spPr>
          <a:xfrm>
            <a:off x="2555441" y="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A3D75E2-A791-7E78-146C-9C0B236BA2B7}"/>
              </a:ext>
            </a:extLst>
          </p:cNvPr>
          <p:cNvSpPr>
            <a:spLocks noGrp="1"/>
          </p:cNvSpPr>
          <p:nvPr>
            <p:ph type="title"/>
          </p:nvPr>
        </p:nvSpPr>
        <p:spPr>
          <a:xfrm>
            <a:off x="838200" y="365125"/>
            <a:ext cx="9292119" cy="1899912"/>
          </a:xfrm>
        </p:spPr>
        <p:txBody>
          <a:bodyPr>
            <a:normAutofit/>
          </a:bodyPr>
          <a:lstStyle/>
          <a:p>
            <a:r>
              <a:rPr lang="en-US" sz="4000" dirty="0">
                <a:hlinkClick r:id="rId3"/>
              </a:rPr>
              <a:t>Deniz.altan@birchfmailyservices.org</a:t>
            </a:r>
            <a:br>
              <a:rPr lang="en-US" sz="4000" dirty="0"/>
            </a:br>
            <a:endParaRPr lang="en-US" sz="4000" dirty="0"/>
          </a:p>
        </p:txBody>
      </p:sp>
      <p:sp>
        <p:nvSpPr>
          <p:cNvPr id="6" name="Content Placeholder 5">
            <a:extLst>
              <a:ext uri="{FF2B5EF4-FFF2-40B4-BE49-F238E27FC236}">
                <a16:creationId xmlns:a16="http://schemas.microsoft.com/office/drawing/2014/main" id="{3F4FA5FC-60E5-35F2-9A65-EC35370CC256}"/>
              </a:ext>
            </a:extLst>
          </p:cNvPr>
          <p:cNvSpPr>
            <a:spLocks noGrp="1"/>
          </p:cNvSpPr>
          <p:nvPr>
            <p:ph idx="1"/>
          </p:nvPr>
        </p:nvSpPr>
        <p:spPr>
          <a:xfrm>
            <a:off x="838200" y="2434201"/>
            <a:ext cx="3822189" cy="3742762"/>
          </a:xfrm>
        </p:spPr>
        <p:txBody>
          <a:bodyPr>
            <a:normAutofit/>
          </a:bodyPr>
          <a:lstStyle/>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54940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761E2-3386-D6C1-D97A-BF0BB631CD7F}"/>
              </a:ext>
            </a:extLst>
          </p:cNvPr>
          <p:cNvSpPr>
            <a:spLocks noGrp="1"/>
          </p:cNvSpPr>
          <p:nvPr>
            <p:ph type="title"/>
          </p:nvPr>
        </p:nvSpPr>
        <p:spPr>
          <a:xfrm>
            <a:off x="593368" y="2375888"/>
            <a:ext cx="4411580" cy="2447848"/>
          </a:xfrm>
        </p:spPr>
        <p:txBody>
          <a:bodyPr>
            <a:normAutofit/>
          </a:bodyPr>
          <a:lstStyle/>
          <a:p>
            <a:pPr algn="ctr"/>
            <a:r>
              <a:rPr lang="en-US" sz="4400" dirty="0">
                <a:solidFill>
                  <a:srgbClr val="FFFFFF"/>
                </a:solidFill>
              </a:rPr>
              <a:t>Challenges </a:t>
            </a:r>
            <a:br>
              <a:rPr lang="en-US" sz="4400" dirty="0">
                <a:solidFill>
                  <a:srgbClr val="FFFFFF"/>
                </a:solidFill>
              </a:rPr>
            </a:br>
            <a:r>
              <a:rPr lang="en-US" sz="4400" dirty="0">
                <a:solidFill>
                  <a:srgbClr val="FFFFFF"/>
                </a:solidFill>
              </a:rPr>
              <a:t>and </a:t>
            </a:r>
            <a:br>
              <a:rPr lang="en-US" sz="4400" dirty="0">
                <a:solidFill>
                  <a:srgbClr val="FFFFFF"/>
                </a:solidFill>
              </a:rPr>
            </a:br>
            <a:r>
              <a:rPr lang="en-US" sz="4400" dirty="0">
                <a:solidFill>
                  <a:srgbClr val="FFFFFF"/>
                </a:solidFill>
              </a:rPr>
              <a:t>Barriers </a:t>
            </a: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F88EC1-0430-DE91-D565-6ACAEDE26310}"/>
              </a:ext>
            </a:extLst>
          </p:cNvPr>
          <p:cNvSpPr>
            <a:spLocks noGrp="1"/>
          </p:cNvSpPr>
          <p:nvPr>
            <p:ph idx="1"/>
          </p:nvPr>
        </p:nvSpPr>
        <p:spPr>
          <a:xfrm>
            <a:off x="5370153" y="1526033"/>
            <a:ext cx="5536397" cy="3801059"/>
          </a:xfrm>
        </p:spPr>
        <p:txBody>
          <a:bodyPr>
            <a:normAutofit fontScale="92500" lnSpcReduction="10000"/>
          </a:bodyPr>
          <a:lstStyle/>
          <a:p>
            <a:pPr marL="285750" indent="-285750">
              <a:buFont typeface="Arial" panose="020B0604020202020204" pitchFamily="34" charset="0"/>
              <a:buChar char="•"/>
            </a:pPr>
            <a:r>
              <a:rPr lang="en-US" sz="2400" dirty="0">
                <a:ea typeface="+mn-lt"/>
                <a:cs typeface="+mn-lt"/>
              </a:rPr>
              <a:t>Discussing end-of-life care planning with People We Support and their families or caregivers may encounter various challenges and barriers. </a:t>
            </a:r>
          </a:p>
          <a:p>
            <a:pPr marL="285750" indent="-285750">
              <a:buFont typeface="Arial" panose="020B0604020202020204" pitchFamily="34" charset="0"/>
              <a:buChar char="•"/>
            </a:pPr>
            <a:r>
              <a:rPr lang="en-US" sz="2400" dirty="0">
                <a:ea typeface="+mn-lt"/>
                <a:cs typeface="+mn-lt"/>
              </a:rPr>
              <a:t>These include communication difficulties, limited understanding, cultural beliefs, and emotional discomfort. </a:t>
            </a:r>
          </a:p>
          <a:p>
            <a:pPr marL="285750" indent="-285750">
              <a:buFont typeface="Arial" panose="020B0604020202020204" pitchFamily="34" charset="0"/>
              <a:buChar char="•"/>
            </a:pPr>
            <a:r>
              <a:rPr lang="en-US" sz="2400" dirty="0">
                <a:ea typeface="+mn-lt"/>
                <a:cs typeface="+mn-lt"/>
              </a:rPr>
              <a:t>It is crucial to be aware of these hurdles to ensure effective provide clear communication and support.</a:t>
            </a:r>
            <a:endParaRPr lang="en-US" sz="2400" dirty="0"/>
          </a:p>
        </p:txBody>
      </p:sp>
      <p:sp>
        <p:nvSpPr>
          <p:cNvPr id="4" name="Footer Placeholder 3">
            <a:extLst>
              <a:ext uri="{FF2B5EF4-FFF2-40B4-BE49-F238E27FC236}">
                <a16:creationId xmlns:a16="http://schemas.microsoft.com/office/drawing/2014/main" id="{460F4273-0B30-FB48-0265-2F98B54C4492}"/>
              </a:ext>
            </a:extLst>
          </p:cNvPr>
          <p:cNvSpPr>
            <a:spLocks noGrp="1"/>
          </p:cNvSpPr>
          <p:nvPr>
            <p:ph type="ftr" sz="quarter" idx="4294967295"/>
          </p:nvPr>
        </p:nvSpPr>
        <p:spPr>
          <a:xfrm>
            <a:off x="4038600" y="6356350"/>
            <a:ext cx="4114800" cy="365125"/>
          </a:xfrm>
          <a:prstGeom prst="rect">
            <a:avLst/>
          </a:prstGeom>
        </p:spPr>
        <p:txBody>
          <a:bodyPr>
            <a:normAutofit/>
          </a:bodyPr>
          <a:lstStyle/>
          <a:p>
            <a:pPr>
              <a:lnSpc>
                <a:spcPct val="90000"/>
              </a:lnSpc>
              <a:spcAft>
                <a:spcPts val="600"/>
              </a:spcAft>
            </a:pPr>
            <a:endParaRPr lang="en-US" dirty="0"/>
          </a:p>
        </p:txBody>
      </p:sp>
      <p:sp>
        <p:nvSpPr>
          <p:cNvPr id="5" name="Slide Number Placeholder 4">
            <a:extLst>
              <a:ext uri="{FF2B5EF4-FFF2-40B4-BE49-F238E27FC236}">
                <a16:creationId xmlns:a16="http://schemas.microsoft.com/office/drawing/2014/main" id="{9DD0EBC1-3142-4446-84CF-62B97675D7B8}"/>
              </a:ext>
            </a:extLst>
          </p:cNvPr>
          <p:cNvSpPr>
            <a:spLocks noGrp="1"/>
          </p:cNvSpPr>
          <p:nvPr>
            <p:ph type="sldNum" sz="quarter" idx="4294967295"/>
          </p:nvPr>
        </p:nvSpPr>
        <p:spPr>
          <a:xfrm>
            <a:off x="8610600" y="6356350"/>
            <a:ext cx="2743200" cy="365125"/>
          </a:xfrm>
          <a:prstGeom prst="rect">
            <a:avLst/>
          </a:prstGeom>
        </p:spPr>
        <p:txBody>
          <a:bodyPr>
            <a:normAutofit/>
          </a:bodyPr>
          <a:lstStyle/>
          <a:p>
            <a:pPr>
              <a:lnSpc>
                <a:spcPct val="90000"/>
              </a:lnSpc>
              <a:spcAft>
                <a:spcPts val="600"/>
              </a:spcAft>
            </a:pPr>
            <a:fld id="{4FAB73BC-B049-4115-A692-8D63A059BFB8}" type="slidenum">
              <a:rPr lang="en-US" dirty="0"/>
              <a:pPr>
                <a:lnSpc>
                  <a:spcPct val="90000"/>
                </a:lnSpc>
                <a:spcAft>
                  <a:spcPts val="600"/>
                </a:spcAft>
              </a:pPr>
              <a:t>4</a:t>
            </a:fld>
            <a:endParaRPr lang="en-US"/>
          </a:p>
        </p:txBody>
      </p:sp>
    </p:spTree>
    <p:extLst>
      <p:ext uri="{BB962C8B-B14F-4D97-AF65-F5344CB8AC3E}">
        <p14:creationId xmlns:p14="http://schemas.microsoft.com/office/powerpoint/2010/main" val="408516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7241-3A1F-E9F2-C853-A551DBE2D9A8}"/>
              </a:ext>
            </a:extLst>
          </p:cNvPr>
          <p:cNvSpPr>
            <a:spLocks noGrp="1"/>
          </p:cNvSpPr>
          <p:nvPr>
            <p:ph type="title"/>
          </p:nvPr>
        </p:nvSpPr>
        <p:spPr>
          <a:xfrm>
            <a:off x="494260" y="1365663"/>
            <a:ext cx="3867346" cy="3491712"/>
          </a:xfrm>
        </p:spPr>
        <p:txBody>
          <a:bodyPr>
            <a:normAutofit/>
          </a:bodyPr>
          <a:lstStyle/>
          <a:p>
            <a:r>
              <a:rPr lang="en-US" sz="4000" dirty="0">
                <a:ea typeface="+mj-lt"/>
                <a:cs typeface="+mj-lt"/>
              </a:rPr>
              <a:t>Strategies for Facilitating Difficult Conversations</a:t>
            </a:r>
            <a:endParaRPr lang="en-US" sz="4000" dirty="0"/>
          </a:p>
        </p:txBody>
      </p:sp>
      <p:sp>
        <p:nvSpPr>
          <p:cNvPr id="3" name="Content Placeholder 2">
            <a:extLst>
              <a:ext uri="{FF2B5EF4-FFF2-40B4-BE49-F238E27FC236}">
                <a16:creationId xmlns:a16="http://schemas.microsoft.com/office/drawing/2014/main" id="{286B4804-250C-DBC6-9F92-550A12043778}"/>
              </a:ext>
            </a:extLst>
          </p:cNvPr>
          <p:cNvSpPr>
            <a:spLocks noGrp="1"/>
          </p:cNvSpPr>
          <p:nvPr>
            <p:ph idx="1"/>
          </p:nvPr>
        </p:nvSpPr>
        <p:spPr>
          <a:xfrm>
            <a:off x="4361606" y="1365663"/>
            <a:ext cx="6627377" cy="4675542"/>
          </a:xfrm>
        </p:spPr>
        <p:txBody>
          <a:bodyPr>
            <a:normAutofit/>
          </a:bodyPr>
          <a:lstStyle/>
          <a:p>
            <a:pPr marL="457200" indent="-457200">
              <a:buFont typeface="Arial" panose="020B0604020202020204" pitchFamily="34" charset="0"/>
              <a:buChar char="•"/>
            </a:pPr>
            <a:r>
              <a:rPr lang="en-US" sz="2800" dirty="0">
                <a:ea typeface="+mn-lt"/>
                <a:cs typeface="+mn-lt"/>
              </a:rPr>
              <a:t>To navigate these difficult conversations successfully, certain strategies can be employed. Creating a supportive and empathetic environment, utilizing appropriate communication techniques, and involving the People We Support  in decision-making to the extent possible can help facilitate these crucial discussions.</a:t>
            </a:r>
            <a:endParaRPr lang="en-US" sz="2800" dirty="0"/>
          </a:p>
        </p:txBody>
      </p:sp>
      <p:sp>
        <p:nvSpPr>
          <p:cNvPr id="4" name="Footer Placeholder 3">
            <a:extLst>
              <a:ext uri="{FF2B5EF4-FFF2-40B4-BE49-F238E27FC236}">
                <a16:creationId xmlns:a16="http://schemas.microsoft.com/office/drawing/2014/main" id="{EC576253-E8FA-979E-B480-266852CE22C1}"/>
              </a:ext>
            </a:extLst>
          </p:cNvPr>
          <p:cNvSpPr>
            <a:spLocks noGrp="1"/>
          </p:cNvSpPr>
          <p:nvPr>
            <p:ph type="ftr" sz="quarter" idx="4294967295"/>
          </p:nvPr>
        </p:nvSpPr>
        <p:spPr>
          <a:xfrm>
            <a:off x="6772275" y="6356350"/>
            <a:ext cx="5419725" cy="365125"/>
          </a:xfrm>
          <a:prstGeom prst="rect">
            <a:avLst/>
          </a:prstGeom>
        </p:spPr>
        <p:txBody>
          <a:bodyPr>
            <a:normAutofit lnSpcReduction="10000"/>
          </a:bodyPr>
          <a:lstStyle/>
          <a:p>
            <a:pPr>
              <a:spcAft>
                <a:spcPts val="600"/>
              </a:spcAft>
            </a:pPr>
            <a:endParaRPr lang="en-US" dirty="0"/>
          </a:p>
        </p:txBody>
      </p:sp>
      <p:sp>
        <p:nvSpPr>
          <p:cNvPr id="5" name="Slide Number Placeholder 4">
            <a:extLst>
              <a:ext uri="{FF2B5EF4-FFF2-40B4-BE49-F238E27FC236}">
                <a16:creationId xmlns:a16="http://schemas.microsoft.com/office/drawing/2014/main" id="{C00207FF-BF8A-6A5B-BA38-19F14FD3ED75}"/>
              </a:ext>
            </a:extLst>
          </p:cNvPr>
          <p:cNvSpPr>
            <a:spLocks noGrp="1"/>
          </p:cNvSpPr>
          <p:nvPr>
            <p:ph type="sldNum" sz="quarter" idx="4294967295"/>
          </p:nvPr>
        </p:nvSpPr>
        <p:spPr>
          <a:xfrm>
            <a:off x="10661650" y="6356350"/>
            <a:ext cx="1530350" cy="365125"/>
          </a:xfrm>
          <a:prstGeom prst="rect">
            <a:avLst/>
          </a:prstGeom>
        </p:spPr>
        <p:txBody>
          <a:bodyPr>
            <a:normAutofit lnSpcReduction="10000"/>
          </a:bodyPr>
          <a:lstStyle/>
          <a:p>
            <a:pPr>
              <a:spcAft>
                <a:spcPts val="600"/>
              </a:spcAft>
            </a:pPr>
            <a:fld id="{4FAB73BC-B049-4115-A692-8D63A059BFB8}" type="slidenum">
              <a:rPr lang="en-US" dirty="0"/>
              <a:pPr>
                <a:spcAft>
                  <a:spcPts val="600"/>
                </a:spcAft>
              </a:pPr>
              <a:t>5</a:t>
            </a:fld>
            <a:endParaRPr lang="en-US"/>
          </a:p>
        </p:txBody>
      </p:sp>
    </p:spTree>
    <p:extLst>
      <p:ext uri="{BB962C8B-B14F-4D97-AF65-F5344CB8AC3E}">
        <p14:creationId xmlns:p14="http://schemas.microsoft.com/office/powerpoint/2010/main" val="141540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FCAC-A4D1-E4DD-941F-4EA7CCCD14B6}"/>
              </a:ext>
            </a:extLst>
          </p:cNvPr>
          <p:cNvSpPr>
            <a:spLocks noGrp="1"/>
          </p:cNvSpPr>
          <p:nvPr>
            <p:ph type="title"/>
          </p:nvPr>
        </p:nvSpPr>
        <p:spPr>
          <a:xfrm>
            <a:off x="1600752" y="-125988"/>
            <a:ext cx="8983489" cy="1852046"/>
          </a:xfrm>
        </p:spPr>
        <p:txBody>
          <a:bodyPr>
            <a:normAutofit/>
          </a:bodyPr>
          <a:lstStyle/>
          <a:p>
            <a:pPr algn="ctr"/>
            <a:br>
              <a:rPr lang="en-US" sz="4400" dirty="0"/>
            </a:br>
            <a:r>
              <a:rPr lang="en-US" sz="4400" dirty="0"/>
              <a:t>Advanced Care Planning</a:t>
            </a:r>
          </a:p>
        </p:txBody>
      </p:sp>
      <p:sp>
        <p:nvSpPr>
          <p:cNvPr id="3" name="Content Placeholder 2">
            <a:extLst>
              <a:ext uri="{FF2B5EF4-FFF2-40B4-BE49-F238E27FC236}">
                <a16:creationId xmlns:a16="http://schemas.microsoft.com/office/drawing/2014/main" id="{6488C2DD-A83A-AEA0-4146-7AA2F0AF92DC}"/>
              </a:ext>
            </a:extLst>
          </p:cNvPr>
          <p:cNvSpPr>
            <a:spLocks noGrp="1"/>
          </p:cNvSpPr>
          <p:nvPr>
            <p:ph idx="1"/>
          </p:nvPr>
        </p:nvSpPr>
        <p:spPr>
          <a:xfrm>
            <a:off x="1600753" y="1726058"/>
            <a:ext cx="8983489" cy="4363845"/>
          </a:xfrm>
        </p:spPr>
        <p:txBody>
          <a:bodyPr>
            <a:normAutofit/>
          </a:bodyPr>
          <a:lstStyle/>
          <a:p>
            <a:pPr marL="457200" indent="-457200">
              <a:buFont typeface="Arial" panose="020B0604020202020204" pitchFamily="34" charset="0"/>
              <a:buChar char="•"/>
            </a:pPr>
            <a:r>
              <a:rPr lang="en-US" sz="3200" dirty="0">
                <a:solidFill>
                  <a:schemeClr val="tx1"/>
                </a:solidFill>
                <a:ea typeface="+mn-lt"/>
                <a:cs typeface="+mn-lt"/>
              </a:rPr>
              <a:t>Advance care planning plays a pivotal role in ensuring that the </a:t>
            </a:r>
            <a:r>
              <a:rPr lang="en-US" sz="3200" dirty="0">
                <a:ea typeface="+mn-lt"/>
                <a:cs typeface="+mn-lt"/>
              </a:rPr>
              <a:t>P</a:t>
            </a:r>
            <a:r>
              <a:rPr lang="en-US" sz="3200" dirty="0">
                <a:solidFill>
                  <a:schemeClr val="tx1"/>
                </a:solidFill>
                <a:ea typeface="+mn-lt"/>
                <a:cs typeface="+mn-lt"/>
              </a:rPr>
              <a:t>eople We Support 's end-of-life care preferences are respected. Components of advance care planning include appointing a healthcare proxy, documenting healthcare preferences, and considering ethical and legal aspects. </a:t>
            </a:r>
            <a:endParaRPr lang="en-US" sz="3200" dirty="0">
              <a:solidFill>
                <a:schemeClr val="tx1"/>
              </a:solidFill>
            </a:endParaRPr>
          </a:p>
        </p:txBody>
      </p:sp>
      <p:sp>
        <p:nvSpPr>
          <p:cNvPr id="4" name="Footer Placeholder 3">
            <a:extLst>
              <a:ext uri="{FF2B5EF4-FFF2-40B4-BE49-F238E27FC236}">
                <a16:creationId xmlns:a16="http://schemas.microsoft.com/office/drawing/2014/main" id="{578226FF-B733-84BA-196C-21FCA0DA7E83}"/>
              </a:ext>
            </a:extLst>
          </p:cNvPr>
          <p:cNvSpPr>
            <a:spLocks noGrp="1"/>
          </p:cNvSpPr>
          <p:nvPr>
            <p:ph type="ftr" sz="quarter" idx="4294967295"/>
          </p:nvPr>
        </p:nvSpPr>
        <p:spPr>
          <a:xfrm>
            <a:off x="6280150" y="6356350"/>
            <a:ext cx="5911850" cy="365125"/>
          </a:xfrm>
          <a:prstGeom prst="rect">
            <a:avLst/>
          </a:prstGeom>
        </p:spPr>
        <p:txBody>
          <a:bodyPr>
            <a:normAutofit lnSpcReduction="10000"/>
          </a:bodyPr>
          <a:lstStyle/>
          <a:p>
            <a:pPr>
              <a:spcAft>
                <a:spcPts val="600"/>
              </a:spcAft>
            </a:pPr>
            <a:endParaRPr lang="en-US" dirty="0"/>
          </a:p>
        </p:txBody>
      </p:sp>
      <p:sp>
        <p:nvSpPr>
          <p:cNvPr id="5" name="Slide Number Placeholder 4">
            <a:extLst>
              <a:ext uri="{FF2B5EF4-FFF2-40B4-BE49-F238E27FC236}">
                <a16:creationId xmlns:a16="http://schemas.microsoft.com/office/drawing/2014/main" id="{82645A38-E40B-73C3-A1B5-73C596276906}"/>
              </a:ext>
            </a:extLst>
          </p:cNvPr>
          <p:cNvSpPr>
            <a:spLocks noGrp="1"/>
          </p:cNvSpPr>
          <p:nvPr>
            <p:ph type="sldNum" sz="quarter" idx="4294967295"/>
          </p:nvPr>
        </p:nvSpPr>
        <p:spPr>
          <a:xfrm>
            <a:off x="10661650" y="6356350"/>
            <a:ext cx="1530350" cy="365125"/>
          </a:xfrm>
          <a:prstGeom prst="rect">
            <a:avLst/>
          </a:prstGeom>
        </p:spPr>
        <p:txBody>
          <a:bodyPr>
            <a:normAutofit lnSpcReduction="10000"/>
          </a:bodyPr>
          <a:lstStyle/>
          <a:p>
            <a:pPr>
              <a:spcAft>
                <a:spcPts val="600"/>
              </a:spcAft>
            </a:pPr>
            <a:fld id="{4FAB73BC-B049-4115-A692-8D63A059BFB8}" type="slidenum">
              <a:rPr lang="en-US" dirty="0"/>
              <a:pPr>
                <a:spcAft>
                  <a:spcPts val="600"/>
                </a:spcAft>
              </a:pPr>
              <a:t>6</a:t>
            </a:fld>
            <a:endParaRPr lang="en-US"/>
          </a:p>
        </p:txBody>
      </p:sp>
    </p:spTree>
    <p:extLst>
      <p:ext uri="{BB962C8B-B14F-4D97-AF65-F5344CB8AC3E}">
        <p14:creationId xmlns:p14="http://schemas.microsoft.com/office/powerpoint/2010/main" val="43129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lose-up of a stopwatch">
            <a:extLst>
              <a:ext uri="{FF2B5EF4-FFF2-40B4-BE49-F238E27FC236}">
                <a16:creationId xmlns:a16="http://schemas.microsoft.com/office/drawing/2014/main" id="{15B57A9F-8A63-FE49-810B-B346A5735620}"/>
              </a:ext>
            </a:extLst>
          </p:cNvPr>
          <p:cNvPicPr>
            <a:picLocks noChangeAspect="1"/>
          </p:cNvPicPr>
          <p:nvPr/>
        </p:nvPicPr>
        <p:blipFill rotWithShape="1">
          <a:blip r:embed="rId2"/>
          <a:srcRect t="410" b="15320"/>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9C4E2-661C-CA2E-6426-9D30EC235718}"/>
              </a:ext>
            </a:extLst>
          </p:cNvPr>
          <p:cNvSpPr>
            <a:spLocks noGrp="1"/>
          </p:cNvSpPr>
          <p:nvPr>
            <p:ph type="title"/>
          </p:nvPr>
        </p:nvSpPr>
        <p:spPr>
          <a:xfrm>
            <a:off x="3316498" y="179497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sz="8800" dirty="0">
                <a:solidFill>
                  <a:srgbClr val="FFFFFF"/>
                </a:solidFill>
                <a:latin typeface="+mj-lt"/>
                <a:cs typeface="+mj-cs"/>
              </a:rPr>
              <a:t>Where to start? </a:t>
            </a:r>
          </a:p>
        </p:txBody>
      </p:sp>
      <p:sp>
        <p:nvSpPr>
          <p:cNvPr id="4" name="Footer Placeholder 3">
            <a:extLst>
              <a:ext uri="{FF2B5EF4-FFF2-40B4-BE49-F238E27FC236}">
                <a16:creationId xmlns:a16="http://schemas.microsoft.com/office/drawing/2014/main" id="{C45243DD-ED2A-D28A-2420-BADAB97073AC}"/>
              </a:ext>
            </a:extLst>
          </p:cNvPr>
          <p:cNvSpPr>
            <a:spLocks noGrp="1"/>
          </p:cNvSpPr>
          <p:nvPr>
            <p:ph type="ftr" sz="quarter" idx="4294967295"/>
          </p:nvPr>
        </p:nvSpPr>
        <p:spPr>
          <a:xfrm>
            <a:off x="0" y="0"/>
            <a:ext cx="0" cy="0"/>
          </a:xfrm>
          <a:prstGeom prst="rect">
            <a:avLst/>
          </a:prstGeom>
        </p:spPr>
        <p:txBody>
          <a:bodyPr>
            <a:normAutofit fontScale="25000" lnSpcReduction="20000"/>
          </a:bodyPr>
          <a:lstStyle/>
          <a:p>
            <a:pPr>
              <a:lnSpc>
                <a:spcPct val="90000"/>
              </a:lnSpc>
              <a:spcAft>
                <a:spcPts val="600"/>
              </a:spcAft>
            </a:pPr>
            <a:r>
              <a:rPr lang="en-US" sz="500"/>
              <a:t>Birch Family Services </a:t>
            </a:r>
          </a:p>
        </p:txBody>
      </p:sp>
      <p:sp>
        <p:nvSpPr>
          <p:cNvPr id="5" name="Slide Number Placeholder 4">
            <a:extLst>
              <a:ext uri="{FF2B5EF4-FFF2-40B4-BE49-F238E27FC236}">
                <a16:creationId xmlns:a16="http://schemas.microsoft.com/office/drawing/2014/main" id="{67651242-F63E-6A23-BCF2-61EA326C6FF0}"/>
              </a:ext>
            </a:extLst>
          </p:cNvPr>
          <p:cNvSpPr>
            <a:spLocks noGrp="1"/>
          </p:cNvSpPr>
          <p:nvPr>
            <p:ph type="sldNum" sz="quarter" idx="4294967295"/>
          </p:nvPr>
        </p:nvSpPr>
        <p:spPr>
          <a:xfrm>
            <a:off x="0" y="0"/>
            <a:ext cx="0" cy="0"/>
          </a:xfrm>
          <a:prstGeom prst="rect">
            <a:avLst/>
          </a:prstGeom>
        </p:spPr>
        <p:txBody>
          <a:bodyPr>
            <a:normAutofit fontScale="25000" lnSpcReduction="20000"/>
          </a:bodyPr>
          <a:lstStyle/>
          <a:p>
            <a:pPr>
              <a:lnSpc>
                <a:spcPct val="90000"/>
              </a:lnSpc>
              <a:spcAft>
                <a:spcPts val="600"/>
              </a:spcAft>
            </a:pPr>
            <a:fld id="{4FAB73BC-B049-4115-A692-8D63A059BFB8}" type="slidenum">
              <a:rPr lang="en-US" sz="500" dirty="0"/>
              <a:pPr>
                <a:lnSpc>
                  <a:spcPct val="90000"/>
                </a:lnSpc>
                <a:spcAft>
                  <a:spcPts val="600"/>
                </a:spcAft>
              </a:pPr>
              <a:t>7</a:t>
            </a:fld>
            <a:endParaRPr lang="en-US" sz="500"/>
          </a:p>
        </p:txBody>
      </p:sp>
    </p:spTree>
    <p:extLst>
      <p:ext uri="{BB962C8B-B14F-4D97-AF65-F5344CB8AC3E}">
        <p14:creationId xmlns:p14="http://schemas.microsoft.com/office/powerpoint/2010/main" val="101766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63D9-B653-83D6-A627-AAA94C66BC5D}"/>
              </a:ext>
            </a:extLst>
          </p:cNvPr>
          <p:cNvSpPr>
            <a:spLocks noGrp="1"/>
          </p:cNvSpPr>
          <p:nvPr>
            <p:ph type="title"/>
          </p:nvPr>
        </p:nvSpPr>
        <p:spPr>
          <a:xfrm>
            <a:off x="613926" y="196556"/>
            <a:ext cx="10317778" cy="1118537"/>
          </a:xfrm>
        </p:spPr>
        <p:txBody>
          <a:bodyPr/>
          <a:lstStyle/>
          <a:p>
            <a:r>
              <a:rPr lang="en-US" sz="3200" u="sng" dirty="0"/>
              <a:t>Step 1</a:t>
            </a:r>
            <a:r>
              <a:rPr lang="en-US" sz="3200" dirty="0"/>
              <a:t>: Determine/Assess the persons capacity to make decisions </a:t>
            </a:r>
          </a:p>
        </p:txBody>
      </p:sp>
      <p:sp>
        <p:nvSpPr>
          <p:cNvPr id="3" name="Content Placeholder 2">
            <a:extLst>
              <a:ext uri="{FF2B5EF4-FFF2-40B4-BE49-F238E27FC236}">
                <a16:creationId xmlns:a16="http://schemas.microsoft.com/office/drawing/2014/main" id="{52F6D77D-BF39-64E8-83FC-CBE21769D119}"/>
              </a:ext>
            </a:extLst>
          </p:cNvPr>
          <p:cNvSpPr>
            <a:spLocks noGrp="1"/>
          </p:cNvSpPr>
          <p:nvPr>
            <p:ph idx="1"/>
          </p:nvPr>
        </p:nvSpPr>
        <p:spPr/>
        <p:txBody>
          <a:bodyPr/>
          <a:lstStyle/>
          <a:p>
            <a:pPr marL="285750" indent="-285750">
              <a:buFont typeface="Arial" panose="020B0604020202020204" pitchFamily="34" charset="0"/>
              <a:buChar char="•"/>
            </a:pPr>
            <a:r>
              <a:rPr lang="en-US" sz="3200" dirty="0"/>
              <a:t>Is  there a legal guardian already established? </a:t>
            </a:r>
          </a:p>
          <a:p>
            <a:pPr marL="285750" indent="-285750">
              <a:buFont typeface="Arial" panose="020B0604020202020204" pitchFamily="34" charset="0"/>
              <a:buChar char="•"/>
            </a:pPr>
            <a:r>
              <a:rPr lang="en-US" sz="3200" dirty="0"/>
              <a:t>Is there Supported Decision-Making person assigned? </a:t>
            </a:r>
          </a:p>
          <a:p>
            <a:pPr marL="285750" indent="-285750">
              <a:buFont typeface="Arial" panose="020B0604020202020204" pitchFamily="34" charset="0"/>
              <a:buChar char="•"/>
            </a:pPr>
            <a:r>
              <a:rPr lang="en-US" sz="3200" dirty="0"/>
              <a:t>Does the person have the capacity to execute some, or all documents needed for advanced planning?</a:t>
            </a:r>
          </a:p>
        </p:txBody>
      </p:sp>
    </p:spTree>
    <p:extLst>
      <p:ext uri="{BB962C8B-B14F-4D97-AF65-F5344CB8AC3E}">
        <p14:creationId xmlns:p14="http://schemas.microsoft.com/office/powerpoint/2010/main" val="56294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8F70-B0F6-2BE4-92DC-307F64BA5520}"/>
              </a:ext>
            </a:extLst>
          </p:cNvPr>
          <p:cNvSpPr>
            <a:spLocks noGrp="1"/>
          </p:cNvSpPr>
          <p:nvPr>
            <p:ph type="title"/>
          </p:nvPr>
        </p:nvSpPr>
        <p:spPr/>
        <p:txBody>
          <a:bodyPr vert="horz" lIns="91440" tIns="45720" rIns="91440" bIns="45720" rtlCol="0" anchor="b">
            <a:normAutofit fontScale="90000"/>
          </a:bodyPr>
          <a:lstStyle/>
          <a:p>
            <a:br>
              <a:rPr lang="en-US" sz="2200" kern="1200" dirty="0">
                <a:solidFill>
                  <a:schemeClr val="accent1">
                    <a:lumMod val="75000"/>
                  </a:schemeClr>
                </a:solidFill>
                <a:latin typeface="+mj-lt"/>
                <a:ea typeface="+mj-ea"/>
                <a:cs typeface="+mj-cs"/>
              </a:rPr>
            </a:br>
            <a:br>
              <a:rPr lang="en-US" sz="2200" kern="1200" dirty="0">
                <a:solidFill>
                  <a:schemeClr val="accent1">
                    <a:lumMod val="75000"/>
                  </a:schemeClr>
                </a:solidFill>
                <a:latin typeface="+mj-lt"/>
                <a:ea typeface="+mj-ea"/>
                <a:cs typeface="+mj-cs"/>
              </a:rPr>
            </a:br>
            <a:br>
              <a:rPr lang="en-US" sz="2200" kern="1200" dirty="0">
                <a:solidFill>
                  <a:schemeClr val="accent1">
                    <a:lumMod val="75000"/>
                  </a:schemeClr>
                </a:solidFill>
                <a:latin typeface="+mj-lt"/>
                <a:ea typeface="+mj-ea"/>
                <a:cs typeface="+mj-cs"/>
              </a:rPr>
            </a:br>
            <a:r>
              <a:rPr lang="en-US" sz="3600" u="sng" kern="1200" dirty="0">
                <a:solidFill>
                  <a:schemeClr val="accent1">
                    <a:lumMod val="75000"/>
                  </a:schemeClr>
                </a:solidFill>
              </a:rPr>
              <a:t>Step 2</a:t>
            </a:r>
            <a:r>
              <a:rPr lang="en-US" sz="3600" kern="1200" dirty="0">
                <a:solidFill>
                  <a:schemeClr val="accent1">
                    <a:lumMod val="75000"/>
                  </a:schemeClr>
                </a:solidFill>
              </a:rPr>
              <a:t>: Assign a Health Care Proxy </a:t>
            </a:r>
          </a:p>
        </p:txBody>
      </p:sp>
      <p:sp>
        <p:nvSpPr>
          <p:cNvPr id="3" name="Content Placeholder 2">
            <a:extLst>
              <a:ext uri="{FF2B5EF4-FFF2-40B4-BE49-F238E27FC236}">
                <a16:creationId xmlns:a16="http://schemas.microsoft.com/office/drawing/2014/main" id="{0A99AFBA-74F2-FFDC-B9AC-35A0516140F6}"/>
              </a:ext>
            </a:extLst>
          </p:cNvPr>
          <p:cNvSpPr>
            <a:spLocks noGrp="1"/>
          </p:cNvSpPr>
          <p:nvPr>
            <p:ph idx="1"/>
          </p:nvPr>
        </p:nvSpPr>
        <p:spPr>
          <a:xfrm>
            <a:off x="269541" y="1539067"/>
            <a:ext cx="10829809" cy="4157128"/>
          </a:xfrm>
        </p:spPr>
        <p:txBody>
          <a:bodyPr vert="horz" lIns="91440" tIns="45720" rIns="91440" bIns="45720" rtlCol="0" anchor="t">
            <a:normAutofit fontScale="85000" lnSpcReduction="10000"/>
          </a:bodyPr>
          <a:lstStyle/>
          <a:p>
            <a:pPr indent="-228600">
              <a:buFont typeface="Arial" panose="020B0604020202020204" pitchFamily="34" charset="0"/>
              <a:buChar char="•"/>
            </a:pPr>
            <a:r>
              <a:rPr lang="en-US" sz="2400" dirty="0"/>
              <a:t>New York State law (effective June 1, 2010) states that people in a hospital or nursing home who do not have an Article 81 Guardian and who cannot communicate their wishes will have their medical decisions made for them by the following people in this order:</a:t>
            </a:r>
          </a:p>
          <a:p>
            <a:pPr indent="-228600">
              <a:buFont typeface="Arial" panose="020B0604020202020204" pitchFamily="34" charset="0"/>
              <a:buChar char="•"/>
            </a:pPr>
            <a:r>
              <a:rPr lang="en-US" sz="2400" dirty="0"/>
              <a:t>1.</a:t>
            </a:r>
            <a:r>
              <a:rPr lang="en-US" sz="2400" dirty="0">
                <a:highlight>
                  <a:srgbClr val="FFFF00"/>
                </a:highlight>
              </a:rPr>
              <a:t> Health Care Agent</a:t>
            </a:r>
          </a:p>
          <a:p>
            <a:pPr indent="-228600">
              <a:buFont typeface="Arial" panose="020B0604020202020204" pitchFamily="34" charset="0"/>
              <a:buChar char="•"/>
            </a:pPr>
            <a:r>
              <a:rPr lang="en-US" sz="2400" dirty="0"/>
              <a:t>2. Spouse or Domestic Partner</a:t>
            </a:r>
          </a:p>
          <a:p>
            <a:pPr indent="-228600">
              <a:buFont typeface="Arial" panose="020B0604020202020204" pitchFamily="34" charset="0"/>
              <a:buChar char="•"/>
            </a:pPr>
            <a:r>
              <a:rPr lang="en-US" sz="2400" dirty="0"/>
              <a:t>3. Son or Daughter 18 years or older</a:t>
            </a:r>
          </a:p>
          <a:p>
            <a:pPr indent="-228600">
              <a:buFont typeface="Arial" panose="020B0604020202020204" pitchFamily="34" charset="0"/>
              <a:buChar char="•"/>
            </a:pPr>
            <a:r>
              <a:rPr lang="en-US" sz="2400" dirty="0"/>
              <a:t>4. Parent</a:t>
            </a:r>
          </a:p>
          <a:p>
            <a:pPr indent="-228600">
              <a:buFont typeface="Arial" panose="020B0604020202020204" pitchFamily="34" charset="0"/>
              <a:buChar char="•"/>
            </a:pPr>
            <a:r>
              <a:rPr lang="en-US" sz="2400" dirty="0"/>
              <a:t>5. Brother or Sister 18 years or older</a:t>
            </a:r>
          </a:p>
          <a:p>
            <a:pPr indent="-228600">
              <a:buFont typeface="Arial" panose="020B0604020202020204" pitchFamily="34" charset="0"/>
              <a:buChar char="•"/>
            </a:pPr>
            <a:r>
              <a:rPr lang="en-US" sz="2400" dirty="0"/>
              <a:t>6. Close Friend</a:t>
            </a:r>
          </a:p>
          <a:p>
            <a:pPr indent="-228600">
              <a:buFont typeface="Arial" panose="020B0604020202020204" pitchFamily="34" charset="0"/>
              <a:buChar char="•"/>
            </a:pPr>
            <a:r>
              <a:rPr lang="en-US" sz="2400" dirty="0"/>
              <a:t>The People We Support can control who will make their  medical decisions for them by completing a Health Care Proxy and appointing a Health Care Agent.</a:t>
            </a:r>
          </a:p>
        </p:txBody>
      </p:sp>
      <p:sp>
        <p:nvSpPr>
          <p:cNvPr id="5" name="Slide Number Placeholder 4">
            <a:extLst>
              <a:ext uri="{FF2B5EF4-FFF2-40B4-BE49-F238E27FC236}">
                <a16:creationId xmlns:a16="http://schemas.microsoft.com/office/drawing/2014/main" id="{77964690-9FC5-08E5-AF90-37EEB38EF775}"/>
              </a:ext>
            </a:extLst>
          </p:cNvPr>
          <p:cNvSpPr>
            <a:spLocks noGrp="1"/>
          </p:cNvSpPr>
          <p:nvPr>
            <p:ph type="sldNum" sz="quarter" idx="4294967295"/>
          </p:nvPr>
        </p:nvSpPr>
        <p:spPr>
          <a:xfrm>
            <a:off x="11744325" y="6459538"/>
            <a:ext cx="447675" cy="365125"/>
          </a:xfrm>
          <a:prstGeom prst="rect">
            <a:avLst/>
          </a:prstGeom>
        </p:spPr>
        <p:txBody>
          <a:bodyPr vert="horz" lIns="91440" tIns="45720" rIns="91440" bIns="45720" rtlCol="0" anchor="ctr">
            <a:normAutofit/>
          </a:bodyPr>
          <a:lstStyle/>
          <a:p>
            <a:pPr algn="r" defTabSz="914400">
              <a:spcAft>
                <a:spcPts val="600"/>
              </a:spcAft>
              <a:defRPr/>
            </a:pPr>
            <a:fld id="{4FAB73BC-B049-4115-A692-8D63A059BFB8}" type="slidenum">
              <a:rPr lang="en-US" sz="1100">
                <a:solidFill>
                  <a:srgbClr val="FFFFFF"/>
                </a:solidFill>
              </a:rPr>
              <a:pPr algn="r" defTabSz="914400">
                <a:spcAft>
                  <a:spcPts val="600"/>
                </a:spcAft>
                <a:defRPr/>
              </a:pPr>
              <a:t>9</a:t>
            </a:fld>
            <a:endParaRPr lang="en-US" sz="1100">
              <a:solidFill>
                <a:srgbClr val="FFFFFF"/>
              </a:solidFill>
            </a:endParaRPr>
          </a:p>
        </p:txBody>
      </p:sp>
      <p:pic>
        <p:nvPicPr>
          <p:cNvPr id="7" name="Picture 6" descr="Stethoscope">
            <a:extLst>
              <a:ext uri="{FF2B5EF4-FFF2-40B4-BE49-F238E27FC236}">
                <a16:creationId xmlns:a16="http://schemas.microsoft.com/office/drawing/2014/main" id="{DC2E700B-8A80-1041-7AF2-74AB15529F06}"/>
              </a:ext>
            </a:extLst>
          </p:cNvPr>
          <p:cNvPicPr>
            <a:picLocks noChangeAspect="1"/>
          </p:cNvPicPr>
          <p:nvPr/>
        </p:nvPicPr>
        <p:blipFill rotWithShape="1">
          <a:blip r:embed="rId3"/>
          <a:srcRect l="27695" r="22167" b="-1"/>
          <a:stretch/>
        </p:blipFill>
        <p:spPr>
          <a:xfrm>
            <a:off x="8410097" y="2490114"/>
            <a:ext cx="3334228" cy="2255033"/>
          </a:xfrm>
          <a:prstGeom prst="rect">
            <a:avLst/>
          </a:prstGeom>
        </p:spPr>
      </p:pic>
    </p:spTree>
    <p:extLst>
      <p:ext uri="{BB962C8B-B14F-4D97-AF65-F5344CB8AC3E}">
        <p14:creationId xmlns:p14="http://schemas.microsoft.com/office/powerpoint/2010/main" val="560613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irch Branding 2019">
      <a:majorFont>
        <a:latin typeface="Karla"/>
        <a:ea typeface=""/>
        <a:cs typeface=""/>
      </a:majorFont>
      <a:minorFont>
        <a:latin typeface="Source Sans Pro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BFS-PowerpointTemplate_021219 No Footer (1)</Template>
  <TotalTime>740</TotalTime>
  <Words>4864</Words>
  <Application>Microsoft Office PowerPoint</Application>
  <PresentationFormat>Widescreen</PresentationFormat>
  <Paragraphs>379</Paragraphs>
  <Slides>33</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Arial,Sans-Serif</vt:lpstr>
      <vt:lpstr>Calibri</vt:lpstr>
      <vt:lpstr>Karla</vt:lpstr>
      <vt:lpstr>Roboto</vt:lpstr>
      <vt:lpstr>Segoe UI</vt:lpstr>
      <vt:lpstr>Source Sans Pro Regular</vt:lpstr>
      <vt:lpstr>Wingdings</vt:lpstr>
      <vt:lpstr>Office Theme</vt:lpstr>
      <vt:lpstr>End of Life Care and Supporting Grief and Loss </vt:lpstr>
      <vt:lpstr>End-of-Life Care and Supporting Grief and Loss</vt:lpstr>
      <vt:lpstr>Understanding the Need for End-of-Life Care Conversations</vt:lpstr>
      <vt:lpstr>Challenges  and  Barriers </vt:lpstr>
      <vt:lpstr>Strategies for Facilitating Difficult Conversations</vt:lpstr>
      <vt:lpstr> Advanced Care Planning</vt:lpstr>
      <vt:lpstr>Where to start? </vt:lpstr>
      <vt:lpstr>Step 1: Determine/Assess the persons capacity to make decisions </vt:lpstr>
      <vt:lpstr>   Step 2: Assign a Health Care Proxy </vt:lpstr>
      <vt:lpstr>  What is a Health Care Proxy</vt:lpstr>
      <vt:lpstr>Other Medical Planning Documents</vt:lpstr>
      <vt:lpstr>Things to Consider When a Person We Support is Coming Home</vt:lpstr>
      <vt:lpstr>Palliative and Hospice Care… there is support  out there!</vt:lpstr>
      <vt:lpstr>Psychological Needs of Someone who is Dying</vt:lpstr>
      <vt:lpstr>Physical Needs of Someone Who is Dying</vt:lpstr>
      <vt:lpstr>What can be expected from active Dying?   David Kessler-The Rights of the Dying, 1997</vt:lpstr>
      <vt:lpstr>What can be expected from active Dying?   David Kessler-The Rights of the Dying, 1997</vt:lpstr>
      <vt:lpstr>What can be expected from active Dying?   David Kessler-The Rights of the Dying, 1997</vt:lpstr>
      <vt:lpstr>Supporting the People We Support  through the Grieving Process</vt:lpstr>
      <vt:lpstr>Some myths regarding grieving among the People We Support</vt:lpstr>
      <vt:lpstr>The Importance of examining our feelings about death and cultural differences</vt:lpstr>
      <vt:lpstr>How do we break the news of death to the People We Support</vt:lpstr>
      <vt:lpstr>When People We Support display unusual behaviors after someone’s death</vt:lpstr>
      <vt:lpstr>A sample timeline of grieving- can vary considerably for different people</vt:lpstr>
      <vt:lpstr>The People We Support  may face unique challenges when experiencing grief and loss.    </vt:lpstr>
      <vt:lpstr>Strategies for helping a person grieve</vt:lpstr>
      <vt:lpstr>Assisting the People We Support in understanding death</vt:lpstr>
      <vt:lpstr>Supporting our Staff through the grieving process </vt:lpstr>
      <vt:lpstr>Things to consider when working with staff and families who are grieving</vt:lpstr>
      <vt:lpstr>Remember……</vt:lpstr>
      <vt:lpstr>Activites to help someone understand death and support grievieng</vt:lpstr>
      <vt:lpstr>Resources </vt:lpstr>
      <vt:lpstr>Deniz.altan@birchfmailyservices.org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Altan</dc:creator>
  <cp:lastModifiedBy>Deniz Altan</cp:lastModifiedBy>
  <cp:revision>386</cp:revision>
  <cp:lastPrinted>2023-07-13T15:39:29Z</cp:lastPrinted>
  <dcterms:created xsi:type="dcterms:W3CDTF">2023-07-10T20:08:01Z</dcterms:created>
  <dcterms:modified xsi:type="dcterms:W3CDTF">2023-07-15T02:41:55Z</dcterms:modified>
</cp:coreProperties>
</file>