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60" r:id="rId5"/>
    <p:sldId id="262" r:id="rId6"/>
    <p:sldId id="270" r:id="rId7"/>
    <p:sldId id="271" r:id="rId8"/>
    <p:sldId id="269" r:id="rId9"/>
    <p:sldId id="263" r:id="rId10"/>
    <p:sldId id="261" r:id="rId11"/>
    <p:sldId id="264" r:id="rId12"/>
    <p:sldId id="265" r:id="rId13"/>
    <p:sldId id="266" r:id="rId14"/>
    <p:sldId id="267" r:id="rId15"/>
    <p:sldId id="272" r:id="rId16"/>
    <p:sldId id="273" r:id="rId17"/>
    <p:sldId id="274" r:id="rId18"/>
    <p:sldId id="275"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508FD9-555A-4146-9958-31AE15A72866}" v="73" dt="2023-07-07T18:19:19.242"/>
    <p1510:client id="{5EDEA808-C134-35F1-5F34-246F8C9017D4}" v="10" dt="2023-07-07T13:20:42.270"/>
    <p1510:client id="{DD861222-1737-EB56-94CF-98E8398B538B}" v="106" dt="2023-07-06T19:58:26.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08F768-AF37-694F-BC07-991E7F99212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18565" y="2001838"/>
            <a:ext cx="10829809" cy="1508125"/>
          </a:xfrm>
          <a:prstGeom prst="rect">
            <a:avLst/>
          </a:prstGeom>
        </p:spPr>
        <p:txBody>
          <a:bodyPr anchor="b"/>
          <a:lstStyle>
            <a:lvl1pPr algn="l">
              <a:defRPr sz="4200" b="1" i="0">
                <a:solidFill>
                  <a:schemeClr val="bg1"/>
                </a:solidFill>
                <a:latin typeface="Arial" panose="020B0604020202020204" pitchFamily="34" charset="0"/>
                <a:cs typeface="Arial" panose="020B0604020202020204" pitchFamily="34" charset="0"/>
              </a:defRPr>
            </a:lvl1pPr>
          </a:lstStyle>
          <a:p>
            <a:r>
              <a:rPr lang="en-US" dirty="0"/>
              <a:t>Title of Presentation Will Go Here, Placeholder Text</a:t>
            </a:r>
          </a:p>
        </p:txBody>
      </p:sp>
      <p:sp>
        <p:nvSpPr>
          <p:cNvPr id="3" name="Subtitle 2"/>
          <p:cNvSpPr>
            <a:spLocks noGrp="1"/>
          </p:cNvSpPr>
          <p:nvPr>
            <p:ph type="subTitle" idx="1" hasCustomPrompt="1"/>
          </p:nvPr>
        </p:nvSpPr>
        <p:spPr>
          <a:xfrm>
            <a:off x="613925" y="4473524"/>
            <a:ext cx="10829809" cy="919264"/>
          </a:xfrm>
          <a:prstGeom prst="rect">
            <a:avLst/>
          </a:prstGeom>
        </p:spPr>
        <p:txBody>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an optional subtitle. Additional information or descriptor may go here. </a:t>
            </a:r>
          </a:p>
        </p:txBody>
      </p:sp>
      <p:cxnSp>
        <p:nvCxnSpPr>
          <p:cNvPr id="10" name="Straight Connector 9">
            <a:extLst>
              <a:ext uri="{FF2B5EF4-FFF2-40B4-BE49-F238E27FC236}">
                <a16:creationId xmlns:a16="http://schemas.microsoft.com/office/drawing/2014/main" id="{BB8D0642-3B25-AD42-B981-C41CF258EF13}"/>
              </a:ext>
            </a:extLst>
          </p:cNvPr>
          <p:cNvCxnSpPr/>
          <p:nvPr/>
        </p:nvCxnSpPr>
        <p:spPr>
          <a:xfrm>
            <a:off x="613925" y="3962400"/>
            <a:ext cx="10829809" cy="0"/>
          </a:xfrm>
          <a:prstGeom prst="line">
            <a:avLst/>
          </a:prstGeom>
          <a:ln w="38100">
            <a:solidFill>
              <a:srgbClr val="F99821"/>
            </a:solidFill>
          </a:ln>
        </p:spPr>
        <p:style>
          <a:lnRef idx="1">
            <a:schemeClr val="accent4"/>
          </a:lnRef>
          <a:fillRef idx="0">
            <a:schemeClr val="accent4"/>
          </a:fillRef>
          <a:effectRef idx="0">
            <a:schemeClr val="accent4"/>
          </a:effectRef>
          <a:fontRef idx="minor">
            <a:schemeClr val="tx1"/>
          </a:fontRef>
        </p:style>
      </p:cxnSp>
      <p:sp>
        <p:nvSpPr>
          <p:cNvPr id="9" name="Subtitle 2">
            <a:extLst>
              <a:ext uri="{FF2B5EF4-FFF2-40B4-BE49-F238E27FC236}">
                <a16:creationId xmlns:a16="http://schemas.microsoft.com/office/drawing/2014/main" id="{11241D59-ECD0-AD4F-AA82-9FF8BA4D5023}"/>
              </a:ext>
            </a:extLst>
          </p:cNvPr>
          <p:cNvSpPr txBox="1">
            <a:spLocks/>
          </p:cNvSpPr>
          <p:nvPr/>
        </p:nvSpPr>
        <p:spPr>
          <a:xfrm>
            <a:off x="613925" y="6345345"/>
            <a:ext cx="10721903" cy="3423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000" b="1" i="0" dirty="0">
                <a:solidFill>
                  <a:srgbClr val="F99821"/>
                </a:solidFill>
                <a:latin typeface="Arial" panose="020B0604020202020204" pitchFamily="34" charset="0"/>
                <a:cs typeface="Arial" panose="020B0604020202020204" pitchFamily="34" charset="0"/>
              </a:rPr>
              <a:t>PROPERTY OF BIRCH FAMILY SERVICES</a:t>
            </a:r>
          </a:p>
        </p:txBody>
      </p:sp>
    </p:spTree>
    <p:extLst>
      <p:ext uri="{BB962C8B-B14F-4D97-AF65-F5344CB8AC3E}">
        <p14:creationId xmlns:p14="http://schemas.microsoft.com/office/powerpoint/2010/main" val="377409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98F6E-5F6C-7E4A-AB5F-7A0BE745E5B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3925" y="432861"/>
            <a:ext cx="10829809" cy="608541"/>
          </a:xfrm>
          <a:prstGeom prst="rect">
            <a:avLst/>
          </a:prstGeom>
        </p:spPr>
        <p:txBody>
          <a:bodyPr/>
          <a:lstStyle>
            <a:lvl1pPr>
              <a:defRPr sz="2700" b="1" i="0">
                <a:solidFill>
                  <a:srgbClr val="00579C"/>
                </a:solidFill>
                <a:latin typeface="Arial" panose="020B0604020202020204" pitchFamily="34" charset="0"/>
                <a:cs typeface="Arial" panose="020B0604020202020204" pitchFamily="34" charset="0"/>
              </a:defRPr>
            </a:lvl1pPr>
          </a:lstStyle>
          <a:p>
            <a:r>
              <a:rPr lang="en-US" dirty="0"/>
              <a:t>This is a slide title</a:t>
            </a:r>
          </a:p>
        </p:txBody>
      </p:sp>
      <p:sp>
        <p:nvSpPr>
          <p:cNvPr id="3" name="Content Placeholder 2"/>
          <p:cNvSpPr>
            <a:spLocks noGrp="1"/>
          </p:cNvSpPr>
          <p:nvPr>
            <p:ph idx="1" hasCustomPrompt="1"/>
          </p:nvPr>
        </p:nvSpPr>
        <p:spPr>
          <a:xfrm>
            <a:off x="613925" y="1634069"/>
            <a:ext cx="10829809" cy="4157128"/>
          </a:xfrm>
          <a:prstGeom prst="rect">
            <a:avLst/>
          </a:prstGeom>
        </p:spPr>
        <p:txBody>
          <a:bodyPr/>
          <a:lstStyle>
            <a:lvl1pPr marL="0" indent="0">
              <a:lnSpc>
                <a:spcPct val="100000"/>
              </a:lnSpc>
              <a:buClr>
                <a:srgbClr val="F99821"/>
              </a:buClr>
              <a:buNone/>
              <a:defRPr sz="1600">
                <a:latin typeface="Arial" panose="020B0604020202020204" pitchFamily="34" charset="0"/>
                <a:cs typeface="Arial" panose="020B0604020202020204" pitchFamily="34" charset="0"/>
              </a:defRPr>
            </a:lvl1pPr>
            <a:lvl2pPr>
              <a:spcBef>
                <a:spcPts val="1700"/>
              </a:spcBef>
              <a:buClr>
                <a:srgbClr val="F99821"/>
              </a:buClr>
              <a:defRPr sz="1600">
                <a:latin typeface="Arial" panose="020B0604020202020204" pitchFamily="34" charset="0"/>
                <a:cs typeface="Arial" panose="020B0604020202020204" pitchFamily="34" charset="0"/>
              </a:defRPr>
            </a:lvl2pPr>
            <a:lvl3pPr>
              <a:spcBef>
                <a:spcPts val="1100"/>
              </a:spcBef>
              <a:buClr>
                <a:srgbClr val="F99821"/>
              </a:buClr>
              <a:defRPr sz="1300">
                <a:latin typeface="Arial" panose="020B0604020202020204" pitchFamily="34" charset="0"/>
                <a:cs typeface="Arial" panose="020B0604020202020204" pitchFamily="34" charset="0"/>
              </a:defRPr>
            </a:lvl3pPr>
            <a:lvl4pPr>
              <a:spcBef>
                <a:spcPts val="1100"/>
              </a:spcBef>
              <a:buClr>
                <a:srgbClr val="F99821"/>
              </a:buClr>
              <a:defRPr sz="1300">
                <a:latin typeface="Arial" panose="020B0604020202020204" pitchFamily="34" charset="0"/>
                <a:cs typeface="Arial" panose="020B0604020202020204" pitchFamily="34" charset="0"/>
              </a:defRPr>
            </a:lvl4pPr>
            <a:lvl5pPr>
              <a:spcBef>
                <a:spcPts val="1100"/>
              </a:spcBef>
              <a:buClr>
                <a:srgbClr val="F99821"/>
              </a:buClr>
              <a:defRPr sz="1300">
                <a:latin typeface="Arial" panose="020B0604020202020204" pitchFamily="34" charset="0"/>
                <a:cs typeface="Arial" panose="020B0604020202020204" pitchFamily="34" charset="0"/>
              </a:defRPr>
            </a:lvl5pPr>
          </a:lstStyle>
          <a:p>
            <a:r>
              <a:rPr lang="en-US" dirty="0" err="1">
                <a:effectLst/>
                <a:latin typeface="Arial" panose="020B0604020202020204" pitchFamily="34" charset="0"/>
              </a:rPr>
              <a:t>Quodit</a:t>
            </a:r>
            <a:r>
              <a:rPr lang="en-US" dirty="0">
                <a:effectLst/>
                <a:latin typeface="Arial" panose="020B0604020202020204" pitchFamily="34" charset="0"/>
              </a:rPr>
              <a:t> </a:t>
            </a:r>
            <a:r>
              <a:rPr lang="en-US" dirty="0" err="1">
                <a:effectLst/>
                <a:latin typeface="Arial" panose="020B0604020202020204" pitchFamily="34" charset="0"/>
              </a:rPr>
              <a:t>asi</a:t>
            </a:r>
            <a:r>
              <a:rPr lang="en-US" dirty="0">
                <a:effectLst/>
                <a:latin typeface="Arial" panose="020B0604020202020204" pitchFamily="34" charset="0"/>
              </a:rPr>
              <a:t> </a:t>
            </a:r>
            <a:r>
              <a:rPr lang="en-US" dirty="0" err="1">
                <a:effectLst/>
                <a:latin typeface="Arial" panose="020B0604020202020204" pitchFamily="34" charset="0"/>
              </a:rPr>
              <a:t>asim</a:t>
            </a:r>
            <a:r>
              <a:rPr lang="en-US" dirty="0">
                <a:effectLst/>
                <a:latin typeface="Arial" panose="020B0604020202020204" pitchFamily="34" charset="0"/>
              </a:rPr>
              <a:t> lam, </a:t>
            </a:r>
            <a:r>
              <a:rPr lang="en-US" dirty="0" err="1">
                <a:effectLst/>
                <a:latin typeface="Arial" panose="020B0604020202020204" pitchFamily="34" charset="0"/>
              </a:rPr>
              <a:t>cus</a:t>
            </a:r>
            <a:r>
              <a:rPr lang="en-US" dirty="0">
                <a:effectLst/>
                <a:latin typeface="Arial" panose="020B0604020202020204" pitchFamily="34" charset="0"/>
              </a:rPr>
              <a:t> </a:t>
            </a:r>
            <a:r>
              <a:rPr lang="en-US" dirty="0" err="1">
                <a:effectLst/>
                <a:latin typeface="Arial" panose="020B0604020202020204" pitchFamily="34" charset="0"/>
              </a:rPr>
              <a:t>estis</a:t>
            </a:r>
            <a:r>
              <a:rPr lang="en-US" dirty="0">
                <a:effectLst/>
                <a:latin typeface="Arial" panose="020B0604020202020204" pitchFamily="34" charset="0"/>
              </a:rPr>
              <a:t> </a:t>
            </a:r>
            <a:r>
              <a:rPr lang="en-US" dirty="0" err="1">
                <a:effectLst/>
                <a:latin typeface="Arial" panose="020B0604020202020204" pitchFamily="34" charset="0"/>
              </a:rPr>
              <a:t>accus</a:t>
            </a:r>
            <a:r>
              <a:rPr lang="en-US" dirty="0">
                <a:effectLst/>
                <a:latin typeface="Arial" panose="020B0604020202020204" pitchFamily="34" charset="0"/>
              </a:rPr>
              <a:t> ma </a:t>
            </a:r>
            <a:r>
              <a:rPr lang="en-US" dirty="0" err="1">
                <a:effectLst/>
                <a:latin typeface="Arial" panose="020B0604020202020204" pitchFamily="34" charset="0"/>
              </a:rPr>
              <a:t>conet</a:t>
            </a:r>
            <a:r>
              <a:rPr lang="en-US" dirty="0">
                <a:effectLst/>
                <a:latin typeface="Arial" panose="020B0604020202020204" pitchFamily="34" charset="0"/>
              </a:rPr>
              <a:t> </a:t>
            </a:r>
            <a:r>
              <a:rPr lang="en-US" dirty="0" err="1">
                <a:effectLst/>
                <a:latin typeface="Arial" panose="020B0604020202020204" pitchFamily="34" charset="0"/>
              </a:rPr>
              <a:t>eruptis</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a:t>
            </a:r>
            <a:r>
              <a:rPr lang="en-US" dirty="0" err="1">
                <a:effectLst/>
                <a:latin typeface="Arial" panose="020B0604020202020204" pitchFamily="34" charset="0"/>
              </a:rPr>
              <a:t>accatempe</a:t>
            </a:r>
            <a:r>
              <a:rPr lang="en-US" dirty="0">
                <a:effectLst/>
                <a:latin typeface="Arial" panose="020B0604020202020204" pitchFamily="34" charset="0"/>
              </a:rPr>
              <a:t> </a:t>
            </a:r>
            <a:r>
              <a:rPr lang="en-US" dirty="0" err="1">
                <a:effectLst/>
                <a:latin typeface="Arial" panose="020B0604020202020204" pitchFamily="34" charset="0"/>
              </a:rPr>
              <a:t>nos</a:t>
            </a:r>
            <a:r>
              <a:rPr lang="en-US" dirty="0">
                <a:effectLst/>
                <a:latin typeface="Arial" panose="020B0604020202020204" pitchFamily="34" charset="0"/>
              </a:rPr>
              <a:t> de </a:t>
            </a:r>
            <a:r>
              <a:rPr lang="en-US" dirty="0" err="1">
                <a:effectLst/>
                <a:latin typeface="Arial" panose="020B0604020202020204" pitchFamily="34" charset="0"/>
              </a:rPr>
              <a:t>consequ</a:t>
            </a:r>
            <a:r>
              <a:rPr lang="en-US" dirty="0">
                <a:effectLst/>
                <a:latin typeface="Arial" panose="020B0604020202020204" pitchFamily="34" charset="0"/>
              </a:rPr>
              <a:t> </a:t>
            </a:r>
            <a:r>
              <a:rPr lang="en-US" dirty="0" err="1">
                <a:effectLst/>
                <a:latin typeface="Arial" panose="020B0604020202020204" pitchFamily="34" charset="0"/>
              </a:rPr>
              <a:t>isquid</a:t>
            </a:r>
            <a:r>
              <a:rPr lang="en-US" dirty="0">
                <a:effectLst/>
                <a:latin typeface="Arial" panose="020B0604020202020204" pitchFamily="34" charset="0"/>
              </a:rPr>
              <a:t> </a:t>
            </a:r>
            <a:r>
              <a:rPr lang="en-US" dirty="0" err="1">
                <a:effectLst/>
                <a:latin typeface="Arial" panose="020B0604020202020204" pitchFamily="34" charset="0"/>
              </a:rPr>
              <a:t>molorroremos</a:t>
            </a:r>
            <a:r>
              <a:rPr lang="en-US" dirty="0">
                <a:effectLst/>
                <a:latin typeface="Arial" panose="020B0604020202020204" pitchFamily="34" charset="0"/>
              </a:rPr>
              <a:t> et lit </a:t>
            </a:r>
            <a:r>
              <a:rPr lang="en-US" dirty="0" err="1">
                <a:effectLst/>
                <a:latin typeface="Arial" panose="020B0604020202020204" pitchFamily="34" charset="0"/>
              </a:rPr>
              <a:t>volor</a:t>
            </a:r>
            <a:r>
              <a:rPr lang="en-US" dirty="0">
                <a:effectLst/>
                <a:latin typeface="Arial" panose="020B0604020202020204" pitchFamily="34" charset="0"/>
              </a:rPr>
              <a:t> </a:t>
            </a:r>
            <a:r>
              <a:rPr lang="en-US" dirty="0" err="1">
                <a:effectLst/>
                <a:latin typeface="Arial" panose="020B0604020202020204" pitchFamily="34" charset="0"/>
              </a:rPr>
              <a:t>asimodiae</a:t>
            </a:r>
            <a:r>
              <a:rPr lang="en-US" dirty="0">
                <a:effectLst/>
                <a:latin typeface="Arial" panose="020B0604020202020204" pitchFamily="34" charset="0"/>
              </a:rPr>
              <a:t>. Nam </a:t>
            </a:r>
            <a:r>
              <a:rPr lang="en-US" dirty="0" err="1">
                <a:effectLst/>
                <a:latin typeface="Arial" panose="020B0604020202020204" pitchFamily="34" charset="0"/>
              </a:rPr>
              <a:t>faccus</a:t>
            </a:r>
            <a:r>
              <a:rPr lang="en-US" dirty="0">
                <a:effectLst/>
                <a:latin typeface="Arial" panose="020B0604020202020204" pitchFamily="34" charset="0"/>
              </a:rPr>
              <a:t> </a:t>
            </a:r>
            <a:r>
              <a:rPr lang="en-US" dirty="0" err="1">
                <a:effectLst/>
                <a:latin typeface="Arial" panose="020B0604020202020204" pitchFamily="34" charset="0"/>
              </a:rPr>
              <a:t>molesec</a:t>
            </a:r>
            <a:r>
              <a:rPr lang="en-US" dirty="0">
                <a:effectLst/>
                <a:latin typeface="Arial" panose="020B0604020202020204" pitchFamily="34" charset="0"/>
              </a:rPr>
              <a:t> </a:t>
            </a:r>
            <a:r>
              <a:rPr lang="en-US" dirty="0" err="1">
                <a:effectLst/>
                <a:latin typeface="Arial" panose="020B0604020202020204" pitchFamily="34" charset="0"/>
              </a:rPr>
              <a:t>aborerum</a:t>
            </a:r>
            <a:r>
              <a:rPr lang="en-US" dirty="0">
                <a:effectLst/>
                <a:latin typeface="Arial" panose="020B0604020202020204" pitchFamily="34" charset="0"/>
              </a:rPr>
              <a:t> qui </a:t>
            </a:r>
            <a:r>
              <a:rPr lang="en-US" dirty="0" err="1">
                <a:effectLst/>
                <a:latin typeface="Arial" panose="020B0604020202020204" pitchFamily="34" charset="0"/>
              </a:rPr>
              <a:t>ullaut</a:t>
            </a:r>
            <a:r>
              <a:rPr lang="en-US" dirty="0">
                <a:effectLst/>
                <a:latin typeface="Arial" panose="020B0604020202020204" pitchFamily="34" charset="0"/>
              </a:rPr>
              <a:t> res a </a:t>
            </a:r>
            <a:r>
              <a:rPr lang="en-US" dirty="0" err="1">
                <a:effectLst/>
                <a:latin typeface="Arial" panose="020B0604020202020204" pitchFamily="34" charset="0"/>
              </a:rPr>
              <a:t>consequo</a:t>
            </a:r>
            <a:r>
              <a:rPr lang="en-US" dirty="0">
                <a:effectLst/>
                <a:latin typeface="Arial" panose="020B0604020202020204" pitchFamily="34" charset="0"/>
              </a:rPr>
              <a:t> con </a:t>
            </a:r>
            <a:r>
              <a:rPr lang="en-US" dirty="0" err="1">
                <a:effectLst/>
                <a:latin typeface="Arial" panose="020B0604020202020204" pitchFamily="34" charset="0"/>
              </a:rPr>
              <a:t>prerum</a:t>
            </a:r>
            <a:r>
              <a:rPr lang="en-US" dirty="0">
                <a:effectLst/>
                <a:latin typeface="Arial" panose="020B0604020202020204" pitchFamily="34" charset="0"/>
              </a:rPr>
              <a:t>. </a:t>
            </a:r>
            <a:r>
              <a:rPr lang="en-US" dirty="0" err="1">
                <a:effectLst/>
                <a:latin typeface="Arial" panose="020B0604020202020204" pitchFamily="34" charset="0"/>
              </a:rPr>
              <a:t>Ratis</a:t>
            </a:r>
            <a:r>
              <a:rPr lang="en-US" dirty="0">
                <a:effectLst/>
                <a:latin typeface="Arial" panose="020B0604020202020204" pitchFamily="34" charset="0"/>
              </a:rPr>
              <a:t> </a:t>
            </a:r>
            <a:r>
              <a:rPr lang="en-US" dirty="0" err="1">
                <a:effectLst/>
                <a:latin typeface="Arial" panose="020B0604020202020204" pitchFamily="34" charset="0"/>
              </a:rPr>
              <a:t>estis</a:t>
            </a:r>
            <a:r>
              <a:rPr lang="en-US" dirty="0">
                <a:effectLst/>
                <a:latin typeface="Arial" panose="020B0604020202020204" pitchFamily="34" charset="0"/>
              </a:rPr>
              <a:t> </a:t>
            </a:r>
            <a:r>
              <a:rPr lang="en-US" dirty="0" err="1">
                <a:effectLst/>
                <a:latin typeface="Arial" panose="020B0604020202020204" pitchFamily="34" charset="0"/>
              </a:rPr>
              <a:t>aut</a:t>
            </a:r>
            <a:r>
              <a:rPr lang="en-US" dirty="0">
                <a:effectLst/>
                <a:latin typeface="Arial" panose="020B0604020202020204" pitchFamily="34" charset="0"/>
              </a:rPr>
              <a:t> a </a:t>
            </a:r>
            <a:r>
              <a:rPr lang="en-US" dirty="0" err="1">
                <a:effectLst/>
                <a:latin typeface="Arial" panose="020B0604020202020204" pitchFamily="34" charset="0"/>
              </a:rPr>
              <a:t>comnia</a:t>
            </a:r>
            <a:r>
              <a:rPr lang="en-US" dirty="0">
                <a:effectLst/>
                <a:latin typeface="Arial" panose="020B0604020202020204" pitchFamily="34" charset="0"/>
              </a:rPr>
              <a:t> </a:t>
            </a:r>
            <a:r>
              <a:rPr lang="en-US" dirty="0" err="1">
                <a:effectLst/>
                <a:latin typeface="Arial" panose="020B0604020202020204" pitchFamily="34" charset="0"/>
              </a:rPr>
              <a:t>anditiae</a:t>
            </a:r>
            <a:r>
              <a:rPr lang="en-US" dirty="0">
                <a:effectLst/>
                <a:latin typeface="Arial" panose="020B0604020202020204" pitchFamily="34" charset="0"/>
              </a:rPr>
              <a:t> </a:t>
            </a:r>
            <a:r>
              <a:rPr lang="en-US" dirty="0" err="1">
                <a:effectLst/>
                <a:latin typeface="Arial" panose="020B0604020202020204" pitchFamily="34" charset="0"/>
              </a:rPr>
              <a:t>ium</a:t>
            </a:r>
            <a:r>
              <a:rPr lang="en-US" dirty="0">
                <a:effectLst/>
                <a:latin typeface="Arial" panose="020B0604020202020204" pitchFamily="34" charset="0"/>
              </a:rPr>
              <a:t> </a:t>
            </a:r>
            <a:r>
              <a:rPr lang="en-US" dirty="0" err="1">
                <a:effectLst/>
                <a:latin typeface="Arial" panose="020B0604020202020204" pitchFamily="34" charset="0"/>
              </a:rPr>
              <a:t>veratur</a:t>
            </a:r>
            <a:r>
              <a:rPr lang="en-US" dirty="0">
                <a:effectLst/>
                <a:latin typeface="Arial" panose="020B0604020202020204" pitchFamily="34" charset="0"/>
              </a:rPr>
              <a:t>. </a:t>
            </a:r>
            <a:r>
              <a:rPr lang="en-US" dirty="0" err="1">
                <a:effectLst/>
                <a:latin typeface="Arial" panose="020B0604020202020204" pitchFamily="34" charset="0"/>
              </a:rPr>
              <a:t>Everit</a:t>
            </a:r>
            <a:r>
              <a:rPr lang="en-US" dirty="0">
                <a:effectLst/>
                <a:latin typeface="Arial" panose="020B0604020202020204" pitchFamily="34" charset="0"/>
              </a:rPr>
              <a:t> </a:t>
            </a:r>
            <a:r>
              <a:rPr lang="en-US" dirty="0" err="1">
                <a:effectLst/>
                <a:latin typeface="Arial" panose="020B0604020202020204" pitchFamily="34" charset="0"/>
              </a:rPr>
              <a:t>dolest</a:t>
            </a:r>
            <a:r>
              <a:rPr lang="en-US" dirty="0">
                <a:effectLst/>
                <a:latin typeface="Arial" panose="020B0604020202020204" pitchFamily="34" charset="0"/>
              </a:rPr>
              <a:t> et </a:t>
            </a:r>
            <a:r>
              <a:rPr lang="en-US" dirty="0" err="1">
                <a:effectLst/>
                <a:latin typeface="Arial" panose="020B0604020202020204" pitchFamily="34" charset="0"/>
              </a:rPr>
              <a:t>esedi</a:t>
            </a:r>
            <a:r>
              <a:rPr lang="en-US" dirty="0">
                <a:effectLst/>
                <a:latin typeface="Arial" panose="020B0604020202020204" pitchFamily="34" charset="0"/>
              </a:rPr>
              <a:t> </a:t>
            </a:r>
            <a:r>
              <a:rPr lang="en-US" dirty="0" err="1">
                <a:effectLst/>
                <a:latin typeface="Arial" panose="020B0604020202020204" pitchFamily="34" charset="0"/>
              </a:rPr>
              <a:t>rerspellat</a:t>
            </a:r>
            <a:r>
              <a:rPr lang="en-US" dirty="0">
                <a:effectLst/>
                <a:latin typeface="Arial" panose="020B0604020202020204" pitchFamily="34" charset="0"/>
              </a:rPr>
              <a: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B532D7D5-5C4C-1B48-B031-39B25873EBB9}"/>
              </a:ext>
            </a:extLst>
          </p:cNvPr>
          <p:cNvCxnSpPr/>
          <p:nvPr/>
        </p:nvCxnSpPr>
        <p:spPr>
          <a:xfrm>
            <a:off x="613925" y="1202267"/>
            <a:ext cx="10829809" cy="0"/>
          </a:xfrm>
          <a:prstGeom prst="line">
            <a:avLst/>
          </a:prstGeom>
          <a:ln w="38100">
            <a:solidFill>
              <a:srgbClr val="F99821"/>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6EFAAD71-E4FB-7C4D-ABB7-BECB794F26BA}"/>
              </a:ext>
            </a:extLst>
          </p:cNvPr>
          <p:cNvSpPr txBox="1"/>
          <p:nvPr/>
        </p:nvSpPr>
        <p:spPr>
          <a:xfrm>
            <a:off x="1202384" y="6406224"/>
            <a:ext cx="844408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dirty="0">
                <a:solidFill>
                  <a:srgbClr val="F99821"/>
                </a:solidFill>
                <a:latin typeface="Arial" panose="020B0604020202020204" pitchFamily="34" charset="0"/>
                <a:cs typeface="Arial" panose="020B0604020202020204" pitchFamily="34" charset="0"/>
              </a:rPr>
              <a:t>CONFIDENTIAL: DISCLAIMER LINE HERE</a:t>
            </a:r>
          </a:p>
        </p:txBody>
      </p:sp>
      <p:sp>
        <p:nvSpPr>
          <p:cNvPr id="7" name="TextBox 6">
            <a:extLst>
              <a:ext uri="{FF2B5EF4-FFF2-40B4-BE49-F238E27FC236}">
                <a16:creationId xmlns:a16="http://schemas.microsoft.com/office/drawing/2014/main" id="{7A25D4AE-A294-8648-97AF-51F85650586B}"/>
              </a:ext>
            </a:extLst>
          </p:cNvPr>
          <p:cNvSpPr txBox="1"/>
          <p:nvPr/>
        </p:nvSpPr>
        <p:spPr>
          <a:xfrm>
            <a:off x="9829800" y="6406223"/>
            <a:ext cx="1613933" cy="246221"/>
          </a:xfrm>
          <a:prstGeom prst="rect">
            <a:avLst/>
          </a:prstGeom>
          <a:noFill/>
        </p:spPr>
        <p:txBody>
          <a:bodyPr wrap="square" rtlCol="0">
            <a:spAutoFit/>
          </a:bodyPr>
          <a:lstStyle/>
          <a:p>
            <a:pPr algn="r"/>
            <a:fld id="{00CC62BE-4D71-204B-B738-DE67F06BDE8C}" type="slidenum">
              <a:rPr lang="en-US" sz="1000" b="1" i="0" smtClean="0">
                <a:solidFill>
                  <a:srgbClr val="00579C"/>
                </a:solidFill>
                <a:latin typeface="Arial" panose="020B0604020202020204" pitchFamily="34" charset="0"/>
                <a:cs typeface="Arial" panose="020B0604020202020204" pitchFamily="34" charset="0"/>
              </a:rPr>
              <a:pPr algn="r"/>
              <a:t>‹#›</a:t>
            </a:fld>
            <a:endParaRPr lang="en-US" sz="1000" b="1" i="0" dirty="0">
              <a:solidFill>
                <a:srgbClr val="00579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624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224517"/>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aregiving.org/wp-content/uploads/2015/05/2015_CaregivingintheUS_Final-Report-June-4_WEB.pdf" TargetMode="External"/><Relationship Id="rId2" Type="http://schemas.openxmlformats.org/officeDocument/2006/relationships/hyperlink" Target="https://www.thearc.org/document.doc?id=367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Verdana Pro" panose="020B0604030504040204" pitchFamily="34" charset="0"/>
              </a:rPr>
              <a:t>Autism Spectrum Disorder and Aging.</a:t>
            </a:r>
          </a:p>
        </p:txBody>
      </p:sp>
      <p:sp>
        <p:nvSpPr>
          <p:cNvPr id="3" name="Subtitle 2"/>
          <p:cNvSpPr>
            <a:spLocks noGrp="1"/>
          </p:cNvSpPr>
          <p:nvPr>
            <p:ph type="subTitle" idx="1"/>
          </p:nvPr>
        </p:nvSpPr>
        <p:spPr/>
        <p:txBody>
          <a:bodyPr/>
          <a:lstStyle/>
          <a:p>
            <a:r>
              <a:rPr lang="en-US" dirty="0"/>
              <a:t>Lori Volpe, Ph.D.</a:t>
            </a:r>
          </a:p>
          <a:p>
            <a:r>
              <a:rPr lang="en-US" dirty="0"/>
              <a:t>Senior Coordinator of Autism Services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CB3638-7AEB-0A4A-5270-C5BC51980EDC}"/>
              </a:ext>
            </a:extLst>
          </p:cNvPr>
          <p:cNvSpPr>
            <a:spLocks noGrp="1"/>
          </p:cNvSpPr>
          <p:nvPr>
            <p:ph idx="1"/>
          </p:nvPr>
        </p:nvSpPr>
        <p:spPr>
          <a:xfrm>
            <a:off x="564498" y="693468"/>
            <a:ext cx="10829809" cy="2735532"/>
          </a:xfrm>
        </p:spPr>
        <p:txBody>
          <a:bodyPr/>
          <a:lstStyle/>
          <a:p>
            <a:pPr algn="ctr"/>
            <a:endParaRPr lang="en-US" sz="3600" dirty="0">
              <a:latin typeface="Verdana Pro" panose="020B0604030504040204" pitchFamily="34" charset="0"/>
            </a:endParaRPr>
          </a:p>
          <a:p>
            <a:pPr algn="ctr"/>
            <a:r>
              <a:rPr lang="en-US" sz="3600" dirty="0">
                <a:latin typeface="Verdana Pro" panose="020B0604030504040204" pitchFamily="34" charset="0"/>
              </a:rPr>
              <a:t>Aging is all about change…..</a:t>
            </a:r>
          </a:p>
          <a:p>
            <a:pPr algn="ctr"/>
            <a:r>
              <a:rPr lang="en-US" sz="3600" dirty="0">
                <a:latin typeface="Verdana Pro" panose="020B0604030504040204" pitchFamily="34" charset="0"/>
              </a:rPr>
              <a:t>Change is something adverse to most people with ASD….</a:t>
            </a:r>
          </a:p>
        </p:txBody>
      </p:sp>
      <p:pic>
        <p:nvPicPr>
          <p:cNvPr id="1026" name="Picture 2" descr="Aging of the face in in salt lake city, Provo, Orem, St. George">
            <a:extLst>
              <a:ext uri="{FF2B5EF4-FFF2-40B4-BE49-F238E27FC236}">
                <a16:creationId xmlns:a16="http://schemas.microsoft.com/office/drawing/2014/main" id="{0721806D-1414-C4A8-1D12-AA03F2E2D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946" y="3429000"/>
            <a:ext cx="7208108" cy="282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76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67D8-3996-8A17-7B68-2FD99A9ABF14}"/>
              </a:ext>
            </a:extLst>
          </p:cNvPr>
          <p:cNvSpPr>
            <a:spLocks noGrp="1"/>
          </p:cNvSpPr>
          <p:nvPr>
            <p:ph type="title"/>
          </p:nvPr>
        </p:nvSpPr>
        <p:spPr/>
        <p:txBody>
          <a:bodyPr/>
          <a:lstStyle/>
          <a:p>
            <a:r>
              <a:rPr lang="en-US" dirty="0">
                <a:latin typeface="Verdana Pro" panose="020B0604030504040204" pitchFamily="34" charset="0"/>
              </a:rPr>
              <a:t>Supporting the Senior with ASD</a:t>
            </a:r>
          </a:p>
        </p:txBody>
      </p:sp>
      <p:sp>
        <p:nvSpPr>
          <p:cNvPr id="3" name="Content Placeholder 2">
            <a:extLst>
              <a:ext uri="{FF2B5EF4-FFF2-40B4-BE49-F238E27FC236}">
                <a16:creationId xmlns:a16="http://schemas.microsoft.com/office/drawing/2014/main" id="{5CF7657A-98BD-879F-25F7-1F2A7237D10C}"/>
              </a:ext>
            </a:extLst>
          </p:cNvPr>
          <p:cNvSpPr>
            <a:spLocks noGrp="1"/>
          </p:cNvSpPr>
          <p:nvPr>
            <p:ph idx="1"/>
          </p:nvPr>
        </p:nvSpPr>
        <p:spPr>
          <a:xfrm>
            <a:off x="613925" y="1667020"/>
            <a:ext cx="10829809" cy="4157128"/>
          </a:xfrm>
        </p:spPr>
        <p:txBody>
          <a:bodyPr/>
          <a:lstStyle/>
          <a:p>
            <a:pPr marL="342900" indent="-342900">
              <a:buFont typeface="+mj-lt"/>
              <a:buAutoNum type="arabicPeriod"/>
            </a:pPr>
            <a:r>
              <a:rPr lang="en-US" sz="2000" dirty="0">
                <a:latin typeface="Verdana Pro" panose="020B0604030504040204" pitchFamily="34" charset="0"/>
              </a:rPr>
              <a:t>Appreciate the person’s gifts and skills. They have a lifetime of experiences, talents and expertise, which when shared with others, fosters feeling of relevance and connectedness.</a:t>
            </a:r>
          </a:p>
          <a:p>
            <a:pPr marL="342900" indent="-342900">
              <a:buFont typeface="+mj-lt"/>
              <a:buAutoNum type="arabicPeriod"/>
            </a:pPr>
            <a:r>
              <a:rPr lang="en-US" sz="2000" dirty="0">
                <a:latin typeface="Verdana Pro" panose="020B0604030504040204" pitchFamily="34" charset="0"/>
              </a:rPr>
              <a:t>Prepare the person for the eventual loss of skills. Help support their understanding that it is a natural part of aging for sight and hearing to become impaired. Balance and flexibility may be diminished, effecting mobility.</a:t>
            </a:r>
          </a:p>
          <a:p>
            <a:pPr marL="342900" indent="-342900">
              <a:buFont typeface="+mj-lt"/>
              <a:buAutoNum type="arabicPeriod"/>
            </a:pPr>
            <a:r>
              <a:rPr lang="en-US" sz="2000" dirty="0">
                <a:latin typeface="Verdana Pro" panose="020B0604030504040204" pitchFamily="34" charset="0"/>
              </a:rPr>
              <a:t>While preparing for declining health may be challenging, as we do not know what the future holds for any one individual, we can support them in developing a healthy life-style and positive attitude. Doing so will support the maintenance of as good health as possible.</a:t>
            </a:r>
          </a:p>
          <a:p>
            <a:pPr marL="342900" indent="-342900">
              <a:buFont typeface="+mj-lt"/>
              <a:buAutoNum type="arabicPeriod"/>
            </a:pPr>
            <a:endParaRPr lang="en-US" dirty="0">
              <a:latin typeface="Verdana Pro" panose="020B0604030504040204" pitchFamily="34" charset="0"/>
            </a:endParaRPr>
          </a:p>
        </p:txBody>
      </p:sp>
      <p:pic>
        <p:nvPicPr>
          <p:cNvPr id="3074" name="Picture 2" descr="Neurodiversity Symbol Digital Download Rainbow Infinity - Etsy">
            <a:extLst>
              <a:ext uri="{FF2B5EF4-FFF2-40B4-BE49-F238E27FC236}">
                <a16:creationId xmlns:a16="http://schemas.microsoft.com/office/drawing/2014/main" id="{CB5A5FD3-E58D-A98E-7D88-2DE06B1FD93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9" t="7101" r="-979" b="35863"/>
          <a:stretch/>
        </p:blipFill>
        <p:spPr bwMode="auto">
          <a:xfrm>
            <a:off x="7051589" y="5025784"/>
            <a:ext cx="2737020" cy="170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05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9DC9E-4C50-AFD6-9952-A406A8E9EEA1}"/>
              </a:ext>
            </a:extLst>
          </p:cNvPr>
          <p:cNvSpPr>
            <a:spLocks noGrp="1"/>
          </p:cNvSpPr>
          <p:nvPr>
            <p:ph type="title"/>
          </p:nvPr>
        </p:nvSpPr>
        <p:spPr/>
        <p:txBody>
          <a:bodyPr/>
          <a:lstStyle/>
          <a:p>
            <a:r>
              <a:rPr lang="en-US" dirty="0">
                <a:latin typeface="Verdana Pro" panose="020B0604030504040204" pitchFamily="34" charset="0"/>
              </a:rPr>
              <a:t>Supporting the Senior with ASD</a:t>
            </a:r>
          </a:p>
        </p:txBody>
      </p:sp>
      <p:sp>
        <p:nvSpPr>
          <p:cNvPr id="3" name="Content Placeholder 2">
            <a:extLst>
              <a:ext uri="{FF2B5EF4-FFF2-40B4-BE49-F238E27FC236}">
                <a16:creationId xmlns:a16="http://schemas.microsoft.com/office/drawing/2014/main" id="{F3CCEEA7-873A-EB4C-DC10-E019565AEFD8}"/>
              </a:ext>
            </a:extLst>
          </p:cNvPr>
          <p:cNvSpPr>
            <a:spLocks noGrp="1"/>
          </p:cNvSpPr>
          <p:nvPr>
            <p:ph idx="1"/>
          </p:nvPr>
        </p:nvSpPr>
        <p:spPr>
          <a:xfrm>
            <a:off x="681095" y="1243344"/>
            <a:ext cx="10829809" cy="4157128"/>
          </a:xfrm>
        </p:spPr>
        <p:txBody>
          <a:bodyPr/>
          <a:lstStyle/>
          <a:p>
            <a:pPr marL="342900" indent="-342900">
              <a:buFont typeface="+mj-lt"/>
              <a:buAutoNum type="arabicPeriod" startAt="4"/>
            </a:pPr>
            <a:r>
              <a:rPr lang="en-US" sz="2000" dirty="0">
                <a:latin typeface="Verdana Pro" panose="020B0604030504040204" pitchFamily="34" charset="0"/>
              </a:rPr>
              <a:t>As the person with ASD may become more rigid, those supporting them will need to increase their own willingness to be flexible in our interactions and plans.</a:t>
            </a:r>
          </a:p>
          <a:p>
            <a:pPr marL="342900" indent="-342900">
              <a:buFont typeface="+mj-lt"/>
              <a:buAutoNum type="arabicPeriod" startAt="4"/>
            </a:pPr>
            <a:r>
              <a:rPr lang="en-US" sz="2000" dirty="0">
                <a:latin typeface="Verdana Pro" panose="020B0604030504040204" pitchFamily="34" charset="0"/>
              </a:rPr>
              <a:t>Give the person more time to process and respond to communication. Their auditory processing may be further impacted by hearing loss, as they age. The use of visual supports (i.e., written and/ or pictural) may be helpful.</a:t>
            </a:r>
          </a:p>
          <a:p>
            <a:pPr marL="342900" indent="-342900">
              <a:buFont typeface="+mj-lt"/>
              <a:buAutoNum type="arabicPeriod" startAt="4"/>
            </a:pPr>
            <a:r>
              <a:rPr lang="en-US" sz="2000" dirty="0">
                <a:latin typeface="Verdana Pro" panose="020B0604030504040204" pitchFamily="34" charset="0"/>
              </a:rPr>
              <a:t>Before judging “misbehavior” as intentionally negative, reflect on the confusion and anxiety the person with ASD may be experiencing surrounding the changes in their life. </a:t>
            </a:r>
          </a:p>
          <a:p>
            <a:pPr marL="342900" indent="-342900">
              <a:buFont typeface="+mj-lt"/>
              <a:buAutoNum type="arabicPeriod" startAt="4"/>
            </a:pPr>
            <a:r>
              <a:rPr lang="en-US" sz="2000" dirty="0">
                <a:latin typeface="Verdana Pro" panose="020B0604030504040204" pitchFamily="34" charset="0"/>
              </a:rPr>
              <a:t>Proactively, develop coping resources for the individual with ASD. Maintain a positive and supportive demeanor.</a:t>
            </a:r>
          </a:p>
        </p:txBody>
      </p:sp>
      <p:pic>
        <p:nvPicPr>
          <p:cNvPr id="4100" name="Picture 4" descr="Communication icon from teamwork collection. Simple line element  Communication symbol for templates, web design and infographics Stock  Vector Image &amp; Art - Alamy">
            <a:extLst>
              <a:ext uri="{FF2B5EF4-FFF2-40B4-BE49-F238E27FC236}">
                <a16:creationId xmlns:a16="http://schemas.microsoft.com/office/drawing/2014/main" id="{646FF9E0-B25B-43E5-B84F-B48C912FB8A4}"/>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374" b="64029" l="10000" r="90000">
                        <a14:foregroundMark x1="28220" y1="7770" x2="34237" y2="1511"/>
                        <a14:foregroundMark x1="34237" y1="1511" x2="54153" y2="2446"/>
                        <a14:foregroundMark x1="54153" y1="2446" x2="58136" y2="5540"/>
                        <a14:foregroundMark x1="34322" y1="6978" x2="57203" y2="7482"/>
                        <a14:foregroundMark x1="35424" y1="12302" x2="52203" y2="11942"/>
                        <a14:foregroundMark x1="37542" y1="57122" x2="45593" y2="61583"/>
                        <a14:foregroundMark x1="45593" y1="61583" x2="57373" y2="64029"/>
                        <a14:foregroundMark x1="57373" y1="64029" x2="67034" y2="62014"/>
                        <a14:foregroundMark x1="61695" y1="52950" x2="45508" y2="53094"/>
                        <a14:foregroundMark x1="26271" y1="24604" x2="25932" y2="26115"/>
                        <a14:foregroundMark x1="38644" y1="23957" x2="38136" y2="25108"/>
                        <a14:foregroundMark x1="30847" y1="29496" x2="35000" y2="30432"/>
                        <a14:foregroundMark x1="61949" y1="23813" x2="61949" y2="25612"/>
                        <a14:foregroundMark x1="74576" y1="23525" x2="74915" y2="27050"/>
                        <a14:foregroundMark x1="65339" y1="30432" x2="70763" y2="31727"/>
                        <a14:foregroundMark x1="45763" y1="58129" x2="56780" y2="57626"/>
                        <a14:foregroundMark x1="56780" y1="57626" x2="61780" y2="57626"/>
                      </a14:backgroundRemoval>
                    </a14:imgEffect>
                  </a14:imgLayer>
                </a14:imgProps>
              </a:ext>
              <a:ext uri="{28A0092B-C50C-407E-A947-70E740481C1C}">
                <a14:useLocalDpi xmlns:a14="http://schemas.microsoft.com/office/drawing/2010/main" val="0"/>
              </a:ext>
            </a:extLst>
          </a:blip>
          <a:srcRect b="33333"/>
          <a:stretch/>
        </p:blipFill>
        <p:spPr bwMode="auto">
          <a:xfrm>
            <a:off x="5082746" y="4768941"/>
            <a:ext cx="2992266" cy="208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66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1256-3415-8453-3A6C-C556698EB9B4}"/>
              </a:ext>
            </a:extLst>
          </p:cNvPr>
          <p:cNvSpPr>
            <a:spLocks noGrp="1"/>
          </p:cNvSpPr>
          <p:nvPr>
            <p:ph type="title"/>
          </p:nvPr>
        </p:nvSpPr>
        <p:spPr/>
        <p:txBody>
          <a:bodyPr/>
          <a:lstStyle/>
          <a:p>
            <a:r>
              <a:rPr lang="en-US" dirty="0">
                <a:latin typeface="Verdana Pro" panose="020B0604030504040204" pitchFamily="34" charset="0"/>
              </a:rPr>
              <a:t>Supporting the Senior with ASD</a:t>
            </a:r>
          </a:p>
        </p:txBody>
      </p:sp>
      <p:sp>
        <p:nvSpPr>
          <p:cNvPr id="3" name="Content Placeholder 2">
            <a:extLst>
              <a:ext uri="{FF2B5EF4-FFF2-40B4-BE49-F238E27FC236}">
                <a16:creationId xmlns:a16="http://schemas.microsoft.com/office/drawing/2014/main" id="{0E13B748-346D-BE45-4B6A-4738D145B4DD}"/>
              </a:ext>
            </a:extLst>
          </p:cNvPr>
          <p:cNvSpPr>
            <a:spLocks noGrp="1"/>
          </p:cNvSpPr>
          <p:nvPr>
            <p:ph idx="1"/>
          </p:nvPr>
        </p:nvSpPr>
        <p:spPr>
          <a:xfrm>
            <a:off x="613924" y="1288080"/>
            <a:ext cx="10829809" cy="4157128"/>
          </a:xfrm>
        </p:spPr>
        <p:txBody>
          <a:bodyPr lIns="91440" tIns="45720" rIns="91440" bIns="45720" anchor="t"/>
          <a:lstStyle/>
          <a:p>
            <a:pPr marL="342900" indent="-342900">
              <a:buFont typeface="+mj-lt"/>
              <a:buAutoNum type="arabicPeriod" startAt="8"/>
            </a:pPr>
            <a:r>
              <a:rPr lang="en-US" sz="1800" dirty="0">
                <a:latin typeface="Verdana Pro"/>
                <a:cs typeface="Arial"/>
              </a:rPr>
              <a:t>As a result of sensory processing differences, the person with ASD may not recognize subtle bodily changes and their realization may be sudden and jarring. For example, they may not recognize the slow loss of hearing until one day when they panic and/ or appear “paranoid” about what others may be doing or saying about them.</a:t>
            </a:r>
          </a:p>
          <a:p>
            <a:pPr marL="342900" indent="-342900">
              <a:buFont typeface="+mj-lt"/>
              <a:buAutoNum type="arabicPeriod" startAt="8"/>
            </a:pPr>
            <a:r>
              <a:rPr lang="en-US" sz="1800" dirty="0">
                <a:latin typeface="Verdana Pro" panose="020B0604030504040204" pitchFamily="34" charset="0"/>
              </a:rPr>
              <a:t>The person with ASD may have difficulty explaining to those who support them and/ or medical personnel what they are feeling physically/ emotionally. They also may face challenges waiting for appointments so thoughtful scheduling can be helpful. Also, having visuals available to support the person’s receptive and expressive communication during the visit. It is also somewhat unclear if autistic individuals experience medical issues, and the treatments for them, the same or differently than neurotypical people.</a:t>
            </a:r>
          </a:p>
          <a:p>
            <a:pPr marL="342900" indent="-342900">
              <a:buFont typeface="+mj-lt"/>
              <a:buAutoNum type="arabicPeriod" startAt="8"/>
            </a:pPr>
            <a:r>
              <a:rPr lang="en-US" sz="1800" dirty="0">
                <a:latin typeface="Verdana Pro"/>
                <a:cs typeface="Arial"/>
              </a:rPr>
              <a:t>When hospitalized, autistic people may develop, what is referred to as “hospital psychosis”. They may become disoriented and paranoid in an unfamiliar environment. They may become argumentative, refuse treatment and they may set their sights on escape, so elopement safeguards may need to be implemented.</a:t>
            </a:r>
          </a:p>
          <a:p>
            <a:pPr marL="342900" indent="-342900">
              <a:buFont typeface="+mj-lt"/>
              <a:buAutoNum type="arabicPeriod" startAt="8"/>
            </a:pPr>
            <a:endParaRPr lang="en-US" dirty="0">
              <a:latin typeface="Verdana Pro" panose="020B0604030504040204" pitchFamily="34" charset="0"/>
            </a:endParaRPr>
          </a:p>
        </p:txBody>
      </p:sp>
    </p:spTree>
    <p:extLst>
      <p:ext uri="{BB962C8B-B14F-4D97-AF65-F5344CB8AC3E}">
        <p14:creationId xmlns:p14="http://schemas.microsoft.com/office/powerpoint/2010/main" val="2700957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2485C-A400-65FB-C681-C7FB1CC16D7D}"/>
              </a:ext>
            </a:extLst>
          </p:cNvPr>
          <p:cNvSpPr>
            <a:spLocks noGrp="1"/>
          </p:cNvSpPr>
          <p:nvPr>
            <p:ph type="title"/>
          </p:nvPr>
        </p:nvSpPr>
        <p:spPr/>
        <p:txBody>
          <a:bodyPr/>
          <a:lstStyle/>
          <a:p>
            <a:r>
              <a:rPr lang="en-US" dirty="0">
                <a:latin typeface="Verdana Pro" panose="020B0604030504040204" pitchFamily="34" charset="0"/>
              </a:rPr>
              <a:t>Supporting the Senior with ASD</a:t>
            </a:r>
          </a:p>
        </p:txBody>
      </p:sp>
      <p:sp>
        <p:nvSpPr>
          <p:cNvPr id="3" name="Content Placeholder 2">
            <a:extLst>
              <a:ext uri="{FF2B5EF4-FFF2-40B4-BE49-F238E27FC236}">
                <a16:creationId xmlns:a16="http://schemas.microsoft.com/office/drawing/2014/main" id="{C1F5B979-F742-95FC-543C-969129F1EB61}"/>
              </a:ext>
            </a:extLst>
          </p:cNvPr>
          <p:cNvSpPr>
            <a:spLocks noGrp="1"/>
          </p:cNvSpPr>
          <p:nvPr>
            <p:ph idx="1"/>
          </p:nvPr>
        </p:nvSpPr>
        <p:spPr>
          <a:xfrm>
            <a:off x="613925" y="1282377"/>
            <a:ext cx="10829809" cy="4157128"/>
          </a:xfrm>
        </p:spPr>
        <p:txBody>
          <a:bodyPr lIns="91440" tIns="45720" rIns="91440" bIns="45720" anchor="t"/>
          <a:lstStyle/>
          <a:p>
            <a:pPr marL="457200" indent="-457200">
              <a:buFont typeface="+mj-lt"/>
              <a:buAutoNum type="arabicPeriod" startAt="11"/>
            </a:pPr>
            <a:r>
              <a:rPr lang="en-US" sz="2000" dirty="0">
                <a:latin typeface="Verdana Pro" panose="020B0604030504040204" pitchFamily="34" charset="0"/>
              </a:rPr>
              <a:t>Neurocognitive functioning declines with age. The challenges increase for the person with ASD, for whom executive functioning, local-global processing, and episodic memory are especially difficult. This decline is exacerbated when the person has a comorbid intellectual disability.</a:t>
            </a:r>
          </a:p>
          <a:p>
            <a:r>
              <a:rPr lang="en-US" sz="2000" dirty="0">
                <a:latin typeface="Verdana Pro" panose="020B0604030504040204" pitchFamily="34" charset="0"/>
              </a:rPr>
              <a:t>    Supports (as needed):</a:t>
            </a:r>
          </a:p>
          <a:p>
            <a:pPr marL="1028700" lvl="1" indent="-342900"/>
            <a:r>
              <a:rPr lang="en-US" sz="2000" dirty="0">
                <a:latin typeface="Verdana Pro"/>
                <a:cs typeface="Arial"/>
              </a:rPr>
              <a:t>Organized, labeled environment making it easier to people find what they want/ need.</a:t>
            </a:r>
          </a:p>
          <a:p>
            <a:pPr marL="1028700" lvl="1" indent="-342900"/>
            <a:r>
              <a:rPr lang="en-US" sz="2000" dirty="0">
                <a:latin typeface="Verdana Pro"/>
                <a:cs typeface="Arial"/>
              </a:rPr>
              <a:t>Visuals to support daily routines (ex. self- care skills, household chores, etc.).</a:t>
            </a:r>
          </a:p>
          <a:p>
            <a:pPr marL="1028700" lvl="1" indent="-342900"/>
            <a:r>
              <a:rPr lang="en-US" sz="2000" dirty="0">
                <a:latin typeface="Verdana Pro"/>
                <a:cs typeface="Arial"/>
              </a:rPr>
              <a:t>Creation of daily schedules to provide structure and predictability.</a:t>
            </a:r>
          </a:p>
          <a:p>
            <a:pPr marL="1028700" lvl="1" indent="-342900"/>
            <a:r>
              <a:rPr lang="en-US" sz="2000" dirty="0">
                <a:latin typeface="Verdana Pro"/>
                <a:cs typeface="Arial"/>
              </a:rPr>
              <a:t>Refrain from challenging individuals on their memory for events/ "facts" in their lives. Be supportive and redirect to an alternate conversation, if necessary.</a:t>
            </a:r>
            <a:endParaRPr lang="en-US" sz="2000" dirty="0">
              <a:latin typeface="Verdana Pro" panose="020B0604030504040204" pitchFamily="34" charset="0"/>
            </a:endParaRPr>
          </a:p>
          <a:p>
            <a:pPr marL="1028700" lvl="1" indent="-342900"/>
            <a:endParaRPr lang="en-US" sz="2000" dirty="0">
              <a:latin typeface="Verdana Pro" panose="020B0604030504040204" pitchFamily="34" charset="0"/>
            </a:endParaRPr>
          </a:p>
          <a:p>
            <a:pPr marL="1028700" lvl="1" indent="-342900"/>
            <a:endParaRPr lang="en-US" sz="2000" dirty="0">
              <a:latin typeface="Verdana Pro" panose="020B0604030504040204" pitchFamily="34" charset="0"/>
            </a:endParaRPr>
          </a:p>
        </p:txBody>
      </p:sp>
    </p:spTree>
    <p:extLst>
      <p:ext uri="{BB962C8B-B14F-4D97-AF65-F5344CB8AC3E}">
        <p14:creationId xmlns:p14="http://schemas.microsoft.com/office/powerpoint/2010/main" val="3895090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08E1-0326-3F69-1653-9A09ECB8E82B}"/>
              </a:ext>
            </a:extLst>
          </p:cNvPr>
          <p:cNvSpPr>
            <a:spLocks noGrp="1"/>
          </p:cNvSpPr>
          <p:nvPr>
            <p:ph type="title"/>
          </p:nvPr>
        </p:nvSpPr>
        <p:spPr/>
        <p:txBody>
          <a:bodyPr/>
          <a:lstStyle/>
          <a:p>
            <a:r>
              <a:rPr lang="en-US" dirty="0">
                <a:latin typeface="Verdana Pro" panose="020B0604030504040204" pitchFamily="34" charset="0"/>
              </a:rPr>
              <a:t>Think Tank on Aging and Autism</a:t>
            </a:r>
          </a:p>
        </p:txBody>
      </p:sp>
      <p:sp>
        <p:nvSpPr>
          <p:cNvPr id="3" name="Content Placeholder 2">
            <a:extLst>
              <a:ext uri="{FF2B5EF4-FFF2-40B4-BE49-F238E27FC236}">
                <a16:creationId xmlns:a16="http://schemas.microsoft.com/office/drawing/2014/main" id="{864DF4D7-F718-6FD5-258D-890569CFD924}"/>
              </a:ext>
            </a:extLst>
          </p:cNvPr>
          <p:cNvSpPr>
            <a:spLocks noGrp="1"/>
          </p:cNvSpPr>
          <p:nvPr>
            <p:ph idx="1"/>
          </p:nvPr>
        </p:nvSpPr>
        <p:spPr/>
        <p:txBody>
          <a:bodyPr/>
          <a:lstStyle/>
          <a:p>
            <a:r>
              <a:rPr lang="en-US" sz="1800" dirty="0">
                <a:latin typeface="Verdana Pro" panose="020B0604030504040204" pitchFamily="34" charset="0"/>
              </a:rPr>
              <a:t>In October of 2017, an international Think Tank was assembled. Participants were autistic adults, clinicians, researchers, and service providers.</a:t>
            </a:r>
          </a:p>
          <a:p>
            <a:r>
              <a:rPr lang="en-US" sz="1800" dirty="0">
                <a:latin typeface="Verdana Pro" panose="020B0604030504040204" pitchFamily="34" charset="0"/>
              </a:rPr>
              <a:t>Their objectives were:</a:t>
            </a:r>
          </a:p>
          <a:p>
            <a:pPr marL="342900" indent="-342900">
              <a:buAutoNum type="arabicPeriod"/>
            </a:pPr>
            <a:r>
              <a:rPr lang="en-US" sz="1800" b="0" i="0" dirty="0">
                <a:solidFill>
                  <a:srgbClr val="000000"/>
                </a:solidFill>
                <a:effectLst/>
                <a:latin typeface="Verdana Pro" panose="020B0604030504040204" pitchFamily="34" charset="0"/>
              </a:rPr>
              <a:t>To bring together autistic individuals, researchers, clinicians and policy makers to identify individual and contextual factors facing the aging autistic population and their families; </a:t>
            </a:r>
          </a:p>
          <a:p>
            <a:pPr marL="342900" indent="-342900">
              <a:buAutoNum type="arabicPeriod"/>
            </a:pPr>
            <a:r>
              <a:rPr lang="en-US" sz="1800" b="0" i="0" dirty="0">
                <a:solidFill>
                  <a:srgbClr val="000000"/>
                </a:solidFill>
                <a:effectLst/>
                <a:latin typeface="Verdana Pro" panose="020B0604030504040204" pitchFamily="34" charset="0"/>
              </a:rPr>
              <a:t>To promote a multi-role and inter-professional approach to identifying the unmet physical, medical, social and service needs experienced by aging autistic individuals and their families; </a:t>
            </a:r>
          </a:p>
          <a:p>
            <a:pPr marL="342900" indent="-342900">
              <a:buAutoNum type="arabicPeriod"/>
            </a:pPr>
            <a:r>
              <a:rPr lang="en-US" sz="1800" b="0" i="0" dirty="0">
                <a:solidFill>
                  <a:srgbClr val="000000"/>
                </a:solidFill>
                <a:effectLst/>
                <a:latin typeface="Verdana Pro" panose="020B0604030504040204" pitchFamily="34" charset="0"/>
              </a:rPr>
              <a:t>To facilitate international networking and collaboration around common priorities and to advance research, knowledge, and solutions for issues related to aging in those on the autism spectrum.</a:t>
            </a:r>
            <a:endParaRPr lang="en-US" sz="1800" dirty="0">
              <a:latin typeface="Verdana Pro" panose="020B0604030504040204" pitchFamily="34" charset="0"/>
            </a:endParaRPr>
          </a:p>
        </p:txBody>
      </p:sp>
    </p:spTree>
    <p:extLst>
      <p:ext uri="{BB962C8B-B14F-4D97-AF65-F5344CB8AC3E}">
        <p14:creationId xmlns:p14="http://schemas.microsoft.com/office/powerpoint/2010/main" val="1953907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FBA5-21C9-E707-9804-2E3D1DC962EF}"/>
              </a:ext>
            </a:extLst>
          </p:cNvPr>
          <p:cNvSpPr>
            <a:spLocks noGrp="1"/>
          </p:cNvSpPr>
          <p:nvPr>
            <p:ph type="title"/>
          </p:nvPr>
        </p:nvSpPr>
        <p:spPr/>
        <p:txBody>
          <a:bodyPr/>
          <a:lstStyle/>
          <a:p>
            <a:r>
              <a:rPr lang="en-US" dirty="0">
                <a:latin typeface="Verdana Pro" panose="020B0604030504040204" pitchFamily="34" charset="0"/>
              </a:rPr>
              <a:t>Think Tank Considerations for Optimal Support</a:t>
            </a:r>
          </a:p>
        </p:txBody>
      </p:sp>
      <p:sp>
        <p:nvSpPr>
          <p:cNvPr id="3" name="Content Placeholder 2">
            <a:extLst>
              <a:ext uri="{FF2B5EF4-FFF2-40B4-BE49-F238E27FC236}">
                <a16:creationId xmlns:a16="http://schemas.microsoft.com/office/drawing/2014/main" id="{D603FCD4-B049-3180-14D3-BD91BFAAFB3C}"/>
              </a:ext>
            </a:extLst>
          </p:cNvPr>
          <p:cNvSpPr>
            <a:spLocks noGrp="1"/>
          </p:cNvSpPr>
          <p:nvPr>
            <p:ph idx="1"/>
          </p:nvPr>
        </p:nvSpPr>
        <p:spPr>
          <a:xfrm>
            <a:off x="613925" y="1265655"/>
            <a:ext cx="10829809" cy="4157128"/>
          </a:xfrm>
        </p:spPr>
        <p:txBody>
          <a:bodyPr/>
          <a:lstStyle/>
          <a:p>
            <a:pPr marL="342900" indent="-342900">
              <a:buFont typeface="+mj-lt"/>
              <a:buAutoNum type="arabicPeriod"/>
            </a:pPr>
            <a:r>
              <a:rPr lang="en-US" sz="1800" b="0" i="0" dirty="0">
                <a:solidFill>
                  <a:srgbClr val="000000"/>
                </a:solidFill>
                <a:effectLst/>
                <a:latin typeface="Verdana Pro" panose="020B0604030504040204" pitchFamily="34" charset="0"/>
              </a:rPr>
              <a:t>Increase Awareness and Understanding</a:t>
            </a:r>
          </a:p>
          <a:p>
            <a:pPr marL="342900" indent="-342900">
              <a:buFont typeface="+mj-lt"/>
              <a:buAutoNum type="arabicPeriod"/>
            </a:pPr>
            <a:r>
              <a:rPr lang="en-US" sz="1800" b="0" i="0" dirty="0">
                <a:solidFill>
                  <a:srgbClr val="000000"/>
                </a:solidFill>
                <a:effectLst/>
                <a:latin typeface="Verdana Pro" panose="020B0604030504040204" pitchFamily="34" charset="0"/>
              </a:rPr>
              <a:t>Publicly funded postsecondary education and professional training are needed to support autistic adults in achieving employment and career goals, and to attain and retain meaningful positions in the workforce.</a:t>
            </a:r>
          </a:p>
          <a:p>
            <a:pPr marL="342900" indent="-342900">
              <a:buFont typeface="+mj-lt"/>
              <a:buAutoNum type="arabicPeriod"/>
            </a:pPr>
            <a:r>
              <a:rPr lang="en-US" sz="1800" b="0" i="0" dirty="0">
                <a:solidFill>
                  <a:srgbClr val="000000"/>
                </a:solidFill>
                <a:effectLst/>
                <a:latin typeface="Verdana Pro" panose="020B0604030504040204" pitchFamily="34" charset="0"/>
              </a:rPr>
              <a:t>Positive attitudes and flexible business environments are needed to create more accessible and sustainable jobs.</a:t>
            </a:r>
            <a:endParaRPr lang="en-US" sz="1800" dirty="0">
              <a:solidFill>
                <a:srgbClr val="000000"/>
              </a:solidFill>
              <a:latin typeface="Verdana Pro" panose="020B0604030504040204" pitchFamily="34" charset="0"/>
            </a:endParaRPr>
          </a:p>
          <a:p>
            <a:pPr marL="342900" indent="-342900">
              <a:buFont typeface="+mj-lt"/>
              <a:buAutoNum type="arabicPeriod"/>
            </a:pPr>
            <a:r>
              <a:rPr lang="en-US" sz="1800" b="0" i="0" dirty="0">
                <a:solidFill>
                  <a:srgbClr val="000000"/>
                </a:solidFill>
                <a:effectLst/>
                <a:latin typeface="Verdana Pro" panose="020B0604030504040204" pitchFamily="34" charset="0"/>
              </a:rPr>
              <a:t>More community-based solutions and interventions to redress social isolation and promote inclusivity. More effective advocacy, with regard to supporting life course decisions and opportunities for both individuals on the spectrum and their care providers.</a:t>
            </a:r>
          </a:p>
          <a:p>
            <a:pPr marL="342900" indent="-342900">
              <a:buFont typeface="+mj-lt"/>
              <a:buAutoNum type="arabicPeriod"/>
            </a:pPr>
            <a:r>
              <a:rPr lang="en-US" sz="1800" b="0" i="0" dirty="0">
                <a:solidFill>
                  <a:srgbClr val="000000"/>
                </a:solidFill>
                <a:effectLst/>
                <a:latin typeface="Verdana Pro" panose="020B0604030504040204" pitchFamily="34" charset="0"/>
              </a:rPr>
              <a:t>Caregivers employed by retirement homes and/or other long-term care facilities may be ill-prepared to accommodate the needs of the autistic population. Thus, specialized training programs are needed for staff in residential care facilities as well as the development of alternatives to facility-based care. Much can be learned from studying inclusive multi-generational and trans-generational housing alternatives, which are gradually becoming popular in the United States and various other world regions.</a:t>
            </a:r>
          </a:p>
          <a:p>
            <a:pPr marL="342900" indent="-342900">
              <a:buFont typeface="+mj-lt"/>
              <a:buAutoNum type="arabicPeriod"/>
            </a:pPr>
            <a:endParaRPr lang="en-US" dirty="0">
              <a:latin typeface="Verdana Pro" panose="020B0604030504040204" pitchFamily="34" charset="0"/>
            </a:endParaRPr>
          </a:p>
          <a:p>
            <a:endParaRPr lang="en-US" dirty="0"/>
          </a:p>
        </p:txBody>
      </p:sp>
    </p:spTree>
    <p:extLst>
      <p:ext uri="{BB962C8B-B14F-4D97-AF65-F5344CB8AC3E}">
        <p14:creationId xmlns:p14="http://schemas.microsoft.com/office/powerpoint/2010/main" val="365849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6819-93D7-C8E5-6D03-A465103FB0BA}"/>
              </a:ext>
            </a:extLst>
          </p:cNvPr>
          <p:cNvSpPr>
            <a:spLocks noGrp="1"/>
          </p:cNvSpPr>
          <p:nvPr>
            <p:ph type="title"/>
          </p:nvPr>
        </p:nvSpPr>
        <p:spPr/>
        <p:txBody>
          <a:bodyPr/>
          <a:lstStyle/>
          <a:p>
            <a:r>
              <a:rPr lang="en-US" dirty="0">
                <a:latin typeface="Verdana Pro" panose="020B0604030504040204" pitchFamily="34" charset="0"/>
              </a:rPr>
              <a:t>Think Tank Considerations for Optimal Support</a:t>
            </a:r>
            <a:endParaRPr lang="en-US" dirty="0"/>
          </a:p>
        </p:txBody>
      </p:sp>
      <p:sp>
        <p:nvSpPr>
          <p:cNvPr id="3" name="Content Placeholder 2">
            <a:extLst>
              <a:ext uri="{FF2B5EF4-FFF2-40B4-BE49-F238E27FC236}">
                <a16:creationId xmlns:a16="http://schemas.microsoft.com/office/drawing/2014/main" id="{2B2AABBD-8775-F252-C972-AB14B53C5689}"/>
              </a:ext>
            </a:extLst>
          </p:cNvPr>
          <p:cNvSpPr>
            <a:spLocks noGrp="1"/>
          </p:cNvSpPr>
          <p:nvPr>
            <p:ph idx="1"/>
          </p:nvPr>
        </p:nvSpPr>
        <p:spPr>
          <a:xfrm>
            <a:off x="613925" y="1524002"/>
            <a:ext cx="10829809" cy="4157128"/>
          </a:xfrm>
        </p:spPr>
        <p:txBody>
          <a:bodyPr/>
          <a:lstStyle/>
          <a:p>
            <a:pPr marL="342900" indent="-342900">
              <a:buFont typeface="+mj-lt"/>
              <a:buAutoNum type="arabicPeriod" startAt="6"/>
            </a:pPr>
            <a:r>
              <a:rPr lang="en-US" sz="1800" b="0" i="0" dirty="0">
                <a:solidFill>
                  <a:srgbClr val="000000"/>
                </a:solidFill>
                <a:effectLst/>
                <a:latin typeface="Verdana Pro" panose="020B0604030504040204" pitchFamily="34" charset="0"/>
              </a:rPr>
              <a:t>Autistic individuals raised concerns in approaching old age variably included: (1) maintaining an independent lifestyle, (2) self-identifying health issues prior to requiring medical intervention, (3) learning how to (and being able to) find appropriate support when needed, (4) remembering to take medications. Those who experience anxiety and/or depression were concerned with how these challenges might change as they age, (5) apprehension about managing post-retirement life, and the associated loss of work-related colleagues and friends.</a:t>
            </a:r>
          </a:p>
          <a:p>
            <a:endParaRPr lang="en-US" sz="1800" dirty="0">
              <a:latin typeface="Verdana Pro" panose="020B0604030504040204" pitchFamily="34" charset="0"/>
            </a:endParaRPr>
          </a:p>
          <a:p>
            <a:pPr marL="342900" indent="-342900">
              <a:buFont typeface="+mj-lt"/>
              <a:buAutoNum type="arabicPeriod" startAt="7"/>
            </a:pPr>
            <a:r>
              <a:rPr lang="en-US" sz="1800" dirty="0">
                <a:effectLst/>
                <a:latin typeface="Verdana Pro" panose="020B0604030504040204" pitchFamily="34" charset="0"/>
              </a:rPr>
              <a:t>All acknowledged the need for more adult-based research</a:t>
            </a:r>
          </a:p>
          <a:p>
            <a:pPr marL="1028700" lvl="1" indent="-342900">
              <a:buFont typeface="+mj-lt"/>
              <a:buAutoNum type="alphaLcPeriod"/>
            </a:pPr>
            <a:r>
              <a:rPr lang="en-US" sz="1800" dirty="0">
                <a:solidFill>
                  <a:srgbClr val="000000"/>
                </a:solidFill>
                <a:latin typeface="Verdana Pro" panose="020B0604030504040204" pitchFamily="34" charset="0"/>
              </a:rPr>
              <a:t>N</a:t>
            </a:r>
            <a:r>
              <a:rPr lang="en-US" sz="1800" b="0" i="0" dirty="0">
                <a:solidFill>
                  <a:srgbClr val="000000"/>
                </a:solidFill>
                <a:effectLst/>
                <a:latin typeface="Verdana Pro" panose="020B0604030504040204" pitchFamily="34" charset="0"/>
              </a:rPr>
              <a:t>eed for recruitment of a relatively large sample size of seniors on the spectrum.</a:t>
            </a:r>
          </a:p>
          <a:p>
            <a:pPr marL="1028700" lvl="1" indent="-342900">
              <a:buFont typeface="+mj-lt"/>
              <a:buAutoNum type="alphaLcPeriod"/>
            </a:pPr>
            <a:r>
              <a:rPr lang="en-US" sz="1800" dirty="0">
                <a:effectLst/>
                <a:latin typeface="Verdana Pro" panose="020B0604030504040204" pitchFamily="34" charset="0"/>
              </a:rPr>
              <a:t>Need for large- scale longitudinal studies evaluating multiple parameters including mental health, physical health and quality of life, with data collected from autistic adults and their caregivers. Also, the collection of biological samples including brain tissue.</a:t>
            </a:r>
          </a:p>
          <a:p>
            <a:endParaRPr lang="en-US" dirty="0"/>
          </a:p>
        </p:txBody>
      </p:sp>
    </p:spTree>
    <p:extLst>
      <p:ext uri="{BB962C8B-B14F-4D97-AF65-F5344CB8AC3E}">
        <p14:creationId xmlns:p14="http://schemas.microsoft.com/office/powerpoint/2010/main" val="2676120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915E3-E0F2-3552-97EB-5945A204602D}"/>
              </a:ext>
            </a:extLst>
          </p:cNvPr>
          <p:cNvSpPr>
            <a:spLocks noGrp="1"/>
          </p:cNvSpPr>
          <p:nvPr>
            <p:ph type="title"/>
          </p:nvPr>
        </p:nvSpPr>
        <p:spPr/>
        <p:txBody>
          <a:bodyPr/>
          <a:lstStyle/>
          <a:p>
            <a:r>
              <a:rPr lang="en-US" dirty="0">
                <a:latin typeface="Verdana Pro" panose="020B0604030504040204" pitchFamily="34" charset="0"/>
              </a:rPr>
              <a:t>Think Tank Considerations for Optimal Support</a:t>
            </a:r>
            <a:endParaRPr lang="en-US" dirty="0"/>
          </a:p>
        </p:txBody>
      </p:sp>
      <p:sp>
        <p:nvSpPr>
          <p:cNvPr id="3" name="Content Placeholder 2">
            <a:extLst>
              <a:ext uri="{FF2B5EF4-FFF2-40B4-BE49-F238E27FC236}">
                <a16:creationId xmlns:a16="http://schemas.microsoft.com/office/drawing/2014/main" id="{E414196E-21B0-7DD2-ACA6-DA2A6E22719D}"/>
              </a:ext>
            </a:extLst>
          </p:cNvPr>
          <p:cNvSpPr>
            <a:spLocks noGrp="1"/>
          </p:cNvSpPr>
          <p:nvPr>
            <p:ph idx="1"/>
          </p:nvPr>
        </p:nvSpPr>
        <p:spPr>
          <a:xfrm>
            <a:off x="613925" y="1265770"/>
            <a:ext cx="10829809" cy="4157128"/>
          </a:xfrm>
        </p:spPr>
        <p:txBody>
          <a:bodyPr/>
          <a:lstStyle/>
          <a:p>
            <a:pPr marL="342900" indent="-342900">
              <a:buFont typeface="+mj-lt"/>
              <a:buAutoNum type="arabicPeriod" startAt="8"/>
            </a:pPr>
            <a:r>
              <a:rPr lang="en-US" dirty="0"/>
              <a:t>Successful Program Models</a:t>
            </a:r>
            <a:endParaRPr lang="en-US" dirty="0">
              <a:effectLst/>
            </a:endParaRPr>
          </a:p>
          <a:p>
            <a:pPr marL="285750" indent="-285750">
              <a:buFont typeface="Arial" panose="020B0604020202020204" pitchFamily="34" charset="0"/>
              <a:buChar char="•"/>
            </a:pPr>
            <a:r>
              <a:rPr lang="en-US" b="0" i="0" dirty="0">
                <a:solidFill>
                  <a:srgbClr val="000000"/>
                </a:solidFill>
                <a:effectLst/>
                <a:latin typeface="Verdana Pro" panose="020B0604030504040204" pitchFamily="34" charset="0"/>
              </a:rPr>
              <a:t>The Ontario (Canada) Working Group on Mental Health with ASD (https ://www.porticonet work.ca/web/adult-</a:t>
            </a:r>
            <a:r>
              <a:rPr lang="en-US" b="0" i="0" dirty="0" err="1">
                <a:solidFill>
                  <a:srgbClr val="000000"/>
                </a:solidFill>
                <a:effectLst/>
                <a:latin typeface="Verdana Pro" panose="020B0604030504040204" pitchFamily="34" charset="0"/>
              </a:rPr>
              <a:t>asd</a:t>
            </a:r>
            <a:r>
              <a:rPr lang="en-US" b="0" i="0" dirty="0">
                <a:solidFill>
                  <a:srgbClr val="000000"/>
                </a:solidFill>
                <a:effectLst/>
                <a:latin typeface="Verdana Pro" panose="020B0604030504040204" pitchFamily="34" charset="0"/>
              </a:rPr>
              <a:t>) has developed strategic plans to increase awareness about mental health needs of autistic adults among physicians.</a:t>
            </a:r>
          </a:p>
          <a:p>
            <a:pPr marL="285750" indent="-285750">
              <a:buFont typeface="Arial" panose="020B0604020202020204" pitchFamily="34" charset="0"/>
              <a:buChar char="•"/>
            </a:pPr>
            <a:r>
              <a:rPr lang="en-US" b="0" i="0" dirty="0">
                <a:solidFill>
                  <a:srgbClr val="000000"/>
                </a:solidFill>
                <a:effectLst/>
                <a:latin typeface="Verdana Pro" panose="020B0604030504040204" pitchFamily="34" charset="0"/>
              </a:rPr>
              <a:t>The Redpath Centre in Canada (https://redpathcentre.ca/) provides various services for autistic individuals and other neurodevelopmental conditions throughout the lifespan. They also conduct research, educate stakeholders and advocate for system change.</a:t>
            </a:r>
          </a:p>
          <a:p>
            <a:pPr marL="285750" indent="-285750">
              <a:buFont typeface="Arial" panose="020B0604020202020204" pitchFamily="34" charset="0"/>
              <a:buChar char="•"/>
            </a:pPr>
            <a:r>
              <a:rPr lang="en-US" b="0" i="0" dirty="0">
                <a:solidFill>
                  <a:srgbClr val="000000"/>
                </a:solidFill>
                <a:effectLst/>
                <a:latin typeface="Verdana Pro" panose="020B0604030504040204" pitchFamily="34" charset="0"/>
              </a:rPr>
              <a:t>First Place Arizona (USA) (https://www.firstplaceaz.org/)offers supportive housing which includes a residential transition program.</a:t>
            </a:r>
          </a:p>
          <a:p>
            <a:pPr marL="285750" indent="-285750">
              <a:buFont typeface="Arial" panose="020B0604020202020204" pitchFamily="34" charset="0"/>
              <a:buChar char="•"/>
            </a:pPr>
            <a:r>
              <a:rPr lang="en-US" b="0" i="0" dirty="0">
                <a:solidFill>
                  <a:srgbClr val="000000"/>
                </a:solidFill>
                <a:effectLst/>
                <a:latin typeface="Verdana Pro" panose="020B0604030504040204" pitchFamily="34" charset="0"/>
              </a:rPr>
              <a:t>Community-based Microboard systems (https ://www.velacanada.org/vela-micro board s) direct support and manage funding at the individual level. This also includes advocacy for an individual’s needs in the community. </a:t>
            </a:r>
          </a:p>
          <a:p>
            <a:pPr marL="285750" indent="-285750">
              <a:buFont typeface="Arial" panose="020B0604020202020204" pitchFamily="34" charset="0"/>
              <a:buChar char="•"/>
            </a:pPr>
            <a:r>
              <a:rPr lang="en-US" b="0" i="0" dirty="0">
                <a:solidFill>
                  <a:srgbClr val="000000"/>
                </a:solidFill>
                <a:effectLst/>
                <a:latin typeface="Verdana Pro" panose="020B0604030504040204" pitchFamily="34" charset="0"/>
              </a:rPr>
              <a:t>The Star Raft model (USA) (https://thestarraft.com/) is a tool that helps build and sustain family-friendly, person-centered support networks</a:t>
            </a:r>
            <a:endParaRPr lang="en-US" dirty="0">
              <a:latin typeface="Verdana Pro" panose="020B0604030504040204" pitchFamily="34" charset="0"/>
            </a:endParaRPr>
          </a:p>
          <a:p>
            <a:r>
              <a:rPr lang="en-US" dirty="0">
                <a:effectLst/>
              </a:rPr>
              <a:t>Edelson, S. M., Nicholas, D. B., Stoddart, K. P., Bauman, M. B., </a:t>
            </a:r>
            <a:r>
              <a:rPr lang="en-US" dirty="0" err="1">
                <a:effectLst/>
              </a:rPr>
              <a:t>Mawlam</a:t>
            </a:r>
            <a:r>
              <a:rPr lang="en-US" dirty="0">
                <a:effectLst/>
              </a:rPr>
              <a:t>, L., Lawson, W. B., Jose, C., Morris, R., &amp; Wright, S. D. (2020). Strategies for research, practice, and policy for autism in later life: A report from a think tank on aging and autism. </a:t>
            </a:r>
            <a:r>
              <a:rPr lang="en-US" i="1" dirty="0">
                <a:effectLst/>
              </a:rPr>
              <a:t>Journal of Autism and Developmental Disorders</a:t>
            </a:r>
            <a:r>
              <a:rPr lang="en-US" dirty="0">
                <a:effectLst/>
              </a:rPr>
              <a:t>, </a:t>
            </a:r>
            <a:r>
              <a:rPr lang="en-US" i="1" dirty="0">
                <a:effectLst/>
              </a:rPr>
              <a:t>51</a:t>
            </a:r>
            <a:r>
              <a:rPr lang="en-US" dirty="0">
                <a:effectLst/>
              </a:rPr>
              <a:t>(1), 382–390. https://doi.org/10.1007/s10803-020-04514-3 </a:t>
            </a:r>
          </a:p>
          <a:p>
            <a:endParaRPr lang="en-US" dirty="0"/>
          </a:p>
        </p:txBody>
      </p:sp>
    </p:spTree>
    <p:extLst>
      <p:ext uri="{BB962C8B-B14F-4D97-AF65-F5344CB8AC3E}">
        <p14:creationId xmlns:p14="http://schemas.microsoft.com/office/powerpoint/2010/main" val="949447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F32E-7A4C-6D33-59EF-F3617544FA51}"/>
              </a:ext>
            </a:extLst>
          </p:cNvPr>
          <p:cNvSpPr>
            <a:spLocks noGrp="1"/>
          </p:cNvSpPr>
          <p:nvPr>
            <p:ph type="title"/>
          </p:nvPr>
        </p:nvSpPr>
        <p:spPr/>
        <p:txBody>
          <a:bodyPr lIns="91440" tIns="45720" rIns="91440" bIns="45720" anchor="t"/>
          <a:lstStyle/>
          <a:p>
            <a:r>
              <a:rPr lang="en-US" dirty="0">
                <a:latin typeface="Verdana Pro"/>
              </a:rPr>
              <a:t>Summary</a:t>
            </a:r>
          </a:p>
        </p:txBody>
      </p:sp>
      <p:sp>
        <p:nvSpPr>
          <p:cNvPr id="3" name="Content Placeholder 2">
            <a:extLst>
              <a:ext uri="{FF2B5EF4-FFF2-40B4-BE49-F238E27FC236}">
                <a16:creationId xmlns:a16="http://schemas.microsoft.com/office/drawing/2014/main" id="{6D66990C-83C6-5342-08A2-50C804A8CA17}"/>
              </a:ext>
            </a:extLst>
          </p:cNvPr>
          <p:cNvSpPr>
            <a:spLocks noGrp="1"/>
          </p:cNvSpPr>
          <p:nvPr>
            <p:ph idx="1"/>
          </p:nvPr>
        </p:nvSpPr>
        <p:spPr>
          <a:xfrm>
            <a:off x="613925" y="1253069"/>
            <a:ext cx="10829809" cy="4157128"/>
          </a:xfrm>
        </p:spPr>
        <p:txBody>
          <a:bodyPr lIns="91440" tIns="45720" rIns="91440" bIns="45720" anchor="t"/>
          <a:lstStyle/>
          <a:p>
            <a:pPr marL="285750" indent="-285750">
              <a:buChar char="•"/>
            </a:pPr>
            <a:r>
              <a:rPr lang="en-US" dirty="0">
                <a:latin typeface="Verdana Pro"/>
                <a:cs typeface="Arial"/>
              </a:rPr>
              <a:t>Aging is a process that follows different paths for different people. Some aspects of functioning may decline slowly, while others may deteriorate rapidly (especially following a medical crisis like a stroke, etc.).</a:t>
            </a:r>
          </a:p>
          <a:p>
            <a:pPr marL="285750" indent="-285750">
              <a:buChar char="•"/>
            </a:pPr>
            <a:r>
              <a:rPr lang="en-US" dirty="0">
                <a:latin typeface="Verdana Pro"/>
                <a:cs typeface="Arial"/>
              </a:rPr>
              <a:t>Having frank and open discussions with the autistic adult and their family (caregivers) about the individual’s wants and needs as they age, and how those desires may be accomplished.</a:t>
            </a:r>
            <a:endParaRPr lang="en-US" dirty="0">
              <a:latin typeface="Verdana Pro"/>
            </a:endParaRPr>
          </a:p>
          <a:p>
            <a:pPr marL="285750" indent="-285750">
              <a:buChar char="•"/>
            </a:pPr>
            <a:r>
              <a:rPr lang="en-US" dirty="0">
                <a:latin typeface="Verdana Pro"/>
                <a:cs typeface="Arial"/>
              </a:rPr>
              <a:t>Research has shown that the aging process in autistic people happens, on average, at a more rapid pace than the typically developing population. This is exacerbated by the intensity of autistic symptomology and comorbid disorders (ex. intellectual disability and/or other psychiatric/ medical conditions). But more research is needed to better understand the aging process </a:t>
            </a:r>
            <a:r>
              <a:rPr lang="en-US">
                <a:latin typeface="Verdana Pro"/>
                <a:cs typeface="Arial"/>
              </a:rPr>
              <a:t>for autistics.</a:t>
            </a:r>
            <a:endParaRPr lang="en-US" dirty="0">
              <a:latin typeface="Verdana Pro"/>
            </a:endParaRPr>
          </a:p>
          <a:p>
            <a:pPr marL="285750" indent="-285750">
              <a:buChar char="•"/>
            </a:pPr>
            <a:r>
              <a:rPr lang="en-US" dirty="0">
                <a:latin typeface="Verdana Pro"/>
                <a:cs typeface="Arial"/>
              </a:rPr>
              <a:t>Be as proactive as possible in helping individuals maintain their health in their younger years so it becomes a positive routine (i.e., encourage regular exercise, healthy diet, preventative health care, etc.). People with ASD tend to be routine bound, and it is most effective to set a good routine to begin with than to have to establish a new one.</a:t>
            </a:r>
            <a:endParaRPr lang="en-US" dirty="0">
              <a:latin typeface="Verdana Pro"/>
            </a:endParaRPr>
          </a:p>
          <a:p>
            <a:pPr marL="285750" indent="-285750">
              <a:buChar char="•"/>
            </a:pPr>
            <a:r>
              <a:rPr lang="en-US" dirty="0">
                <a:latin typeface="Verdana Pro"/>
                <a:cs typeface="Arial"/>
              </a:rPr>
              <a:t>Have a variety of visual supports (pictorial and/ or printed) available so as memory/ skills fade, reference are in place to maintain independence.</a:t>
            </a:r>
          </a:p>
          <a:p>
            <a:pPr marL="285750" indent="-285750">
              <a:buChar char="•"/>
            </a:pPr>
            <a:r>
              <a:rPr lang="en-US" dirty="0">
                <a:latin typeface="Verdana Pro"/>
                <a:cs typeface="Arial"/>
              </a:rPr>
              <a:t>Be empathetic and supportive. The progression of aging can be disarming to many people, and it may be that much more so for the autistic person for whom processing the world around them is generally more challenging.</a:t>
            </a:r>
            <a:endParaRPr lang="en-US" dirty="0">
              <a:latin typeface="Verdana Pro"/>
            </a:endParaRPr>
          </a:p>
          <a:p>
            <a:pPr marL="285750" indent="-285750">
              <a:buChar char="•"/>
            </a:pPr>
            <a:endParaRPr lang="en-US" dirty="0">
              <a:latin typeface="Verdana Pro"/>
            </a:endParaRPr>
          </a:p>
          <a:p>
            <a:pPr marL="285750" indent="-285750">
              <a:buChar char="•"/>
            </a:pPr>
            <a:endParaRPr lang="en-US" dirty="0">
              <a:latin typeface="Verdana Pro"/>
            </a:endParaRPr>
          </a:p>
          <a:p>
            <a:pPr marL="285750" indent="-285750">
              <a:buChar char="•"/>
            </a:pPr>
            <a:endParaRPr lang="en-US" dirty="0">
              <a:latin typeface="Verdana Pro"/>
            </a:endParaRPr>
          </a:p>
          <a:p>
            <a:endParaRPr lang="en-US" dirty="0">
              <a:latin typeface="Verdana Pro"/>
            </a:endParaRPr>
          </a:p>
        </p:txBody>
      </p:sp>
    </p:spTree>
    <p:extLst>
      <p:ext uri="{BB962C8B-B14F-4D97-AF65-F5344CB8AC3E}">
        <p14:creationId xmlns:p14="http://schemas.microsoft.com/office/powerpoint/2010/main" val="14641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F5E7-ACEC-CEC4-FE3C-8396063451E6}"/>
              </a:ext>
            </a:extLst>
          </p:cNvPr>
          <p:cNvSpPr>
            <a:spLocks noGrp="1"/>
          </p:cNvSpPr>
          <p:nvPr>
            <p:ph type="title"/>
          </p:nvPr>
        </p:nvSpPr>
        <p:spPr/>
        <p:txBody>
          <a:bodyPr/>
          <a:lstStyle/>
          <a:p>
            <a:r>
              <a:rPr lang="en-US" dirty="0">
                <a:latin typeface="Verdana Pro" panose="020B0604030504040204" pitchFamily="34" charset="0"/>
              </a:rPr>
              <a:t>Autism Spectrum Disorder</a:t>
            </a:r>
          </a:p>
        </p:txBody>
      </p:sp>
      <p:sp>
        <p:nvSpPr>
          <p:cNvPr id="3" name="Content Placeholder 2">
            <a:extLst>
              <a:ext uri="{FF2B5EF4-FFF2-40B4-BE49-F238E27FC236}">
                <a16:creationId xmlns:a16="http://schemas.microsoft.com/office/drawing/2014/main" id="{59C6E2EE-0B9E-5A3F-5642-B0BD9DD2DA67}"/>
              </a:ext>
            </a:extLst>
          </p:cNvPr>
          <p:cNvSpPr>
            <a:spLocks noGrp="1"/>
          </p:cNvSpPr>
          <p:nvPr>
            <p:ph idx="1"/>
          </p:nvPr>
        </p:nvSpPr>
        <p:spPr>
          <a:xfrm>
            <a:off x="613925" y="1205701"/>
            <a:ext cx="10829809" cy="3555769"/>
          </a:xfrm>
        </p:spPr>
        <p:txBody>
          <a:bodyPr/>
          <a:lstStyle/>
          <a:p>
            <a:pPr marL="285750" indent="-285750">
              <a:buFont typeface="Arial" panose="020B0604020202020204" pitchFamily="34" charset="0"/>
              <a:buChar char="•"/>
            </a:pPr>
            <a:r>
              <a:rPr lang="en-US" sz="1800" dirty="0">
                <a:latin typeface="Verdana Pro" panose="020B0604030504040204" pitchFamily="34" charset="0"/>
              </a:rPr>
              <a:t>Autism Spectrum Disorder (ASD) is a neurodevelopmental disorder.</a:t>
            </a:r>
          </a:p>
          <a:p>
            <a:pPr marL="285750" indent="-285750">
              <a:buFont typeface="Arial" panose="020B0604020202020204" pitchFamily="34" charset="0"/>
              <a:buChar char="•"/>
            </a:pPr>
            <a:r>
              <a:rPr lang="en-US" sz="1800" dirty="0">
                <a:latin typeface="Verdana Pro" panose="020B0604030504040204" pitchFamily="34" charset="0"/>
              </a:rPr>
              <a:t>It impacts the acquisition and use of communication and social skills, and display of restricted, repetitive patterns of behavior.</a:t>
            </a:r>
          </a:p>
          <a:p>
            <a:pPr marL="285750" indent="-285750">
              <a:buFont typeface="Arial" panose="020B0604020202020204" pitchFamily="34" charset="0"/>
              <a:buChar char="•"/>
            </a:pPr>
            <a:r>
              <a:rPr lang="en-US" sz="1800" dirty="0">
                <a:latin typeface="Verdana Pro" panose="020B0604030504040204" pitchFamily="34" charset="0"/>
              </a:rPr>
              <a:t>ASD is a lifelong condition. People with ASD will grow, learn and develop when provided with appropriate education and support.</a:t>
            </a:r>
          </a:p>
          <a:p>
            <a:pPr marL="285750" indent="-285750">
              <a:buFont typeface="Arial" panose="020B0604020202020204" pitchFamily="34" charset="0"/>
              <a:buChar char="•"/>
            </a:pPr>
            <a:r>
              <a:rPr lang="en-US" sz="1800" dirty="0">
                <a:latin typeface="Verdana Pro" panose="020B0604030504040204" pitchFamily="34" charset="0"/>
              </a:rPr>
              <a:t>As a result of advances in medical care, people are living longer than ever before in recorded history. There has been a growing interest in maintaining/ improving the quality of life for all seniors, including those with ASD.</a:t>
            </a:r>
          </a:p>
          <a:p>
            <a:pPr marL="285750" indent="-285750">
              <a:buFont typeface="Arial" panose="020B0604020202020204" pitchFamily="34" charset="0"/>
              <a:buChar char="•"/>
            </a:pPr>
            <a:r>
              <a:rPr lang="en-US" sz="1800" dirty="0">
                <a:latin typeface="Verdana Pro" panose="020B0604030504040204" pitchFamily="34" charset="0"/>
              </a:rPr>
              <a:t>ASD, as a formal diagnosis, is relatively new (DSM-III, 1980) so the focus on aging and ASD has become a more recent area of investigation.</a:t>
            </a:r>
          </a:p>
          <a:p>
            <a:pPr marL="285750" indent="-285750">
              <a:buFont typeface="Arial" panose="020B0604020202020204" pitchFamily="34" charset="0"/>
              <a:buChar char="•"/>
            </a:pPr>
            <a:endParaRPr lang="en-US" sz="1800" dirty="0">
              <a:latin typeface="Verdana Pro" panose="020B0604030504040204" pitchFamily="34" charset="0"/>
            </a:endParaRPr>
          </a:p>
          <a:p>
            <a:pPr marL="285750" indent="-285750">
              <a:buFont typeface="Arial" panose="020B0604020202020204" pitchFamily="34" charset="0"/>
              <a:buChar char="•"/>
            </a:pPr>
            <a:endParaRPr lang="en-US" sz="1800" dirty="0">
              <a:latin typeface="Verdana Pro" panose="020B0604030504040204" pitchFamily="34" charset="0"/>
            </a:endParaRPr>
          </a:p>
        </p:txBody>
      </p:sp>
      <p:pic>
        <p:nvPicPr>
          <p:cNvPr id="1026" name="Picture 2" descr="BC Disability - Did you know? In 1938 Donald Triplett met... | Facebook">
            <a:extLst>
              <a:ext uri="{FF2B5EF4-FFF2-40B4-BE49-F238E27FC236}">
                <a16:creationId xmlns:a16="http://schemas.microsoft.com/office/drawing/2014/main" id="{9FEDD041-00F7-CA91-8D20-4287A015D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356" y="4569210"/>
            <a:ext cx="3577287" cy="21661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662316-5E5B-C0FE-A1B8-D276364E8DEF}"/>
              </a:ext>
            </a:extLst>
          </p:cNvPr>
          <p:cNvSpPr txBox="1"/>
          <p:nvPr/>
        </p:nvSpPr>
        <p:spPr>
          <a:xfrm>
            <a:off x="8180174" y="4925769"/>
            <a:ext cx="2800767" cy="1200329"/>
          </a:xfrm>
          <a:prstGeom prst="rect">
            <a:avLst/>
          </a:prstGeom>
          <a:noFill/>
        </p:spPr>
        <p:txBody>
          <a:bodyPr wrap="none" rtlCol="0">
            <a:spAutoFit/>
          </a:bodyPr>
          <a:lstStyle/>
          <a:p>
            <a:r>
              <a:rPr lang="en-US" dirty="0">
                <a:latin typeface="Verdana Pro" panose="020B0604030504040204" pitchFamily="34" charset="0"/>
              </a:rPr>
              <a:t>Donald Triplett</a:t>
            </a:r>
          </a:p>
          <a:p>
            <a:r>
              <a:rPr lang="en-US" dirty="0">
                <a:latin typeface="Verdana Pro" panose="020B0604030504040204" pitchFamily="34" charset="0"/>
              </a:rPr>
              <a:t>1933-2023 (age 89)</a:t>
            </a:r>
          </a:p>
          <a:p>
            <a:r>
              <a:rPr lang="en-US" dirty="0">
                <a:latin typeface="Verdana Pro" panose="020B0604030504040204" pitchFamily="34" charset="0"/>
              </a:rPr>
              <a:t>First person to be </a:t>
            </a:r>
          </a:p>
          <a:p>
            <a:r>
              <a:rPr lang="en-US" dirty="0">
                <a:latin typeface="Verdana Pro" panose="020B0604030504040204" pitchFamily="34" charset="0"/>
              </a:rPr>
              <a:t>diagnosed with autism</a:t>
            </a:r>
          </a:p>
        </p:txBody>
      </p:sp>
    </p:spTree>
    <p:extLst>
      <p:ext uri="{BB962C8B-B14F-4D97-AF65-F5344CB8AC3E}">
        <p14:creationId xmlns:p14="http://schemas.microsoft.com/office/powerpoint/2010/main" val="78225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F7C4-8CE9-02EB-0779-C720FC1E6AB7}"/>
              </a:ext>
            </a:extLst>
          </p:cNvPr>
          <p:cNvSpPr>
            <a:spLocks noGrp="1"/>
          </p:cNvSpPr>
          <p:nvPr>
            <p:ph type="title"/>
          </p:nvPr>
        </p:nvSpPr>
        <p:spPr/>
        <p:txBody>
          <a:bodyPr/>
          <a:lstStyle/>
          <a:p>
            <a:r>
              <a:rPr lang="en-US" dirty="0"/>
              <a:t>Myth…..</a:t>
            </a:r>
          </a:p>
        </p:txBody>
      </p:sp>
      <p:sp>
        <p:nvSpPr>
          <p:cNvPr id="3" name="Content Placeholder 2">
            <a:extLst>
              <a:ext uri="{FF2B5EF4-FFF2-40B4-BE49-F238E27FC236}">
                <a16:creationId xmlns:a16="http://schemas.microsoft.com/office/drawing/2014/main" id="{56AF0716-B4D2-A573-F382-73F3C79A4BD2}"/>
              </a:ext>
            </a:extLst>
          </p:cNvPr>
          <p:cNvSpPr>
            <a:spLocks noGrp="1"/>
          </p:cNvSpPr>
          <p:nvPr>
            <p:ph idx="1"/>
          </p:nvPr>
        </p:nvSpPr>
        <p:spPr/>
        <p:txBody>
          <a:bodyPr/>
          <a:lstStyle/>
          <a:p>
            <a:r>
              <a:rPr lang="en-US" sz="2000" dirty="0">
                <a:latin typeface="Verdana Pro" panose="020B0604030504040204" pitchFamily="34" charset="0"/>
              </a:rPr>
              <a:t>The challenges of ASD get worse with age.</a:t>
            </a:r>
          </a:p>
          <a:p>
            <a:endParaRPr lang="en-US" sz="1800" dirty="0">
              <a:latin typeface="Verdana Pro" panose="020B0604030504040204" pitchFamily="34" charset="0"/>
            </a:endParaRPr>
          </a:p>
          <a:p>
            <a:r>
              <a:rPr lang="en-US" sz="2800" dirty="0">
                <a:latin typeface="Verdana Pro" panose="020B0604030504040204" pitchFamily="34" charset="0"/>
              </a:rPr>
              <a:t>FALSE</a:t>
            </a:r>
          </a:p>
          <a:p>
            <a:endParaRPr lang="en-US" sz="2800" dirty="0">
              <a:latin typeface="Verdana Pro" panose="020B0604030504040204" pitchFamily="34" charset="0"/>
            </a:endParaRPr>
          </a:p>
          <a:p>
            <a:r>
              <a:rPr lang="en-US" sz="1800" dirty="0">
                <a:latin typeface="Verdana Pro" panose="020B0604030504040204" pitchFamily="34" charset="0"/>
              </a:rPr>
              <a:t>Just like the neurotypical population, the aging trajectory for individuals with ASD affect people differently. However, the co-occurrence of the issues common in aging along with the characteristics of ASD may require different approaches to assist the person in maintaining quality of life.</a:t>
            </a:r>
          </a:p>
        </p:txBody>
      </p:sp>
    </p:spTree>
    <p:extLst>
      <p:ext uri="{BB962C8B-B14F-4D97-AF65-F5344CB8AC3E}">
        <p14:creationId xmlns:p14="http://schemas.microsoft.com/office/powerpoint/2010/main" val="376714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anim calcmode="lin" valueType="num">
                                      <p:cBhvr>
                                        <p:cTn id="1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6277-A33F-4AF1-E837-23F3061217D3}"/>
              </a:ext>
            </a:extLst>
          </p:cNvPr>
          <p:cNvSpPr>
            <a:spLocks noGrp="1"/>
          </p:cNvSpPr>
          <p:nvPr>
            <p:ph type="title"/>
          </p:nvPr>
        </p:nvSpPr>
        <p:spPr/>
        <p:txBody>
          <a:bodyPr/>
          <a:lstStyle/>
          <a:p>
            <a:r>
              <a:rPr lang="en-US" dirty="0">
                <a:latin typeface="Verdana Pro" panose="020B0604030504040204" pitchFamily="34" charset="0"/>
              </a:rPr>
              <a:t>Typical Changes in Aging</a:t>
            </a:r>
          </a:p>
        </p:txBody>
      </p:sp>
      <p:sp>
        <p:nvSpPr>
          <p:cNvPr id="3" name="Content Placeholder 2">
            <a:extLst>
              <a:ext uri="{FF2B5EF4-FFF2-40B4-BE49-F238E27FC236}">
                <a16:creationId xmlns:a16="http://schemas.microsoft.com/office/drawing/2014/main" id="{FC71F11E-EAD1-FEDA-2170-05BA52EE9730}"/>
              </a:ext>
            </a:extLst>
          </p:cNvPr>
          <p:cNvSpPr>
            <a:spLocks noGrp="1"/>
          </p:cNvSpPr>
          <p:nvPr>
            <p:ph idx="1"/>
          </p:nvPr>
        </p:nvSpPr>
        <p:spPr/>
        <p:txBody>
          <a:bodyPr/>
          <a:lstStyle/>
          <a:p>
            <a:pPr marL="285750" indent="-285750">
              <a:buFont typeface="Arial" panose="020B0604020202020204" pitchFamily="34" charset="0"/>
              <a:buChar char="•"/>
            </a:pPr>
            <a:r>
              <a:rPr lang="en-US" dirty="0">
                <a:latin typeface="Verdana Pro" panose="020B0604030504040204" pitchFamily="34" charset="0"/>
              </a:rPr>
              <a:t>Changes in cardiovascular system (increased risk for hypertension and associated disorders) </a:t>
            </a:r>
          </a:p>
          <a:p>
            <a:pPr marL="285750" indent="-285750">
              <a:buFont typeface="Arial" panose="020B0604020202020204" pitchFamily="34" charset="0"/>
              <a:buChar char="•"/>
            </a:pPr>
            <a:r>
              <a:rPr lang="en-US" dirty="0">
                <a:latin typeface="Verdana Pro" panose="020B0604030504040204" pitchFamily="34" charset="0"/>
              </a:rPr>
              <a:t>Changes in bones, joints and muscles.</a:t>
            </a:r>
          </a:p>
          <a:p>
            <a:pPr marL="285750" indent="-285750">
              <a:buFont typeface="Arial" panose="020B0604020202020204" pitchFamily="34" charset="0"/>
              <a:buChar char="•"/>
            </a:pPr>
            <a:r>
              <a:rPr lang="en-US" dirty="0">
                <a:latin typeface="Verdana Pro" panose="020B0604030504040204" pitchFamily="34" charset="0"/>
              </a:rPr>
              <a:t>Changes in digestive system</a:t>
            </a:r>
          </a:p>
          <a:p>
            <a:pPr marL="285750" indent="-285750">
              <a:buFont typeface="Arial" panose="020B0604020202020204" pitchFamily="34" charset="0"/>
              <a:buChar char="•"/>
            </a:pPr>
            <a:r>
              <a:rPr lang="en-US" dirty="0">
                <a:latin typeface="Verdana Pro" panose="020B0604030504040204" pitchFamily="34" charset="0"/>
              </a:rPr>
              <a:t>Changes in bladder and urinary tract</a:t>
            </a:r>
          </a:p>
          <a:p>
            <a:pPr marL="285750" indent="-285750">
              <a:buFont typeface="Arial" panose="020B0604020202020204" pitchFamily="34" charset="0"/>
              <a:buChar char="•"/>
            </a:pPr>
            <a:r>
              <a:rPr lang="en-US" dirty="0">
                <a:latin typeface="Verdana Pro" panose="020B0604030504040204" pitchFamily="34" charset="0"/>
              </a:rPr>
              <a:t>Cognitive changes (decreased memory and thinking skills)</a:t>
            </a:r>
          </a:p>
          <a:p>
            <a:pPr marL="285750" indent="-285750">
              <a:buFont typeface="Arial" panose="020B0604020202020204" pitchFamily="34" charset="0"/>
              <a:buChar char="•"/>
            </a:pPr>
            <a:r>
              <a:rPr lang="en-US" dirty="0">
                <a:latin typeface="Verdana Pro" panose="020B0604030504040204" pitchFamily="34" charset="0"/>
              </a:rPr>
              <a:t>Changes in social/ emotional functioning/ social networks</a:t>
            </a:r>
          </a:p>
          <a:p>
            <a:pPr marL="285750" indent="-285750">
              <a:buFont typeface="Arial" panose="020B0604020202020204" pitchFamily="34" charset="0"/>
              <a:buChar char="•"/>
            </a:pPr>
            <a:r>
              <a:rPr lang="en-US" dirty="0">
                <a:latin typeface="Verdana Pro" panose="020B0604030504040204" pitchFamily="34" charset="0"/>
              </a:rPr>
              <a:t>Changes in hearing and sight</a:t>
            </a:r>
          </a:p>
          <a:p>
            <a:pPr marL="285750" indent="-285750">
              <a:buFont typeface="Arial" panose="020B0604020202020204" pitchFamily="34" charset="0"/>
              <a:buChar char="•"/>
            </a:pPr>
            <a:r>
              <a:rPr lang="en-US" dirty="0">
                <a:latin typeface="Verdana Pro" panose="020B0604030504040204" pitchFamily="34" charset="0"/>
              </a:rPr>
              <a:t>Changes in oral health</a:t>
            </a:r>
          </a:p>
          <a:p>
            <a:pPr marL="285750" indent="-285750">
              <a:buFont typeface="Arial" panose="020B0604020202020204" pitchFamily="34" charset="0"/>
              <a:buChar char="•"/>
            </a:pPr>
            <a:r>
              <a:rPr lang="en-US" dirty="0">
                <a:latin typeface="Verdana Pro" panose="020B0604030504040204" pitchFamily="34" charset="0"/>
              </a:rPr>
              <a:t>Changes in the texture and elasticity of skin</a:t>
            </a:r>
          </a:p>
          <a:p>
            <a:pPr marL="285750" indent="-285750">
              <a:buFont typeface="Arial" panose="020B0604020202020204" pitchFamily="34" charset="0"/>
              <a:buChar char="•"/>
            </a:pPr>
            <a:r>
              <a:rPr lang="en-US" dirty="0">
                <a:latin typeface="Verdana Pro" panose="020B0604030504040204" pitchFamily="34" charset="0"/>
              </a:rPr>
              <a:t>Changes in weight</a:t>
            </a:r>
          </a:p>
          <a:p>
            <a:pPr marL="285750" indent="-285750">
              <a:buFont typeface="Arial" panose="020B0604020202020204" pitchFamily="34" charset="0"/>
              <a:buChar char="•"/>
            </a:pPr>
            <a:r>
              <a:rPr lang="en-US" dirty="0">
                <a:latin typeface="Verdana Pro" panose="020B0604030504040204" pitchFamily="34" charset="0"/>
              </a:rPr>
              <a:t>Changes in sexual functioning</a:t>
            </a:r>
          </a:p>
        </p:txBody>
      </p:sp>
    </p:spTree>
    <p:extLst>
      <p:ext uri="{BB962C8B-B14F-4D97-AF65-F5344CB8AC3E}">
        <p14:creationId xmlns:p14="http://schemas.microsoft.com/office/powerpoint/2010/main" val="371335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14B1-FCB9-1FC3-0A31-535666299913}"/>
              </a:ext>
            </a:extLst>
          </p:cNvPr>
          <p:cNvSpPr>
            <a:spLocks noGrp="1"/>
          </p:cNvSpPr>
          <p:nvPr>
            <p:ph type="title"/>
          </p:nvPr>
        </p:nvSpPr>
        <p:spPr/>
        <p:txBody>
          <a:bodyPr/>
          <a:lstStyle/>
          <a:p>
            <a:r>
              <a:rPr lang="en-US" dirty="0">
                <a:latin typeface="Verdana Pro" panose="020B0604030504040204" pitchFamily="34" charset="0"/>
              </a:rPr>
              <a:t>Impact of ASD diagnosis on Aging</a:t>
            </a:r>
          </a:p>
        </p:txBody>
      </p:sp>
      <p:sp>
        <p:nvSpPr>
          <p:cNvPr id="3" name="Content Placeholder 2">
            <a:extLst>
              <a:ext uri="{FF2B5EF4-FFF2-40B4-BE49-F238E27FC236}">
                <a16:creationId xmlns:a16="http://schemas.microsoft.com/office/drawing/2014/main" id="{FE7B8384-2EB9-8BA2-2474-D59B7CC71E9D}"/>
              </a:ext>
            </a:extLst>
          </p:cNvPr>
          <p:cNvSpPr>
            <a:spLocks noGrp="1"/>
          </p:cNvSpPr>
          <p:nvPr>
            <p:ph idx="1"/>
          </p:nvPr>
        </p:nvSpPr>
        <p:spPr/>
        <p:txBody>
          <a:bodyPr/>
          <a:lstStyle/>
          <a:p>
            <a:pPr marL="285750" indent="-285750">
              <a:buFont typeface="Arial" panose="020B0604020202020204" pitchFamily="34" charset="0"/>
              <a:buChar char="•"/>
            </a:pPr>
            <a:r>
              <a:rPr lang="en-US" dirty="0">
                <a:latin typeface="Verdana Pro" panose="020B0604030504040204" pitchFamily="34" charset="0"/>
              </a:rPr>
              <a:t>Older adults with ASD may or may not have ever had a formal ASD diagnosis. Many may not have been diagnosed until adulthood, when they had challenges attaining the level of independence expected of adults (i.e., vocational success despite having achieved academically; independent living) or had a child who received a diagnosis. Many may have been mis- or incompletely diagnosed, leading to inappropriate treatments/ supports.</a:t>
            </a:r>
          </a:p>
          <a:p>
            <a:pPr marL="285750" indent="-285750">
              <a:buFont typeface="Arial" panose="020B0604020202020204" pitchFamily="34" charset="0"/>
              <a:buChar char="•"/>
            </a:pPr>
            <a:r>
              <a:rPr lang="en-US" b="0" i="0" dirty="0">
                <a:effectLst/>
                <a:latin typeface="Verdana Pro" panose="020B0604030504040204" pitchFamily="34" charset="0"/>
                <a:ea typeface="Verdana" panose="020B0604030504040204" pitchFamily="34" charset="0"/>
              </a:rPr>
              <a:t>If one assumes that the prevalence rate of autism has increased in the past three decades, then the estimated prevalence rate before the 1980s was 1 in 2,000 children. The 2013 U.S. census reports 63 million people who are age 60 and older. This would amount to 31,500 seniors with autism in the U.S. Using a less conservative statistical approach, if one assumes that the prevalence rate of autism has always been 1 in 68, this would total to 926,500. In either case, the main point is that there are tens of thousands or possibly even hundreds of thousands of people on the autism spectrum in their senior years. If one were to harbor an educated guess, there are approximately a half-million seniors on the autism spectrum in the U.S. (</a:t>
            </a:r>
            <a:r>
              <a:rPr lang="en-US" b="0" i="0" dirty="0">
                <a:latin typeface="Verdana Pro" panose="020B0604030504040204" pitchFamily="34" charset="0"/>
                <a:ea typeface="Verdana" panose="020B0604030504040204" pitchFamily="34" charset="0"/>
              </a:rPr>
              <a:t>E</a:t>
            </a:r>
            <a:r>
              <a:rPr lang="en-US" dirty="0">
                <a:effectLst/>
              </a:rPr>
              <a:t>delson, </a:t>
            </a:r>
            <a:r>
              <a:rPr lang="en-US" dirty="0"/>
              <a:t>S</a:t>
            </a:r>
            <a:r>
              <a:rPr lang="en-US" dirty="0">
                <a:effectLst/>
              </a:rPr>
              <a:t>tephen </a:t>
            </a:r>
            <a:r>
              <a:rPr lang="en-US" dirty="0"/>
              <a:t>M</a:t>
            </a:r>
            <a:r>
              <a:rPr lang="en-US" dirty="0">
                <a:effectLst/>
              </a:rPr>
              <a:t>, &amp; </a:t>
            </a:r>
            <a:r>
              <a:rPr lang="en-US" dirty="0"/>
              <a:t>B</a:t>
            </a:r>
            <a:r>
              <a:rPr lang="en-US" dirty="0">
                <a:effectLst/>
              </a:rPr>
              <a:t>auman, </a:t>
            </a:r>
            <a:r>
              <a:rPr lang="en-US" dirty="0"/>
              <a:t>M</a:t>
            </a:r>
            <a:r>
              <a:rPr lang="en-US" dirty="0">
                <a:effectLst/>
              </a:rPr>
              <a:t>argaret </a:t>
            </a:r>
            <a:r>
              <a:rPr lang="en-US" dirty="0"/>
              <a:t>A</a:t>
            </a:r>
            <a:r>
              <a:rPr lang="en-US" dirty="0">
                <a:effectLst/>
              </a:rPr>
              <a:t>. (2022, July 12). </a:t>
            </a:r>
            <a:r>
              <a:rPr lang="en-US" i="1" dirty="0">
                <a:effectLst/>
              </a:rPr>
              <a:t>Aging in autism: A call to action</a:t>
            </a:r>
            <a:r>
              <a:rPr lang="en-US" dirty="0">
                <a:effectLst/>
              </a:rPr>
              <a:t>. Autism Research Institute. https://autism.org/aging-autism-call-to-action/)</a:t>
            </a:r>
          </a:p>
          <a:p>
            <a:pPr marL="285750" indent="-285750">
              <a:buFont typeface="Arial" panose="020B0604020202020204" pitchFamily="34" charset="0"/>
              <a:buChar char="•"/>
            </a:pPr>
            <a:endParaRPr lang="en-US" dirty="0">
              <a:latin typeface="Verdana Pro" panose="020B0604030504040204" pitchFamily="34" charset="0"/>
              <a:ea typeface="Verdana" panose="020B0604030504040204" pitchFamily="34" charset="0"/>
            </a:endParaRPr>
          </a:p>
          <a:p>
            <a:endParaRPr lang="en-US" dirty="0">
              <a:latin typeface="Verdana Pro" panose="020B0604030504040204" pitchFamily="34" charset="0"/>
            </a:endParaRPr>
          </a:p>
        </p:txBody>
      </p:sp>
    </p:spTree>
    <p:extLst>
      <p:ext uri="{BB962C8B-B14F-4D97-AF65-F5344CB8AC3E}">
        <p14:creationId xmlns:p14="http://schemas.microsoft.com/office/powerpoint/2010/main" val="60086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43976-086C-03F9-CE7C-0C6727A6E60D}"/>
              </a:ext>
            </a:extLst>
          </p:cNvPr>
          <p:cNvSpPr>
            <a:spLocks noGrp="1"/>
          </p:cNvSpPr>
          <p:nvPr>
            <p:ph type="title"/>
          </p:nvPr>
        </p:nvSpPr>
        <p:spPr/>
        <p:txBody>
          <a:bodyPr/>
          <a:lstStyle/>
          <a:p>
            <a:r>
              <a:rPr lang="en-US" dirty="0">
                <a:latin typeface="Verdana Pro" panose="020B0604030504040204" pitchFamily="34" charset="0"/>
              </a:rPr>
              <a:t>Impact of ASD diagnosis on Aging</a:t>
            </a:r>
            <a:endParaRPr lang="en-US" dirty="0"/>
          </a:p>
        </p:txBody>
      </p:sp>
      <p:sp>
        <p:nvSpPr>
          <p:cNvPr id="3" name="Content Placeholder 2">
            <a:extLst>
              <a:ext uri="{FF2B5EF4-FFF2-40B4-BE49-F238E27FC236}">
                <a16:creationId xmlns:a16="http://schemas.microsoft.com/office/drawing/2014/main" id="{6A4F714D-C789-2AB5-979C-855580060B39}"/>
              </a:ext>
            </a:extLst>
          </p:cNvPr>
          <p:cNvSpPr>
            <a:spLocks noGrp="1"/>
          </p:cNvSpPr>
          <p:nvPr>
            <p:ph idx="1"/>
          </p:nvPr>
        </p:nvSpPr>
        <p:spPr>
          <a:xfrm>
            <a:off x="516338" y="1914155"/>
            <a:ext cx="10829809" cy="4157128"/>
          </a:xfrm>
        </p:spPr>
        <p:txBody>
          <a:bodyPr lIns="91440" tIns="45720" rIns="91440" bIns="45720" anchor="t"/>
          <a:lstStyle/>
          <a:p>
            <a:pPr marL="285750" indent="-285750">
              <a:buFont typeface="Arial" panose="020B0604020202020204" pitchFamily="34" charset="0"/>
              <a:buChar char="•"/>
            </a:pPr>
            <a:r>
              <a:rPr lang="en-US" sz="1800" dirty="0">
                <a:latin typeface="Verdana Pro"/>
                <a:cs typeface="Arial"/>
              </a:rPr>
              <a:t>Many adults on the spectrum live with their parents. These parents are also aging, and themselves are in declining health and in need of support, unable to continue to provide the level of support their adult child may need. This creates an increased need for supportive living environments and day/ respite programs.</a:t>
            </a:r>
          </a:p>
          <a:p>
            <a:pPr marL="285750" indent="-285750">
              <a:buFont typeface="Arial" panose="020B0604020202020204" pitchFamily="34" charset="0"/>
              <a:buChar char="•"/>
            </a:pPr>
            <a:r>
              <a:rPr lang="en-US" sz="1800" dirty="0">
                <a:latin typeface="Verdana Pro"/>
                <a:cs typeface="Arial"/>
              </a:rPr>
              <a:t>A significant percentage of these families have not done future planning for their adult child. Nor are they connected to a formal service system. It is often the unplanned for crisis within the family, that precipitates looking for services and supports.</a:t>
            </a:r>
            <a:endParaRPr lang="en-US" sz="1800" dirty="0">
              <a:latin typeface="Verdana Pro" panose="020B0604030504040204" pitchFamily="34" charset="0"/>
            </a:endParaRPr>
          </a:p>
          <a:p>
            <a:pPr marL="285750" indent="-285750">
              <a:buFont typeface="Arial" panose="020B0604020202020204" pitchFamily="34" charset="0"/>
              <a:buChar char="•"/>
            </a:pPr>
            <a:r>
              <a:rPr lang="en-US" sz="1800" dirty="0">
                <a:latin typeface="Verdana Pro"/>
                <a:cs typeface="Arial"/>
              </a:rPr>
              <a:t>Survey research has revealed that family support of their autistic child/ sibling can be much more involved and time consuming than caring for a neurotypical aging parent.</a:t>
            </a:r>
            <a:endParaRPr lang="en-US" sz="1800" dirty="0">
              <a:latin typeface="Verdana Pro"/>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043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E41F-4F36-B6C0-4647-890DC2848E1D}"/>
              </a:ext>
            </a:extLst>
          </p:cNvPr>
          <p:cNvSpPr>
            <a:spLocks noGrp="1"/>
          </p:cNvSpPr>
          <p:nvPr>
            <p:ph type="title"/>
          </p:nvPr>
        </p:nvSpPr>
        <p:spPr/>
        <p:txBody>
          <a:bodyPr/>
          <a:lstStyle/>
          <a:p>
            <a:r>
              <a:rPr lang="en-US" dirty="0">
                <a:latin typeface="Verdana Pro" panose="020B0604030504040204" pitchFamily="34" charset="0"/>
              </a:rPr>
              <a:t>Impact of ASD diagnosis on Aging</a:t>
            </a:r>
            <a:endParaRPr lang="en-US" dirty="0"/>
          </a:p>
        </p:txBody>
      </p:sp>
      <p:sp>
        <p:nvSpPr>
          <p:cNvPr id="3" name="Content Placeholder 2">
            <a:extLst>
              <a:ext uri="{FF2B5EF4-FFF2-40B4-BE49-F238E27FC236}">
                <a16:creationId xmlns:a16="http://schemas.microsoft.com/office/drawing/2014/main" id="{3059BD0C-0E81-CB73-C7E3-F705D422D95F}"/>
              </a:ext>
            </a:extLst>
          </p:cNvPr>
          <p:cNvSpPr>
            <a:spLocks noGrp="1"/>
          </p:cNvSpPr>
          <p:nvPr>
            <p:ph idx="1"/>
          </p:nvPr>
        </p:nvSpPr>
        <p:spPr>
          <a:xfrm>
            <a:off x="613925" y="1271604"/>
            <a:ext cx="10829809" cy="4157128"/>
          </a:xfrm>
        </p:spPr>
        <p:txBody>
          <a:bodyPr/>
          <a:lstStyle/>
          <a:p>
            <a:pPr marL="285750" indent="-285750" algn="l" fontAlgn="base">
              <a:buFont typeface="Arial" panose="020B0604020202020204" pitchFamily="34" charset="0"/>
              <a:buChar char="•"/>
            </a:pPr>
            <a:r>
              <a:rPr lang="en-US" sz="1400" b="0" i="0" dirty="0">
                <a:effectLst/>
                <a:latin typeface="Verdana Pro" panose="020B0604030504040204" pitchFamily="34" charset="0"/>
              </a:rPr>
              <a:t>According to the </a:t>
            </a:r>
            <a:r>
              <a:rPr lang="en-US" sz="1400" b="0" i="0" dirty="0">
                <a:effectLst/>
                <a:latin typeface="Verdana Pro" panose="020B0604030504040204" pitchFamily="34" charset="0"/>
                <a:hlinkClick r:id="rId2">
                  <a:extLst>
                    <a:ext uri="{A12FA001-AC4F-418D-AE19-62706E023703}">
                      <ahyp:hlinkClr xmlns:ahyp="http://schemas.microsoft.com/office/drawing/2018/hyperlinkcolor" val="tx"/>
                    </a:ext>
                  </a:extLst>
                </a:hlinkClick>
              </a:rPr>
              <a:t>Family and Individual Needs for Disability Supports (FINDS) survey</a:t>
            </a:r>
            <a:r>
              <a:rPr lang="en-US" sz="1400" b="0" i="0" dirty="0">
                <a:effectLst/>
                <a:latin typeface="Verdana Pro" panose="020B0604030504040204" pitchFamily="34" charset="0"/>
              </a:rPr>
              <a:t>, conducted by The Arc in collaboration with the University of Minnesota, 52% of caregivers spend at least 40 hours a week supporting their family member with I/DD—nearly double what children caring for aging parents and spouses reported in a recent </a:t>
            </a:r>
            <a:r>
              <a:rPr lang="en-US" sz="1400" b="0" i="0" dirty="0">
                <a:effectLst/>
                <a:latin typeface="Verdana Pro" panose="020B0604030504040204" pitchFamily="34" charset="0"/>
                <a:hlinkClick r:id="rId3">
                  <a:extLst>
                    <a:ext uri="{A12FA001-AC4F-418D-AE19-62706E023703}">
                      <ahyp:hlinkClr xmlns:ahyp="http://schemas.microsoft.com/office/drawing/2018/hyperlinkcolor" val="tx"/>
                    </a:ext>
                  </a:extLst>
                </a:hlinkClick>
              </a:rPr>
              <a:t>National Alliance for Caregiving/AARP study</a:t>
            </a:r>
            <a:r>
              <a:rPr lang="en-US" sz="1400" b="0" i="0" dirty="0">
                <a:effectLst/>
                <a:latin typeface="Verdana Pro" panose="020B0604030504040204" pitchFamily="34" charset="0"/>
              </a:rPr>
              <a:t>.</a:t>
            </a:r>
          </a:p>
          <a:p>
            <a:pPr algn="l" fontAlgn="base"/>
            <a:r>
              <a:rPr lang="en-US" sz="1400" b="0" i="0" dirty="0">
                <a:effectLst/>
                <a:latin typeface="Verdana Pro" panose="020B0604030504040204" pitchFamily="34" charset="0"/>
              </a:rPr>
              <a:t>The FINDS survey found that most caregivers have serious concerns about the future—for themselves and for their son or daughter with I/DD. The most common concerns were that once the caregiver dies or is no longer able to provide care:</a:t>
            </a:r>
          </a:p>
          <a:p>
            <a:pPr marL="640080" lvl="1" indent="-182880" fontAlgn="base">
              <a:lnSpc>
                <a:spcPct val="100000"/>
              </a:lnSpc>
              <a:spcBef>
                <a:spcPts val="1200"/>
              </a:spcBef>
            </a:pPr>
            <a:r>
              <a:rPr lang="en-US" sz="1400" b="0" i="0" dirty="0">
                <a:effectLst/>
                <a:latin typeface="Verdana Pro" panose="020B0604030504040204" pitchFamily="34" charset="0"/>
              </a:rPr>
              <a:t>The quality of support for the person with I/DD will go down (89%).</a:t>
            </a:r>
          </a:p>
          <a:p>
            <a:pPr marL="640080" lvl="1" indent="-182880" fontAlgn="base">
              <a:lnSpc>
                <a:spcPct val="100000"/>
              </a:lnSpc>
              <a:spcBef>
                <a:spcPts val="1200"/>
              </a:spcBef>
            </a:pPr>
            <a:r>
              <a:rPr lang="en-US" sz="1400" b="0" i="0" dirty="0">
                <a:effectLst/>
                <a:latin typeface="Verdana Pro" panose="020B0604030504040204" pitchFamily="34" charset="0"/>
              </a:rPr>
              <a:t>The person with I/DD will not have friends or will be socially isolated (78%).</a:t>
            </a:r>
          </a:p>
          <a:p>
            <a:pPr marL="640080" lvl="1" indent="-182880" fontAlgn="base">
              <a:lnSpc>
                <a:spcPct val="100000"/>
              </a:lnSpc>
              <a:spcBef>
                <a:spcPts val="1200"/>
              </a:spcBef>
            </a:pPr>
            <a:r>
              <a:rPr lang="en-US" sz="1400" b="0" i="0" dirty="0">
                <a:effectLst/>
                <a:latin typeface="Verdana Pro" panose="020B0604030504040204" pitchFamily="34" charset="0"/>
              </a:rPr>
              <a:t>No one else will provide support for the family member with I/DD (78%).</a:t>
            </a:r>
          </a:p>
          <a:p>
            <a:pPr marL="640080" lvl="1" indent="-182880" fontAlgn="base">
              <a:lnSpc>
                <a:spcPct val="100000"/>
              </a:lnSpc>
              <a:spcBef>
                <a:spcPts val="1200"/>
              </a:spcBef>
            </a:pPr>
            <a:r>
              <a:rPr lang="en-US" sz="1400" b="0" i="0" dirty="0">
                <a:effectLst/>
                <a:latin typeface="Verdana Pro" panose="020B0604030504040204" pitchFamily="34" charset="0"/>
              </a:rPr>
              <a:t>The person with I/DD will have to live somewhere he or she does not want to live, such as a nursing home or institution (76%).</a:t>
            </a:r>
          </a:p>
          <a:p>
            <a:pPr marL="640080" lvl="1" indent="-182880" fontAlgn="base">
              <a:lnSpc>
                <a:spcPct val="100000"/>
              </a:lnSpc>
              <a:spcBef>
                <a:spcPts val="1200"/>
              </a:spcBef>
            </a:pPr>
            <a:r>
              <a:rPr lang="en-US" sz="1400" b="0" i="0" dirty="0">
                <a:effectLst/>
                <a:latin typeface="Verdana Pro" panose="020B0604030504040204" pitchFamily="34" charset="0"/>
              </a:rPr>
              <a:t>The family member with I/DD will see his or her health deteriorate (74%).</a:t>
            </a:r>
          </a:p>
          <a:p>
            <a:pPr marL="640080" lvl="1" indent="-182880" fontAlgn="base">
              <a:lnSpc>
                <a:spcPct val="100000"/>
              </a:lnSpc>
              <a:spcBef>
                <a:spcPts val="1200"/>
              </a:spcBef>
            </a:pPr>
            <a:r>
              <a:rPr lang="en-US" sz="1400" b="0" i="0" dirty="0">
                <a:effectLst/>
                <a:latin typeface="Verdana Pro" panose="020B0604030504040204" pitchFamily="34" charset="0"/>
              </a:rPr>
              <a:t>The person with I/DD will be abused or neglected (73.0%).</a:t>
            </a:r>
          </a:p>
          <a:p>
            <a:pPr marL="640080" lvl="1" indent="-182880" fontAlgn="base">
              <a:lnSpc>
                <a:spcPct val="100000"/>
              </a:lnSpc>
              <a:spcBef>
                <a:spcPts val="1200"/>
              </a:spcBef>
            </a:pPr>
            <a:r>
              <a:rPr lang="en-US" sz="1400" b="0" i="0" dirty="0">
                <a:effectLst/>
                <a:latin typeface="Verdana Pro" panose="020B0604030504040204" pitchFamily="34" charset="0"/>
              </a:rPr>
              <a:t>The person with I/DD will be financially exploited (62%).</a:t>
            </a:r>
          </a:p>
          <a:p>
            <a:pPr marL="457200" lvl="1" indent="0" fontAlgn="base">
              <a:buNone/>
            </a:pPr>
            <a:r>
              <a:rPr lang="en-US" sz="1400" dirty="0">
                <a:effectLst/>
                <a:latin typeface="Verdana Pro" panose="020B0604030504040204" pitchFamily="34" charset="0"/>
              </a:rPr>
              <a:t>Mahar, E., </a:t>
            </a:r>
            <a:r>
              <a:rPr lang="en-US" sz="1400" dirty="0" err="1">
                <a:effectLst/>
                <a:latin typeface="Verdana Pro" panose="020B0604030504040204" pitchFamily="34" charset="0"/>
              </a:rPr>
              <a:t>Sladen</a:t>
            </a:r>
            <a:r>
              <a:rPr lang="en-US" sz="1400" dirty="0">
                <a:effectLst/>
                <a:latin typeface="Verdana Pro" panose="020B0604030504040204" pitchFamily="34" charset="0"/>
              </a:rPr>
              <a:t>, J., &amp; Nitsch, C. (n.d.). </a:t>
            </a:r>
            <a:r>
              <a:rPr lang="en-US" sz="1400" i="1" dirty="0">
                <a:effectLst/>
                <a:latin typeface="Verdana Pro" panose="020B0604030504040204" pitchFamily="34" charset="0"/>
              </a:rPr>
              <a:t>Older parents as caregivers: Grantmakers in aging</a:t>
            </a:r>
            <a:r>
              <a:rPr lang="en-US" sz="1400" dirty="0">
                <a:effectLst/>
                <a:latin typeface="Verdana Pro" panose="020B0604030504040204" pitchFamily="34" charset="0"/>
              </a:rPr>
              <a:t>. Older Parents as Caregivers | Grantmakers in Aging. https://www.giaging.org/issues/older-caregivers-of-people-with-intellectual-developmental-disabilities/ </a:t>
            </a:r>
          </a:p>
          <a:p>
            <a:pPr lvl="1" fontAlgn="base"/>
            <a:endParaRPr lang="en-US" b="0" i="0" dirty="0">
              <a:solidFill>
                <a:srgbClr val="333333"/>
              </a:solidFill>
              <a:effectLst/>
              <a:latin typeface="Verdana Pro" panose="020B0604030504040204" pitchFamily="34" charset="0"/>
            </a:endParaRPr>
          </a:p>
          <a:p>
            <a:pPr marL="971550" lvl="1" indent="-285750"/>
            <a:endParaRPr lang="en-US" sz="1200" dirty="0">
              <a:latin typeface="Verdana Pro" panose="020B0604030504040204" pitchFamily="34" charset="0"/>
            </a:endParaRPr>
          </a:p>
          <a:p>
            <a:endParaRPr lang="en-US" dirty="0"/>
          </a:p>
        </p:txBody>
      </p:sp>
    </p:spTree>
    <p:extLst>
      <p:ext uri="{BB962C8B-B14F-4D97-AF65-F5344CB8AC3E}">
        <p14:creationId xmlns:p14="http://schemas.microsoft.com/office/powerpoint/2010/main" val="131867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F937-8589-E0F0-3E64-6ABDDE91BF13}"/>
              </a:ext>
            </a:extLst>
          </p:cNvPr>
          <p:cNvSpPr>
            <a:spLocks noGrp="1"/>
          </p:cNvSpPr>
          <p:nvPr>
            <p:ph type="title"/>
          </p:nvPr>
        </p:nvSpPr>
        <p:spPr/>
        <p:txBody>
          <a:bodyPr/>
          <a:lstStyle/>
          <a:p>
            <a:r>
              <a:rPr lang="en-US" dirty="0">
                <a:latin typeface="Verdana Pro" panose="020B0604030504040204" pitchFamily="34" charset="0"/>
              </a:rPr>
              <a:t>Impact of ASD diagnosis on Aging</a:t>
            </a:r>
            <a:endParaRPr lang="en-US" dirty="0"/>
          </a:p>
        </p:txBody>
      </p:sp>
      <p:sp>
        <p:nvSpPr>
          <p:cNvPr id="3" name="Content Placeholder 2">
            <a:extLst>
              <a:ext uri="{FF2B5EF4-FFF2-40B4-BE49-F238E27FC236}">
                <a16:creationId xmlns:a16="http://schemas.microsoft.com/office/drawing/2014/main" id="{AE464051-A7DF-BFDF-3200-6816C7D43FFE}"/>
              </a:ext>
            </a:extLst>
          </p:cNvPr>
          <p:cNvSpPr>
            <a:spLocks noGrp="1"/>
          </p:cNvSpPr>
          <p:nvPr>
            <p:ph idx="1"/>
          </p:nvPr>
        </p:nvSpPr>
        <p:spPr/>
        <p:txBody>
          <a:bodyPr/>
          <a:lstStyle/>
          <a:p>
            <a:pPr marL="285750" indent="-285750">
              <a:buFont typeface="Arial" panose="020B0604020202020204" pitchFamily="34" charset="0"/>
              <a:buChar char="•"/>
            </a:pPr>
            <a:r>
              <a:rPr lang="en-US" dirty="0">
                <a:latin typeface="Verdana Pro" panose="020B0604030504040204" pitchFamily="34" charset="0"/>
              </a:rPr>
              <a:t>Studies of aging in autism will be important not only to plan appropriate services, but also to shed light on the full developmental trajectory of this neurodevelopmental condition, and perhaps provide clues to neuropathology and etiology. (Happé, F. &amp;  Charlton, R.A. Aging in Autism Spectrum Disorders: A Mini-Review. Gerontology 2012;58:70–78) </a:t>
            </a:r>
          </a:p>
          <a:p>
            <a:pPr marL="285750" indent="-285750">
              <a:buFont typeface="Arial" panose="020B0604020202020204" pitchFamily="34" charset="0"/>
              <a:buChar char="•"/>
            </a:pPr>
            <a:r>
              <a:rPr lang="en-US" b="0" i="0" dirty="0">
                <a:effectLst/>
                <a:latin typeface="Verdana Pro" panose="020B0604030504040204" pitchFamily="34" charset="0"/>
              </a:rPr>
              <a:t>Investigations have looked at how physical health and aging (measured with self-reported questions and decline in multiple biological measures) were related to autistic traits (measured with a questionnaire, at age 45). </a:t>
            </a:r>
            <a:r>
              <a:rPr lang="en-US" dirty="0">
                <a:latin typeface="Verdana Pro" panose="020B0604030504040204" pitchFamily="34" charset="0"/>
              </a:rPr>
              <a:t>It was </a:t>
            </a:r>
            <a:r>
              <a:rPr lang="en-US" b="0" i="0" dirty="0">
                <a:effectLst/>
                <a:latin typeface="Verdana Pro" panose="020B0604030504040204" pitchFamily="34" charset="0"/>
              </a:rPr>
              <a:t>found that higher autistic traits were associated with poorer reports of physical health, and a faster pace of aging. This suggests that both those with autism and those with higher autistic traits may be more likely to experience poorer health outcomes. (Mason D, Ronald A, Ambler A, Caspi A, Houts R, Poulton R, Ramrakha S, Wertz J, Moffitt TE, Happé F. Autistic traits are associated with faster pace of aging: Evidence from the Dunedin study at age 45. Autism Res. 2021 Aug;14(8):1684-1694.) </a:t>
            </a:r>
          </a:p>
          <a:p>
            <a:endParaRPr lang="en-US" dirty="0"/>
          </a:p>
        </p:txBody>
      </p:sp>
    </p:spTree>
    <p:extLst>
      <p:ext uri="{BB962C8B-B14F-4D97-AF65-F5344CB8AC3E}">
        <p14:creationId xmlns:p14="http://schemas.microsoft.com/office/powerpoint/2010/main" val="84186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866D-21C2-3345-A776-3077F6797E25}"/>
              </a:ext>
            </a:extLst>
          </p:cNvPr>
          <p:cNvSpPr>
            <a:spLocks noGrp="1"/>
          </p:cNvSpPr>
          <p:nvPr>
            <p:ph type="title"/>
          </p:nvPr>
        </p:nvSpPr>
        <p:spPr/>
        <p:txBody>
          <a:bodyPr/>
          <a:lstStyle/>
          <a:p>
            <a:r>
              <a:rPr lang="en-US" dirty="0">
                <a:latin typeface="Verdana Pro" panose="020B0604030504040204" pitchFamily="34" charset="0"/>
              </a:rPr>
              <a:t>ASD and Psychiatric Disorders</a:t>
            </a:r>
          </a:p>
        </p:txBody>
      </p:sp>
      <p:sp>
        <p:nvSpPr>
          <p:cNvPr id="3" name="Content Placeholder 2">
            <a:extLst>
              <a:ext uri="{FF2B5EF4-FFF2-40B4-BE49-F238E27FC236}">
                <a16:creationId xmlns:a16="http://schemas.microsoft.com/office/drawing/2014/main" id="{B06D8CF9-E742-7990-924E-B3FC359D0AFE}"/>
              </a:ext>
            </a:extLst>
          </p:cNvPr>
          <p:cNvSpPr>
            <a:spLocks noGrp="1"/>
          </p:cNvSpPr>
          <p:nvPr>
            <p:ph idx="1"/>
          </p:nvPr>
        </p:nvSpPr>
        <p:spPr/>
        <p:txBody>
          <a:bodyPr/>
          <a:lstStyle/>
          <a:p>
            <a:r>
              <a:rPr lang="en-US" dirty="0">
                <a:latin typeface="Verdana Pro" panose="020B0604030504040204" pitchFamily="34" charset="0"/>
              </a:rPr>
              <a:t>Comorbid psychiatric disorders are higher for autistic people than in the general population. Life-time rates for individuals with ASD:</a:t>
            </a:r>
          </a:p>
          <a:p>
            <a:pPr marL="285750" indent="-285750">
              <a:buFont typeface="Arial" panose="020B0604020202020204" pitchFamily="34" charset="0"/>
              <a:buChar char="•"/>
            </a:pPr>
            <a:r>
              <a:rPr lang="en-US" dirty="0">
                <a:latin typeface="Verdana Pro" panose="020B0604030504040204" pitchFamily="34" charset="0"/>
              </a:rPr>
              <a:t>Mood Disorders 53% </a:t>
            </a:r>
          </a:p>
          <a:p>
            <a:pPr marL="285750" indent="-285750">
              <a:buFont typeface="Arial" panose="020B0604020202020204" pitchFamily="34" charset="0"/>
              <a:buChar char="•"/>
            </a:pPr>
            <a:r>
              <a:rPr lang="en-US" dirty="0">
                <a:latin typeface="Verdana Pro" panose="020B0604030504040204" pitchFamily="34" charset="0"/>
              </a:rPr>
              <a:t>Anxiety 50%</a:t>
            </a:r>
          </a:p>
          <a:p>
            <a:pPr marL="285750" indent="-285750">
              <a:buFont typeface="Arial" panose="020B0604020202020204" pitchFamily="34" charset="0"/>
              <a:buChar char="•"/>
            </a:pPr>
            <a:r>
              <a:rPr lang="en-US" dirty="0">
                <a:latin typeface="Verdana Pro" panose="020B0604030504040204" pitchFamily="34" charset="0"/>
              </a:rPr>
              <a:t>Attention Deficit Hyperactivity Disorder (ADHD) 43%</a:t>
            </a:r>
          </a:p>
          <a:p>
            <a:pPr marL="285750" indent="-285750">
              <a:buFont typeface="Arial" panose="020B0604020202020204" pitchFamily="34" charset="0"/>
              <a:buChar char="•"/>
            </a:pPr>
            <a:r>
              <a:rPr lang="en-US" dirty="0">
                <a:latin typeface="Verdana Pro" panose="020B0604030504040204" pitchFamily="34" charset="0"/>
              </a:rPr>
              <a:t>Eating Disorder 5%</a:t>
            </a:r>
          </a:p>
          <a:p>
            <a:pPr marL="285750" indent="-285750">
              <a:buFont typeface="Arial" panose="020B0604020202020204" pitchFamily="34" charset="0"/>
              <a:buChar char="•"/>
            </a:pPr>
            <a:endParaRPr lang="en-US" dirty="0">
              <a:latin typeface="Verdana Pro" panose="020B0604030504040204" pitchFamily="34" charset="0"/>
            </a:endParaRPr>
          </a:p>
          <a:p>
            <a:r>
              <a:rPr lang="en-US" sz="2000" dirty="0">
                <a:solidFill>
                  <a:srgbClr val="FF0000"/>
                </a:solidFill>
                <a:latin typeface="Verdana Pro" panose="020B0604030504040204" pitchFamily="34" charset="0"/>
              </a:rPr>
              <a:t>*</a:t>
            </a:r>
            <a:r>
              <a:rPr lang="en-US" sz="2000" dirty="0">
                <a:latin typeface="Verdana Pro" panose="020B0604030504040204" pitchFamily="34" charset="0"/>
              </a:rPr>
              <a:t>Anxiety and Depression are particularly prevalent but may or may not present with “typical” symptomology.</a:t>
            </a:r>
          </a:p>
        </p:txBody>
      </p:sp>
      <p:pic>
        <p:nvPicPr>
          <p:cNvPr id="2050" name="Picture 2" descr="Psychiatry.org - DSM">
            <a:extLst>
              <a:ext uri="{FF2B5EF4-FFF2-40B4-BE49-F238E27FC236}">
                <a16:creationId xmlns:a16="http://schemas.microsoft.com/office/drawing/2014/main" id="{78A2A651-948C-95B2-C3C2-3ECF833F68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3091" y="4766380"/>
            <a:ext cx="3170795" cy="180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7155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BFS-PowerpointTemplate_020819</Template>
  <TotalTime>1247</TotalTime>
  <Words>2889</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Verdana Pro</vt:lpstr>
      <vt:lpstr>Office Theme</vt:lpstr>
      <vt:lpstr>Autism Spectrum Disorder and Aging.</vt:lpstr>
      <vt:lpstr>Autism Spectrum Disorder</vt:lpstr>
      <vt:lpstr>Myth…..</vt:lpstr>
      <vt:lpstr>Typical Changes in Aging</vt:lpstr>
      <vt:lpstr>Impact of ASD diagnosis on Aging</vt:lpstr>
      <vt:lpstr>Impact of ASD diagnosis on Aging</vt:lpstr>
      <vt:lpstr>Impact of ASD diagnosis on Aging</vt:lpstr>
      <vt:lpstr>Impact of ASD diagnosis on Aging</vt:lpstr>
      <vt:lpstr>ASD and Psychiatric Disorders</vt:lpstr>
      <vt:lpstr>PowerPoint Presentation</vt:lpstr>
      <vt:lpstr>Supporting the Senior with ASD</vt:lpstr>
      <vt:lpstr>Supporting the Senior with ASD</vt:lpstr>
      <vt:lpstr>Supporting the Senior with ASD</vt:lpstr>
      <vt:lpstr>Supporting the Senior with ASD</vt:lpstr>
      <vt:lpstr>Think Tank on Aging and Autism</vt:lpstr>
      <vt:lpstr>Think Tank Considerations for Optimal Support</vt:lpstr>
      <vt:lpstr>Think Tank Considerations for Optimal Support</vt:lpstr>
      <vt:lpstr>Think Tank Considerations for Optimal Support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 Altan</dc:creator>
  <cp:lastModifiedBy>Deniz Altan</cp:lastModifiedBy>
  <cp:revision>194</cp:revision>
  <dcterms:created xsi:type="dcterms:W3CDTF">2023-06-22T19:24:41Z</dcterms:created>
  <dcterms:modified xsi:type="dcterms:W3CDTF">2023-07-13T15:43:30Z</dcterms:modified>
</cp:coreProperties>
</file>