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4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97" r:id="rId22"/>
    <p:sldId id="275" r:id="rId23"/>
    <p:sldId id="293" r:id="rId24"/>
    <p:sldId id="294" r:id="rId25"/>
    <p:sldId id="278" r:id="rId26"/>
    <p:sldId id="277" r:id="rId27"/>
    <p:sldId id="299" r:id="rId28"/>
    <p:sldId id="279" r:id="rId29"/>
    <p:sldId id="280" r:id="rId30"/>
    <p:sldId id="281" r:id="rId31"/>
    <p:sldId id="282" r:id="rId32"/>
    <p:sldId id="286" r:id="rId33"/>
    <p:sldId id="298" r:id="rId34"/>
    <p:sldId id="300" r:id="rId35"/>
    <p:sldId id="295" r:id="rId36"/>
    <p:sldId id="296" r:id="rId37"/>
    <p:sldId id="301" r:id="rId38"/>
    <p:sldId id="289" r:id="rId39"/>
    <p:sldId id="290" r:id="rId40"/>
    <p:sldId id="291" r:id="rId41"/>
    <p:sldId id="292" r:id="rId4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g7UdtEPljhJfIfGJttDOY1RtAJ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474" y="62"/>
      </p:cViewPr>
      <p:guideLst>
        <p:guide orient="horz" pos="2160"/>
        <p:guide pos="2880"/>
      </p:guideLst>
    </p:cSldViewPr>
  </p:slideViewPr>
  <p:notesTextViewPr>
    <p:cViewPr>
      <p:scale>
        <a:sx n="1" d="1"/>
        <a:sy n="1" d="1"/>
      </p:scale>
      <p:origin x="0" y="0"/>
    </p:cViewPr>
  </p:notesTextViewPr>
  <p:sorterViewPr>
    <p:cViewPr>
      <p:scale>
        <a:sx n="100" d="100"/>
        <a:sy n="100" d="100"/>
      </p:scale>
      <p:origin x="0" y="-6614"/>
    </p:cViewPr>
  </p:sorter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dirty="0"/>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dirty="0"/>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dirty="0"/>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 name="Google Shape;10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5" name="Google Shape;16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2" name="Google Shape;17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8" name="Google Shape;17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4" name="Google Shape;18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0" name="Google Shape;19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6" name="Google Shape;19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2" name="Google Shape;20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0" name="Google Shape;21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8" name="Google Shape;21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2" name="Google Shape;11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4" name="Google Shape;22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000000"/>
                </a:solidFill>
                <a:latin typeface="Arial"/>
                <a:ea typeface="Arial"/>
                <a:cs typeface="Arial"/>
                <a:sym typeface="Arial"/>
              </a:rPr>
              <a:t>22</a:t>
            </a:fld>
            <a:endParaRPr lang="en-US" dirty="0"/>
          </a:p>
        </p:txBody>
      </p:sp>
    </p:spTree>
    <p:extLst>
      <p:ext uri="{BB962C8B-B14F-4D97-AF65-F5344CB8AC3E}">
        <p14:creationId xmlns:p14="http://schemas.microsoft.com/office/powerpoint/2010/main" val="475906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3" name="Google Shape;243;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4" name="Google Shape;244;p2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24</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7" name="Google Shape;23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0" name="Google Shape;25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6" name="Google Shape;25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2" name="Google Shape;26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8" name="Google Shape;268;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0:notes"/>
          <p:cNvSpPr txBox="1">
            <a:spLocks noGrp="1"/>
          </p:cNvSpPr>
          <p:nvPr>
            <p:ph type="body" idx="1"/>
          </p:nvPr>
        </p:nvSpPr>
        <p:spPr>
          <a:xfrm>
            <a:off x="731837" y="4560887"/>
            <a:ext cx="5851525" cy="4319587"/>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309" name="Google Shape;309;p3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1:notes"/>
          <p:cNvSpPr txBox="1">
            <a:spLocks noGrp="1"/>
          </p:cNvSpPr>
          <p:nvPr>
            <p:ph type="body" idx="1"/>
          </p:nvPr>
        </p:nvSpPr>
        <p:spPr>
          <a:xfrm>
            <a:off x="731837" y="4560887"/>
            <a:ext cx="5851525" cy="4319587"/>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330" name="Google Shape;330;p3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7" name="Google Shape;33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3:notes"/>
          <p:cNvSpPr txBox="1">
            <a:spLocks noGrp="1"/>
          </p:cNvSpPr>
          <p:nvPr>
            <p:ph type="body" idx="1"/>
          </p:nvPr>
        </p:nvSpPr>
        <p:spPr>
          <a:xfrm>
            <a:off x="701675" y="4416425"/>
            <a:ext cx="5607050"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43" name="Google Shape;343;p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4:notes"/>
          <p:cNvSpPr txBox="1">
            <a:spLocks noGrp="1"/>
          </p:cNvSpPr>
          <p:nvPr>
            <p:ph type="body" idx="1"/>
          </p:nvPr>
        </p:nvSpPr>
        <p:spPr>
          <a:xfrm>
            <a:off x="731837" y="4560887"/>
            <a:ext cx="5851525" cy="4319587"/>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349" name="Google Shape;349;p3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4" name="Google Shape;12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0" name="Google Shape;13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6" name="Google Shape;13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2" name="Google Shape;14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 name="Google Shape;14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4" name="Google Shape;15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3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 name="Google Shape;16;p3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00587C"/>
              </a:buClr>
              <a:buSzPts val="3200"/>
              <a:buFont typeface="Calibri"/>
              <a:buNone/>
              <a:defRPr/>
            </a:lvl1pPr>
            <a:lvl2pPr lvl="1" algn="ctr">
              <a:spcBef>
                <a:spcPts val="560"/>
              </a:spcBef>
              <a:spcAft>
                <a:spcPts val="0"/>
              </a:spcAft>
              <a:buClr>
                <a:srgbClr val="FD9239"/>
              </a:buClr>
              <a:buSzPts val="2800"/>
              <a:buFont typeface="Calibri"/>
              <a:buNone/>
              <a:defRPr/>
            </a:lvl2pPr>
            <a:lvl3pPr lvl="2" algn="ctr">
              <a:spcBef>
                <a:spcPts val="480"/>
              </a:spcBef>
              <a:spcAft>
                <a:spcPts val="0"/>
              </a:spcAft>
              <a:buClr>
                <a:srgbClr val="00B0F0"/>
              </a:buClr>
              <a:buSzPts val="2400"/>
              <a:buFont typeface="Calibri"/>
              <a:buNone/>
              <a:defRPr/>
            </a:lvl3pPr>
            <a:lvl4pPr lvl="3" algn="ctr">
              <a:spcBef>
                <a:spcPts val="400"/>
              </a:spcBef>
              <a:spcAft>
                <a:spcPts val="0"/>
              </a:spcAft>
              <a:buClr>
                <a:srgbClr val="00587C"/>
              </a:buClr>
              <a:buSzPts val="2000"/>
              <a:buFont typeface="Calibri"/>
              <a:buNone/>
              <a:defRPr/>
            </a:lvl4pPr>
            <a:lvl5pPr lvl="4" algn="ctr">
              <a:spcBef>
                <a:spcPts val="400"/>
              </a:spcBef>
              <a:spcAft>
                <a:spcPts val="0"/>
              </a:spcAft>
              <a:buClr>
                <a:srgbClr val="FD9239"/>
              </a:buClr>
              <a:buSzPts val="2000"/>
              <a:buFont typeface="Calibri"/>
              <a:buNone/>
              <a:defRPr/>
            </a:lvl5pPr>
            <a:lvl6pPr lvl="5" algn="ctr">
              <a:spcBef>
                <a:spcPts val="400"/>
              </a:spcBef>
              <a:spcAft>
                <a:spcPts val="0"/>
              </a:spcAft>
              <a:buClr>
                <a:schemeClr val="dk1"/>
              </a:buClr>
              <a:buSzPts val="2000"/>
              <a:buFont typeface="Calibri"/>
              <a:buNone/>
              <a:defRPr/>
            </a:lvl6pPr>
            <a:lvl7pPr lvl="6" algn="ctr">
              <a:spcBef>
                <a:spcPts val="400"/>
              </a:spcBef>
              <a:spcAft>
                <a:spcPts val="0"/>
              </a:spcAft>
              <a:buClr>
                <a:schemeClr val="dk1"/>
              </a:buClr>
              <a:buSzPts val="2000"/>
              <a:buFont typeface="Calibri"/>
              <a:buNone/>
              <a:defRPr/>
            </a:lvl7pPr>
            <a:lvl8pPr lvl="7" algn="ctr">
              <a:spcBef>
                <a:spcPts val="400"/>
              </a:spcBef>
              <a:spcAft>
                <a:spcPts val="0"/>
              </a:spcAft>
              <a:buClr>
                <a:schemeClr val="dk1"/>
              </a:buClr>
              <a:buSzPts val="2000"/>
              <a:buFont typeface="Calibri"/>
              <a:buNone/>
              <a:defRPr/>
            </a:lvl8pPr>
            <a:lvl9pPr lvl="8" algn="ctr">
              <a:spcBef>
                <a:spcPts val="400"/>
              </a:spcBef>
              <a:spcAft>
                <a:spcPts val="0"/>
              </a:spcAft>
              <a:buClr>
                <a:schemeClr val="dk1"/>
              </a:buClr>
              <a:buSzPts val="2000"/>
              <a:buFont typeface="Calibri"/>
              <a:buNone/>
              <a:defRPr/>
            </a:lvl9pPr>
          </a:lstStyle>
          <a:p>
            <a:endParaRPr/>
          </a:p>
        </p:txBody>
      </p:sp>
      <p:sp>
        <p:nvSpPr>
          <p:cNvPr id="17" name="Google Shape;17;p3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sp>
        <p:nvSpPr>
          <p:cNvPr id="58" name="Google Shape;58;p4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4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00587C"/>
              </a:buClr>
              <a:buSzPts val="2000"/>
              <a:buFont typeface="Calibri"/>
              <a:buNone/>
              <a:defRPr sz="2000"/>
            </a:lvl1pPr>
            <a:lvl2pPr marL="914400" lvl="1" indent="-228600" algn="l">
              <a:spcBef>
                <a:spcPts val="360"/>
              </a:spcBef>
              <a:spcAft>
                <a:spcPts val="0"/>
              </a:spcAft>
              <a:buClr>
                <a:srgbClr val="FD9239"/>
              </a:buClr>
              <a:buSzPts val="1800"/>
              <a:buFont typeface="Calibri"/>
              <a:buNone/>
              <a:defRPr sz="1800"/>
            </a:lvl2pPr>
            <a:lvl3pPr marL="1371600" lvl="2" indent="-228600" algn="l">
              <a:spcBef>
                <a:spcPts val="320"/>
              </a:spcBef>
              <a:spcAft>
                <a:spcPts val="0"/>
              </a:spcAft>
              <a:buClr>
                <a:srgbClr val="00B0F0"/>
              </a:buClr>
              <a:buSzPts val="1600"/>
              <a:buFont typeface="Calibri"/>
              <a:buNone/>
              <a:defRPr sz="1600"/>
            </a:lvl3pPr>
            <a:lvl4pPr marL="1828800" lvl="3" indent="-228600" algn="l">
              <a:spcBef>
                <a:spcPts val="280"/>
              </a:spcBef>
              <a:spcAft>
                <a:spcPts val="0"/>
              </a:spcAft>
              <a:buClr>
                <a:srgbClr val="00587C"/>
              </a:buClr>
              <a:buSzPts val="1400"/>
              <a:buFont typeface="Calibri"/>
              <a:buNone/>
              <a:defRPr sz="1400"/>
            </a:lvl4pPr>
            <a:lvl5pPr marL="2286000" lvl="4" indent="-228600" algn="l">
              <a:spcBef>
                <a:spcPts val="280"/>
              </a:spcBef>
              <a:spcAft>
                <a:spcPts val="0"/>
              </a:spcAft>
              <a:buClr>
                <a:srgbClr val="FD9239"/>
              </a:buClr>
              <a:buSzPts val="1400"/>
              <a:buFont typeface="Calibri"/>
              <a:buNone/>
              <a:defRPr sz="1400"/>
            </a:lvl5pPr>
            <a:lvl6pPr marL="2743200" lvl="5" indent="-228600" algn="l">
              <a:spcBef>
                <a:spcPts val="280"/>
              </a:spcBef>
              <a:spcAft>
                <a:spcPts val="0"/>
              </a:spcAft>
              <a:buClr>
                <a:schemeClr val="dk1"/>
              </a:buClr>
              <a:buSzPts val="1400"/>
              <a:buFont typeface="Calibri"/>
              <a:buNone/>
              <a:defRPr sz="1400"/>
            </a:lvl6pPr>
            <a:lvl7pPr marL="3200400" lvl="6" indent="-228600" algn="l">
              <a:spcBef>
                <a:spcPts val="280"/>
              </a:spcBef>
              <a:spcAft>
                <a:spcPts val="0"/>
              </a:spcAft>
              <a:buClr>
                <a:schemeClr val="dk1"/>
              </a:buClr>
              <a:buSzPts val="1400"/>
              <a:buFont typeface="Calibri"/>
              <a:buNone/>
              <a:defRPr sz="1400"/>
            </a:lvl7pPr>
            <a:lvl8pPr marL="3657600" lvl="7" indent="-228600" algn="l">
              <a:spcBef>
                <a:spcPts val="280"/>
              </a:spcBef>
              <a:spcAft>
                <a:spcPts val="0"/>
              </a:spcAft>
              <a:buClr>
                <a:schemeClr val="dk1"/>
              </a:buClr>
              <a:buSzPts val="1400"/>
              <a:buFont typeface="Calibri"/>
              <a:buNone/>
              <a:defRPr sz="1400"/>
            </a:lvl8pPr>
            <a:lvl9pPr marL="4114800" lvl="8" indent="-228600" algn="l">
              <a:spcBef>
                <a:spcPts val="280"/>
              </a:spcBef>
              <a:spcAft>
                <a:spcPts val="0"/>
              </a:spcAft>
              <a:buClr>
                <a:schemeClr val="dk1"/>
              </a:buClr>
              <a:buSzPts val="1400"/>
              <a:buFont typeface="Calibri"/>
              <a:buNone/>
              <a:defRPr sz="1400"/>
            </a:lvl9pPr>
          </a:lstStyle>
          <a:p>
            <a:endParaRPr/>
          </a:p>
        </p:txBody>
      </p:sp>
      <p:sp>
        <p:nvSpPr>
          <p:cNvPr id="60" name="Google Shape;60;p4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40"/>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8" name="Google Shape;68;p40"/>
          <p:cNvSpPr txBox="1">
            <a:spLocks noGrp="1"/>
          </p:cNvSpPr>
          <p:nvPr>
            <p:ph type="body" idx="1"/>
          </p:nvPr>
        </p:nvSpPr>
        <p:spPr>
          <a:xfrm>
            <a:off x="533400" y="1600200"/>
            <a:ext cx="8077200" cy="4343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587C"/>
              </a:buClr>
              <a:buSzPts val="1800"/>
              <a:buChar char="•"/>
              <a:defRPr/>
            </a:lvl1pPr>
            <a:lvl2pPr marL="914400" lvl="1" indent="-342900" algn="l">
              <a:spcBef>
                <a:spcPts val="360"/>
              </a:spcBef>
              <a:spcAft>
                <a:spcPts val="0"/>
              </a:spcAft>
              <a:buClr>
                <a:srgbClr val="FD9239"/>
              </a:buClr>
              <a:buSzPts val="1800"/>
              <a:buChar char="–"/>
              <a:defRPr/>
            </a:lvl2pPr>
            <a:lvl3pPr marL="1371600" lvl="2" indent="-342900" algn="l">
              <a:spcBef>
                <a:spcPts val="360"/>
              </a:spcBef>
              <a:spcAft>
                <a:spcPts val="0"/>
              </a:spcAft>
              <a:buClr>
                <a:srgbClr val="00B0F0"/>
              </a:buClr>
              <a:buSzPts val="1800"/>
              <a:buChar char="•"/>
              <a:defRPr/>
            </a:lvl3pPr>
            <a:lvl4pPr marL="1828800" lvl="3" indent="-342900" algn="l">
              <a:spcBef>
                <a:spcPts val="360"/>
              </a:spcBef>
              <a:spcAft>
                <a:spcPts val="0"/>
              </a:spcAft>
              <a:buClr>
                <a:srgbClr val="00587C"/>
              </a:buClr>
              <a:buSzPts val="1800"/>
              <a:buChar char="–"/>
              <a:defRPr/>
            </a:lvl4pPr>
            <a:lvl5pPr marL="2286000" lvl="4" indent="-342900" algn="l">
              <a:spcBef>
                <a:spcPts val="360"/>
              </a:spcBef>
              <a:spcAft>
                <a:spcPts val="0"/>
              </a:spcAft>
              <a:buClr>
                <a:srgbClr val="FD9239"/>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4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0"/>
        <p:cNvGrpSpPr/>
        <p:nvPr/>
      </p:nvGrpSpPr>
      <p:grpSpPr>
        <a:xfrm>
          <a:off x="0" y="0"/>
          <a:ext cx="0" cy="0"/>
          <a:chOff x="0" y="0"/>
          <a:chExt cx="0" cy="0"/>
        </a:xfrm>
      </p:grpSpPr>
      <p:sp>
        <p:nvSpPr>
          <p:cNvPr id="71" name="Google Shape;71;p4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2" name="Google Shape;72;p4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00587C"/>
              </a:buClr>
              <a:buSzPts val="3200"/>
              <a:buFont typeface="Calibri"/>
              <a:buNone/>
              <a:defRPr/>
            </a:lvl1pPr>
            <a:lvl2pPr lvl="1" algn="ctr">
              <a:spcBef>
                <a:spcPts val="560"/>
              </a:spcBef>
              <a:spcAft>
                <a:spcPts val="0"/>
              </a:spcAft>
              <a:buClr>
                <a:srgbClr val="FD9239"/>
              </a:buClr>
              <a:buSzPts val="2800"/>
              <a:buFont typeface="Calibri"/>
              <a:buNone/>
              <a:defRPr/>
            </a:lvl2pPr>
            <a:lvl3pPr lvl="2" algn="ctr">
              <a:spcBef>
                <a:spcPts val="480"/>
              </a:spcBef>
              <a:spcAft>
                <a:spcPts val="0"/>
              </a:spcAft>
              <a:buClr>
                <a:srgbClr val="00B0F0"/>
              </a:buClr>
              <a:buSzPts val="2400"/>
              <a:buFont typeface="Calibri"/>
              <a:buNone/>
              <a:defRPr/>
            </a:lvl3pPr>
            <a:lvl4pPr lvl="3" algn="ctr">
              <a:spcBef>
                <a:spcPts val="400"/>
              </a:spcBef>
              <a:spcAft>
                <a:spcPts val="0"/>
              </a:spcAft>
              <a:buClr>
                <a:srgbClr val="00587C"/>
              </a:buClr>
              <a:buSzPts val="2000"/>
              <a:buFont typeface="Calibri"/>
              <a:buNone/>
              <a:defRPr/>
            </a:lvl4pPr>
            <a:lvl5pPr lvl="4" algn="ctr">
              <a:spcBef>
                <a:spcPts val="400"/>
              </a:spcBef>
              <a:spcAft>
                <a:spcPts val="0"/>
              </a:spcAft>
              <a:buClr>
                <a:srgbClr val="FD9239"/>
              </a:buClr>
              <a:buSzPts val="2000"/>
              <a:buFont typeface="Calibri"/>
              <a:buNone/>
              <a:defRPr/>
            </a:lvl5pPr>
            <a:lvl6pPr lvl="5" algn="ctr">
              <a:lnSpc>
                <a:spcPct val="100000"/>
              </a:lnSpc>
              <a:spcBef>
                <a:spcPts val="400"/>
              </a:spcBef>
              <a:spcAft>
                <a:spcPts val="0"/>
              </a:spcAft>
              <a:buClr>
                <a:schemeClr val="dk1"/>
              </a:buClr>
              <a:buSzPts val="2000"/>
              <a:buFont typeface="Calibri"/>
              <a:buNone/>
              <a:defRPr/>
            </a:lvl6pPr>
            <a:lvl7pPr lvl="6" algn="ctr">
              <a:lnSpc>
                <a:spcPct val="100000"/>
              </a:lnSpc>
              <a:spcBef>
                <a:spcPts val="400"/>
              </a:spcBef>
              <a:spcAft>
                <a:spcPts val="0"/>
              </a:spcAft>
              <a:buClr>
                <a:schemeClr val="dk1"/>
              </a:buClr>
              <a:buSzPts val="2000"/>
              <a:buFont typeface="Calibri"/>
              <a:buNone/>
              <a:defRPr/>
            </a:lvl7pPr>
            <a:lvl8pPr lvl="7" algn="ctr">
              <a:lnSpc>
                <a:spcPct val="100000"/>
              </a:lnSpc>
              <a:spcBef>
                <a:spcPts val="400"/>
              </a:spcBef>
              <a:spcAft>
                <a:spcPts val="0"/>
              </a:spcAft>
              <a:buClr>
                <a:schemeClr val="dk1"/>
              </a:buClr>
              <a:buSzPts val="2000"/>
              <a:buFont typeface="Calibri"/>
              <a:buNone/>
              <a:defRPr/>
            </a:lvl8pPr>
            <a:lvl9pPr lvl="8" algn="ctr">
              <a:lnSpc>
                <a:spcPct val="100000"/>
              </a:lnSpc>
              <a:spcBef>
                <a:spcPts val="400"/>
              </a:spcBef>
              <a:spcAft>
                <a:spcPts val="0"/>
              </a:spcAft>
              <a:buClr>
                <a:schemeClr val="dk1"/>
              </a:buClr>
              <a:buSzPts val="2000"/>
              <a:buFont typeface="Calibri"/>
              <a:buNone/>
              <a:defRPr/>
            </a:lvl9pPr>
          </a:lstStyle>
          <a:p>
            <a:endParaRPr/>
          </a:p>
        </p:txBody>
      </p:sp>
      <p:sp>
        <p:nvSpPr>
          <p:cNvPr id="73" name="Google Shape;73;p4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5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6" name="Google Shape;76;p5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00587C"/>
              </a:buClr>
              <a:buSzPts val="2000"/>
              <a:buFont typeface="Calibri"/>
              <a:buNone/>
              <a:defRPr sz="2000"/>
            </a:lvl1pPr>
            <a:lvl2pPr marL="914400" lvl="1" indent="-228600" algn="l">
              <a:spcBef>
                <a:spcPts val="360"/>
              </a:spcBef>
              <a:spcAft>
                <a:spcPts val="0"/>
              </a:spcAft>
              <a:buClr>
                <a:srgbClr val="FD9239"/>
              </a:buClr>
              <a:buSzPts val="1800"/>
              <a:buFont typeface="Calibri"/>
              <a:buNone/>
              <a:defRPr sz="1800"/>
            </a:lvl2pPr>
            <a:lvl3pPr marL="1371600" lvl="2" indent="-228600" algn="l">
              <a:spcBef>
                <a:spcPts val="320"/>
              </a:spcBef>
              <a:spcAft>
                <a:spcPts val="0"/>
              </a:spcAft>
              <a:buClr>
                <a:srgbClr val="00B0F0"/>
              </a:buClr>
              <a:buSzPts val="1600"/>
              <a:buFont typeface="Calibri"/>
              <a:buNone/>
              <a:defRPr sz="1600"/>
            </a:lvl3pPr>
            <a:lvl4pPr marL="1828800" lvl="3" indent="-228600" algn="l">
              <a:spcBef>
                <a:spcPts val="280"/>
              </a:spcBef>
              <a:spcAft>
                <a:spcPts val="0"/>
              </a:spcAft>
              <a:buClr>
                <a:srgbClr val="00587C"/>
              </a:buClr>
              <a:buSzPts val="1400"/>
              <a:buFont typeface="Calibri"/>
              <a:buNone/>
              <a:defRPr sz="1400"/>
            </a:lvl4pPr>
            <a:lvl5pPr marL="2286000" lvl="4" indent="-228600" algn="l">
              <a:spcBef>
                <a:spcPts val="280"/>
              </a:spcBef>
              <a:spcAft>
                <a:spcPts val="0"/>
              </a:spcAft>
              <a:buClr>
                <a:srgbClr val="FD9239"/>
              </a:buClr>
              <a:buSzPts val="1400"/>
              <a:buFont typeface="Calibri"/>
              <a:buNone/>
              <a:defRPr sz="1400"/>
            </a:lvl5pPr>
            <a:lvl6pPr marL="2743200" lvl="5" indent="-228600" algn="l">
              <a:lnSpc>
                <a:spcPct val="100000"/>
              </a:lnSpc>
              <a:spcBef>
                <a:spcPts val="280"/>
              </a:spcBef>
              <a:spcAft>
                <a:spcPts val="0"/>
              </a:spcAft>
              <a:buClr>
                <a:schemeClr val="dk1"/>
              </a:buClr>
              <a:buSzPts val="1400"/>
              <a:buFont typeface="Calibri"/>
              <a:buNone/>
              <a:defRPr sz="1400"/>
            </a:lvl6pPr>
            <a:lvl7pPr marL="3200400" lvl="6" indent="-228600" algn="l">
              <a:lnSpc>
                <a:spcPct val="100000"/>
              </a:lnSpc>
              <a:spcBef>
                <a:spcPts val="280"/>
              </a:spcBef>
              <a:spcAft>
                <a:spcPts val="0"/>
              </a:spcAft>
              <a:buClr>
                <a:schemeClr val="dk1"/>
              </a:buClr>
              <a:buSzPts val="1400"/>
              <a:buFont typeface="Calibri"/>
              <a:buNone/>
              <a:defRPr sz="1400"/>
            </a:lvl7pPr>
            <a:lvl8pPr marL="3657600" lvl="7" indent="-228600" algn="l">
              <a:lnSpc>
                <a:spcPct val="100000"/>
              </a:lnSpc>
              <a:spcBef>
                <a:spcPts val="280"/>
              </a:spcBef>
              <a:spcAft>
                <a:spcPts val="0"/>
              </a:spcAft>
              <a:buClr>
                <a:schemeClr val="dk1"/>
              </a:buClr>
              <a:buSzPts val="1400"/>
              <a:buFont typeface="Calibri"/>
              <a:buNone/>
              <a:defRPr sz="1400"/>
            </a:lvl8pPr>
            <a:lvl9pPr marL="4114800" lvl="8" indent="-228600" algn="l">
              <a:lnSpc>
                <a:spcPct val="100000"/>
              </a:lnSpc>
              <a:spcBef>
                <a:spcPts val="280"/>
              </a:spcBef>
              <a:spcAft>
                <a:spcPts val="0"/>
              </a:spcAft>
              <a:buClr>
                <a:schemeClr val="dk1"/>
              </a:buClr>
              <a:buSzPts val="1400"/>
              <a:buFont typeface="Calibri"/>
              <a:buNone/>
              <a:defRPr sz="1400"/>
            </a:lvl9pPr>
          </a:lstStyle>
          <a:p>
            <a:endParaRPr/>
          </a:p>
        </p:txBody>
      </p:sp>
      <p:sp>
        <p:nvSpPr>
          <p:cNvPr id="77" name="Google Shape;77;p5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51"/>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5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Google Shape;82;p5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3" name="Google Shape;83;p5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rgbClr val="00587C"/>
              </a:buClr>
              <a:buSzPts val="3200"/>
              <a:buFont typeface="Calibri"/>
              <a:buChar char="•"/>
              <a:defRPr sz="3200"/>
            </a:lvl1pPr>
            <a:lvl2pPr marL="914400" lvl="1" indent="-406400" algn="l">
              <a:spcBef>
                <a:spcPts val="560"/>
              </a:spcBef>
              <a:spcAft>
                <a:spcPts val="0"/>
              </a:spcAft>
              <a:buClr>
                <a:srgbClr val="FD9239"/>
              </a:buClr>
              <a:buSzPts val="2800"/>
              <a:buFont typeface="Calibri"/>
              <a:buChar char="–"/>
              <a:defRPr sz="2800"/>
            </a:lvl2pPr>
            <a:lvl3pPr marL="1371600" lvl="2" indent="-381000" algn="l">
              <a:spcBef>
                <a:spcPts val="480"/>
              </a:spcBef>
              <a:spcAft>
                <a:spcPts val="0"/>
              </a:spcAft>
              <a:buClr>
                <a:srgbClr val="00B0F0"/>
              </a:buClr>
              <a:buSzPts val="2400"/>
              <a:buFont typeface="Calibri"/>
              <a:buChar char="•"/>
              <a:defRPr sz="2400"/>
            </a:lvl3pPr>
            <a:lvl4pPr marL="1828800" lvl="3" indent="-355600" algn="l">
              <a:spcBef>
                <a:spcPts val="400"/>
              </a:spcBef>
              <a:spcAft>
                <a:spcPts val="0"/>
              </a:spcAft>
              <a:buClr>
                <a:srgbClr val="00587C"/>
              </a:buClr>
              <a:buSzPts val="2000"/>
              <a:buFont typeface="Calibri"/>
              <a:buChar char="–"/>
              <a:defRPr sz="2000"/>
            </a:lvl4pPr>
            <a:lvl5pPr marL="2286000" lvl="4" indent="-355600" algn="l">
              <a:spcBef>
                <a:spcPts val="400"/>
              </a:spcBef>
              <a:spcAft>
                <a:spcPts val="0"/>
              </a:spcAft>
              <a:buClr>
                <a:srgbClr val="FD9239"/>
              </a:buClr>
              <a:buSzPts val="2000"/>
              <a:buFont typeface="Calibri"/>
              <a:buChar char="»"/>
              <a:defRPr sz="2000"/>
            </a:lvl5pPr>
            <a:lvl6pPr marL="2743200" lvl="5" indent="-355600" algn="l">
              <a:lnSpc>
                <a:spcPct val="100000"/>
              </a:lnSpc>
              <a:spcBef>
                <a:spcPts val="400"/>
              </a:spcBef>
              <a:spcAft>
                <a:spcPts val="0"/>
              </a:spcAft>
              <a:buClr>
                <a:schemeClr val="dk1"/>
              </a:buClr>
              <a:buSzPts val="2000"/>
              <a:buFont typeface="Calibri"/>
              <a:buChar char="»"/>
              <a:defRPr sz="2000"/>
            </a:lvl6pPr>
            <a:lvl7pPr marL="3200400" lvl="6" indent="-355600" algn="l">
              <a:lnSpc>
                <a:spcPct val="100000"/>
              </a:lnSpc>
              <a:spcBef>
                <a:spcPts val="400"/>
              </a:spcBef>
              <a:spcAft>
                <a:spcPts val="0"/>
              </a:spcAft>
              <a:buClr>
                <a:schemeClr val="dk1"/>
              </a:buClr>
              <a:buSzPts val="2000"/>
              <a:buFont typeface="Calibri"/>
              <a:buChar char="»"/>
              <a:defRPr sz="2000"/>
            </a:lvl7pPr>
            <a:lvl8pPr marL="3657600" lvl="7" indent="-355600" algn="l">
              <a:lnSpc>
                <a:spcPct val="100000"/>
              </a:lnSpc>
              <a:spcBef>
                <a:spcPts val="400"/>
              </a:spcBef>
              <a:spcAft>
                <a:spcPts val="0"/>
              </a:spcAft>
              <a:buClr>
                <a:schemeClr val="dk1"/>
              </a:buClr>
              <a:buSzPts val="2000"/>
              <a:buFont typeface="Calibri"/>
              <a:buChar char="»"/>
              <a:defRPr sz="2000"/>
            </a:lvl8pPr>
            <a:lvl9pPr marL="4114800" lvl="8" indent="-355600" algn="l">
              <a:lnSpc>
                <a:spcPct val="100000"/>
              </a:lnSpc>
              <a:spcBef>
                <a:spcPts val="400"/>
              </a:spcBef>
              <a:spcAft>
                <a:spcPts val="0"/>
              </a:spcAft>
              <a:buClr>
                <a:schemeClr val="dk1"/>
              </a:buClr>
              <a:buSzPts val="2000"/>
              <a:buFont typeface="Calibri"/>
              <a:buChar char="»"/>
              <a:defRPr sz="2000"/>
            </a:lvl9pPr>
          </a:lstStyle>
          <a:p>
            <a:endParaRPr/>
          </a:p>
        </p:txBody>
      </p:sp>
      <p:sp>
        <p:nvSpPr>
          <p:cNvPr id="84" name="Google Shape;84;p5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587C"/>
              </a:buClr>
              <a:buSzPts val="1400"/>
              <a:buFont typeface="Calibri"/>
              <a:buNone/>
              <a:defRPr sz="1400"/>
            </a:lvl1pPr>
            <a:lvl2pPr marL="914400" lvl="1" indent="-228600" algn="l">
              <a:spcBef>
                <a:spcPts val="240"/>
              </a:spcBef>
              <a:spcAft>
                <a:spcPts val="0"/>
              </a:spcAft>
              <a:buClr>
                <a:srgbClr val="FD9239"/>
              </a:buClr>
              <a:buSzPts val="1200"/>
              <a:buFont typeface="Calibri"/>
              <a:buNone/>
              <a:defRPr sz="1200"/>
            </a:lvl2pPr>
            <a:lvl3pPr marL="1371600" lvl="2" indent="-228600" algn="l">
              <a:spcBef>
                <a:spcPts val="200"/>
              </a:spcBef>
              <a:spcAft>
                <a:spcPts val="0"/>
              </a:spcAft>
              <a:buClr>
                <a:srgbClr val="00B0F0"/>
              </a:buClr>
              <a:buSzPts val="1000"/>
              <a:buFont typeface="Calibri"/>
              <a:buNone/>
              <a:defRPr sz="1000"/>
            </a:lvl3pPr>
            <a:lvl4pPr marL="1828800" lvl="3" indent="-228600" algn="l">
              <a:spcBef>
                <a:spcPts val="180"/>
              </a:spcBef>
              <a:spcAft>
                <a:spcPts val="0"/>
              </a:spcAft>
              <a:buClr>
                <a:srgbClr val="00587C"/>
              </a:buClr>
              <a:buSzPts val="900"/>
              <a:buFont typeface="Calibri"/>
              <a:buNone/>
              <a:defRPr sz="900"/>
            </a:lvl4pPr>
            <a:lvl5pPr marL="2286000" lvl="4" indent="-228600" algn="l">
              <a:spcBef>
                <a:spcPts val="180"/>
              </a:spcBef>
              <a:spcAft>
                <a:spcPts val="0"/>
              </a:spcAft>
              <a:buClr>
                <a:srgbClr val="FD9239"/>
              </a:buClr>
              <a:buSzPts val="900"/>
              <a:buFont typeface="Calibri"/>
              <a:buNone/>
              <a:defRPr sz="900"/>
            </a:lvl5pPr>
            <a:lvl6pPr marL="2743200" lvl="5" indent="-228600" algn="l">
              <a:lnSpc>
                <a:spcPct val="100000"/>
              </a:lnSpc>
              <a:spcBef>
                <a:spcPts val="180"/>
              </a:spcBef>
              <a:spcAft>
                <a:spcPts val="0"/>
              </a:spcAft>
              <a:buClr>
                <a:schemeClr val="dk1"/>
              </a:buClr>
              <a:buSzPts val="900"/>
              <a:buFont typeface="Calibri"/>
              <a:buNone/>
              <a:defRPr sz="900"/>
            </a:lvl6pPr>
            <a:lvl7pPr marL="3200400" lvl="6" indent="-228600" algn="l">
              <a:lnSpc>
                <a:spcPct val="100000"/>
              </a:lnSpc>
              <a:spcBef>
                <a:spcPts val="180"/>
              </a:spcBef>
              <a:spcAft>
                <a:spcPts val="0"/>
              </a:spcAft>
              <a:buClr>
                <a:schemeClr val="dk1"/>
              </a:buClr>
              <a:buSzPts val="900"/>
              <a:buFont typeface="Calibri"/>
              <a:buNone/>
              <a:defRPr sz="900"/>
            </a:lvl7pPr>
            <a:lvl8pPr marL="3657600" lvl="7" indent="-228600" algn="l">
              <a:lnSpc>
                <a:spcPct val="100000"/>
              </a:lnSpc>
              <a:spcBef>
                <a:spcPts val="180"/>
              </a:spcBef>
              <a:spcAft>
                <a:spcPts val="0"/>
              </a:spcAft>
              <a:buClr>
                <a:schemeClr val="dk1"/>
              </a:buClr>
              <a:buSzPts val="900"/>
              <a:buFont typeface="Calibri"/>
              <a:buNone/>
              <a:defRPr sz="900"/>
            </a:lvl8pPr>
            <a:lvl9pPr marL="4114800" lvl="8" indent="-228600" algn="l">
              <a:lnSpc>
                <a:spcPct val="100000"/>
              </a:lnSpc>
              <a:spcBef>
                <a:spcPts val="180"/>
              </a:spcBef>
              <a:spcAft>
                <a:spcPts val="0"/>
              </a:spcAft>
              <a:buClr>
                <a:schemeClr val="dk1"/>
              </a:buClr>
              <a:buSzPts val="900"/>
              <a:buFont typeface="Calibri"/>
              <a:buNone/>
              <a:defRPr sz="900"/>
            </a:lvl9pPr>
          </a:lstStyle>
          <a:p>
            <a:endParaRPr/>
          </a:p>
        </p:txBody>
      </p:sp>
      <p:sp>
        <p:nvSpPr>
          <p:cNvPr id="85" name="Google Shape;85;p5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6"/>
        <p:cNvGrpSpPr/>
        <p:nvPr/>
      </p:nvGrpSpPr>
      <p:grpSpPr>
        <a:xfrm>
          <a:off x="0" y="0"/>
          <a:ext cx="0" cy="0"/>
          <a:chOff x="0" y="0"/>
          <a:chExt cx="0" cy="0"/>
        </a:xfrm>
      </p:grpSpPr>
      <p:sp>
        <p:nvSpPr>
          <p:cNvPr id="87" name="Google Shape;87;p5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8" name="Google Shape;88;p53"/>
          <p:cNvSpPr>
            <a:spLocks noGrp="1"/>
          </p:cNvSpPr>
          <p:nvPr>
            <p:ph type="pic" idx="2"/>
          </p:nvPr>
        </p:nvSpPr>
        <p:spPr>
          <a:xfrm>
            <a:off x="1792288" y="612775"/>
            <a:ext cx="5486400" cy="4114800"/>
          </a:xfrm>
          <a:prstGeom prst="rect">
            <a:avLst/>
          </a:prstGeom>
          <a:noFill/>
          <a:ln>
            <a:noFill/>
          </a:ln>
        </p:spPr>
      </p:sp>
      <p:sp>
        <p:nvSpPr>
          <p:cNvPr id="89" name="Google Shape;89;p5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587C"/>
              </a:buClr>
              <a:buSzPts val="1400"/>
              <a:buFont typeface="Calibri"/>
              <a:buNone/>
              <a:defRPr sz="1400"/>
            </a:lvl1pPr>
            <a:lvl2pPr marL="914400" lvl="1" indent="-228600" algn="l">
              <a:spcBef>
                <a:spcPts val="240"/>
              </a:spcBef>
              <a:spcAft>
                <a:spcPts val="0"/>
              </a:spcAft>
              <a:buClr>
                <a:srgbClr val="FD9239"/>
              </a:buClr>
              <a:buSzPts val="1200"/>
              <a:buFont typeface="Calibri"/>
              <a:buNone/>
              <a:defRPr sz="1200"/>
            </a:lvl2pPr>
            <a:lvl3pPr marL="1371600" lvl="2" indent="-228600" algn="l">
              <a:spcBef>
                <a:spcPts val="200"/>
              </a:spcBef>
              <a:spcAft>
                <a:spcPts val="0"/>
              </a:spcAft>
              <a:buClr>
                <a:srgbClr val="00B0F0"/>
              </a:buClr>
              <a:buSzPts val="1000"/>
              <a:buFont typeface="Calibri"/>
              <a:buNone/>
              <a:defRPr sz="1000"/>
            </a:lvl3pPr>
            <a:lvl4pPr marL="1828800" lvl="3" indent="-228600" algn="l">
              <a:spcBef>
                <a:spcPts val="180"/>
              </a:spcBef>
              <a:spcAft>
                <a:spcPts val="0"/>
              </a:spcAft>
              <a:buClr>
                <a:srgbClr val="00587C"/>
              </a:buClr>
              <a:buSzPts val="900"/>
              <a:buFont typeface="Calibri"/>
              <a:buNone/>
              <a:defRPr sz="900"/>
            </a:lvl4pPr>
            <a:lvl5pPr marL="2286000" lvl="4" indent="-228600" algn="l">
              <a:spcBef>
                <a:spcPts val="180"/>
              </a:spcBef>
              <a:spcAft>
                <a:spcPts val="0"/>
              </a:spcAft>
              <a:buClr>
                <a:srgbClr val="FD9239"/>
              </a:buClr>
              <a:buSzPts val="900"/>
              <a:buFont typeface="Calibri"/>
              <a:buNone/>
              <a:defRPr sz="900"/>
            </a:lvl5pPr>
            <a:lvl6pPr marL="2743200" lvl="5" indent="-228600" algn="l">
              <a:lnSpc>
                <a:spcPct val="100000"/>
              </a:lnSpc>
              <a:spcBef>
                <a:spcPts val="180"/>
              </a:spcBef>
              <a:spcAft>
                <a:spcPts val="0"/>
              </a:spcAft>
              <a:buClr>
                <a:schemeClr val="dk1"/>
              </a:buClr>
              <a:buSzPts val="900"/>
              <a:buFont typeface="Calibri"/>
              <a:buNone/>
              <a:defRPr sz="900"/>
            </a:lvl6pPr>
            <a:lvl7pPr marL="3200400" lvl="6" indent="-228600" algn="l">
              <a:lnSpc>
                <a:spcPct val="100000"/>
              </a:lnSpc>
              <a:spcBef>
                <a:spcPts val="180"/>
              </a:spcBef>
              <a:spcAft>
                <a:spcPts val="0"/>
              </a:spcAft>
              <a:buClr>
                <a:schemeClr val="dk1"/>
              </a:buClr>
              <a:buSzPts val="900"/>
              <a:buFont typeface="Calibri"/>
              <a:buNone/>
              <a:defRPr sz="900"/>
            </a:lvl7pPr>
            <a:lvl8pPr marL="3657600" lvl="7" indent="-228600" algn="l">
              <a:lnSpc>
                <a:spcPct val="100000"/>
              </a:lnSpc>
              <a:spcBef>
                <a:spcPts val="180"/>
              </a:spcBef>
              <a:spcAft>
                <a:spcPts val="0"/>
              </a:spcAft>
              <a:buClr>
                <a:schemeClr val="dk1"/>
              </a:buClr>
              <a:buSzPts val="900"/>
              <a:buFont typeface="Calibri"/>
              <a:buNone/>
              <a:defRPr sz="900"/>
            </a:lvl8pPr>
            <a:lvl9pPr marL="4114800" lvl="8" indent="-228600" algn="l">
              <a:lnSpc>
                <a:spcPct val="100000"/>
              </a:lnSpc>
              <a:spcBef>
                <a:spcPts val="180"/>
              </a:spcBef>
              <a:spcAft>
                <a:spcPts val="0"/>
              </a:spcAft>
              <a:buClr>
                <a:schemeClr val="dk1"/>
              </a:buClr>
              <a:buSzPts val="900"/>
              <a:buFont typeface="Calibri"/>
              <a:buNone/>
              <a:defRPr sz="900"/>
            </a:lvl9pPr>
          </a:lstStyle>
          <a:p>
            <a:endParaRPr/>
          </a:p>
        </p:txBody>
      </p:sp>
      <p:sp>
        <p:nvSpPr>
          <p:cNvPr id="90" name="Google Shape;90;p5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1"/>
        <p:cNvGrpSpPr/>
        <p:nvPr/>
      </p:nvGrpSpPr>
      <p:grpSpPr>
        <a:xfrm>
          <a:off x="0" y="0"/>
          <a:ext cx="0" cy="0"/>
          <a:chOff x="0" y="0"/>
          <a:chExt cx="0" cy="0"/>
        </a:xfrm>
      </p:grpSpPr>
      <p:sp>
        <p:nvSpPr>
          <p:cNvPr id="92" name="Google Shape;92;p54"/>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3" name="Google Shape;93;p54"/>
          <p:cNvSpPr txBox="1">
            <a:spLocks noGrp="1"/>
          </p:cNvSpPr>
          <p:nvPr>
            <p:ph type="body" idx="1"/>
          </p:nvPr>
        </p:nvSpPr>
        <p:spPr>
          <a:xfrm rot="5400000">
            <a:off x="2400300" y="-266700"/>
            <a:ext cx="4343400" cy="8077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587C"/>
              </a:buClr>
              <a:buSzPts val="1800"/>
              <a:buChar char="•"/>
              <a:defRPr/>
            </a:lvl1pPr>
            <a:lvl2pPr marL="914400" lvl="1" indent="-342900" algn="l">
              <a:spcBef>
                <a:spcPts val="360"/>
              </a:spcBef>
              <a:spcAft>
                <a:spcPts val="0"/>
              </a:spcAft>
              <a:buClr>
                <a:srgbClr val="FD9239"/>
              </a:buClr>
              <a:buSzPts val="1800"/>
              <a:buChar char="–"/>
              <a:defRPr/>
            </a:lvl2pPr>
            <a:lvl3pPr marL="1371600" lvl="2" indent="-342900" algn="l">
              <a:spcBef>
                <a:spcPts val="360"/>
              </a:spcBef>
              <a:spcAft>
                <a:spcPts val="0"/>
              </a:spcAft>
              <a:buClr>
                <a:srgbClr val="00B0F0"/>
              </a:buClr>
              <a:buSzPts val="1800"/>
              <a:buChar char="•"/>
              <a:defRPr/>
            </a:lvl3pPr>
            <a:lvl4pPr marL="1828800" lvl="3" indent="-342900" algn="l">
              <a:spcBef>
                <a:spcPts val="360"/>
              </a:spcBef>
              <a:spcAft>
                <a:spcPts val="0"/>
              </a:spcAft>
              <a:buClr>
                <a:srgbClr val="00587C"/>
              </a:buClr>
              <a:buSzPts val="1800"/>
              <a:buChar char="–"/>
              <a:defRPr/>
            </a:lvl4pPr>
            <a:lvl5pPr marL="2286000" lvl="4" indent="-342900" algn="l">
              <a:spcBef>
                <a:spcPts val="360"/>
              </a:spcBef>
              <a:spcAft>
                <a:spcPts val="0"/>
              </a:spcAft>
              <a:buClr>
                <a:srgbClr val="FD9239"/>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4" name="Google Shape;94;p5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55"/>
          <p:cNvSpPr txBox="1">
            <a:spLocks noGrp="1"/>
          </p:cNvSpPr>
          <p:nvPr>
            <p:ph type="title"/>
          </p:nvPr>
        </p:nvSpPr>
        <p:spPr>
          <a:xfrm rot="5400000">
            <a:off x="4800600" y="2057400"/>
            <a:ext cx="5715000"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97" name="Google Shape;97;p55"/>
          <p:cNvSpPr txBox="1">
            <a:spLocks noGrp="1"/>
          </p:cNvSpPr>
          <p:nvPr>
            <p:ph type="body" idx="1"/>
          </p:nvPr>
        </p:nvSpPr>
        <p:spPr>
          <a:xfrm rot="5400000">
            <a:off x="609600" y="76200"/>
            <a:ext cx="5715000"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587C"/>
              </a:buClr>
              <a:buSzPts val="1800"/>
              <a:buChar char="•"/>
              <a:defRPr/>
            </a:lvl1pPr>
            <a:lvl2pPr marL="914400" lvl="1" indent="-342900" algn="l">
              <a:spcBef>
                <a:spcPts val="360"/>
              </a:spcBef>
              <a:spcAft>
                <a:spcPts val="0"/>
              </a:spcAft>
              <a:buClr>
                <a:srgbClr val="FD9239"/>
              </a:buClr>
              <a:buSzPts val="1800"/>
              <a:buChar char="–"/>
              <a:defRPr/>
            </a:lvl2pPr>
            <a:lvl3pPr marL="1371600" lvl="2" indent="-342900" algn="l">
              <a:spcBef>
                <a:spcPts val="360"/>
              </a:spcBef>
              <a:spcAft>
                <a:spcPts val="0"/>
              </a:spcAft>
              <a:buClr>
                <a:srgbClr val="00B0F0"/>
              </a:buClr>
              <a:buSzPts val="1800"/>
              <a:buChar char="•"/>
              <a:defRPr/>
            </a:lvl3pPr>
            <a:lvl4pPr marL="1828800" lvl="3" indent="-342900" algn="l">
              <a:spcBef>
                <a:spcPts val="360"/>
              </a:spcBef>
              <a:spcAft>
                <a:spcPts val="0"/>
              </a:spcAft>
              <a:buClr>
                <a:srgbClr val="00587C"/>
              </a:buClr>
              <a:buSzPts val="1800"/>
              <a:buChar char="–"/>
              <a:defRPr/>
            </a:lvl4pPr>
            <a:lvl5pPr marL="2286000" lvl="4" indent="-342900" algn="l">
              <a:spcBef>
                <a:spcPts val="360"/>
              </a:spcBef>
              <a:spcAft>
                <a:spcPts val="0"/>
              </a:spcAft>
              <a:buClr>
                <a:srgbClr val="FD9239"/>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8" name="Google Shape;98;p5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9"/>
        <p:cNvGrpSpPr/>
        <p:nvPr/>
      </p:nvGrpSpPr>
      <p:grpSpPr>
        <a:xfrm>
          <a:off x="0" y="0"/>
          <a:ext cx="0" cy="0"/>
          <a:chOff x="0" y="0"/>
          <a:chExt cx="0" cy="0"/>
        </a:xfrm>
      </p:grpSpPr>
      <p:sp>
        <p:nvSpPr>
          <p:cNvPr id="100" name="Google Shape;100;p56"/>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1" name="Google Shape;101;p56"/>
          <p:cNvSpPr txBox="1">
            <a:spLocks noGrp="1"/>
          </p:cNvSpPr>
          <p:nvPr>
            <p:ph type="body" idx="1"/>
          </p:nvPr>
        </p:nvSpPr>
        <p:spPr>
          <a:xfrm>
            <a:off x="533400" y="1600200"/>
            <a:ext cx="3962400" cy="43434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00587C"/>
              </a:buClr>
              <a:buSzPts val="2800"/>
              <a:buFont typeface="Calibri"/>
              <a:buChar char="•"/>
              <a:defRPr sz="2800"/>
            </a:lvl1pPr>
            <a:lvl2pPr marL="914400" lvl="1" indent="-381000" algn="l">
              <a:spcBef>
                <a:spcPts val="480"/>
              </a:spcBef>
              <a:spcAft>
                <a:spcPts val="0"/>
              </a:spcAft>
              <a:buClr>
                <a:srgbClr val="FD9239"/>
              </a:buClr>
              <a:buSzPts val="2400"/>
              <a:buFont typeface="Calibri"/>
              <a:buChar char="–"/>
              <a:defRPr sz="2400"/>
            </a:lvl2pPr>
            <a:lvl3pPr marL="1371600" lvl="2" indent="-355600" algn="l">
              <a:spcBef>
                <a:spcPts val="400"/>
              </a:spcBef>
              <a:spcAft>
                <a:spcPts val="0"/>
              </a:spcAft>
              <a:buClr>
                <a:srgbClr val="00B0F0"/>
              </a:buClr>
              <a:buSzPts val="2000"/>
              <a:buFont typeface="Calibri"/>
              <a:buChar char="•"/>
              <a:defRPr sz="2000"/>
            </a:lvl3pPr>
            <a:lvl4pPr marL="1828800" lvl="3" indent="-342900" algn="l">
              <a:spcBef>
                <a:spcPts val="360"/>
              </a:spcBef>
              <a:spcAft>
                <a:spcPts val="0"/>
              </a:spcAft>
              <a:buClr>
                <a:srgbClr val="00587C"/>
              </a:buClr>
              <a:buSzPts val="1800"/>
              <a:buFont typeface="Calibri"/>
              <a:buChar char="–"/>
              <a:defRPr sz="1800"/>
            </a:lvl4pPr>
            <a:lvl5pPr marL="2286000" lvl="4" indent="-342900" algn="l">
              <a:spcBef>
                <a:spcPts val="360"/>
              </a:spcBef>
              <a:spcAft>
                <a:spcPts val="0"/>
              </a:spcAft>
              <a:buClr>
                <a:srgbClr val="FD9239"/>
              </a:buClr>
              <a:buSzPts val="1800"/>
              <a:buFont typeface="Calibri"/>
              <a:buChar char="»"/>
              <a:defRPr sz="1800"/>
            </a:lvl5pPr>
            <a:lvl6pPr marL="2743200" lvl="5" indent="-342900" algn="l">
              <a:lnSpc>
                <a:spcPct val="100000"/>
              </a:lnSpc>
              <a:spcBef>
                <a:spcPts val="360"/>
              </a:spcBef>
              <a:spcAft>
                <a:spcPts val="0"/>
              </a:spcAft>
              <a:buClr>
                <a:schemeClr val="dk1"/>
              </a:buClr>
              <a:buSzPts val="1800"/>
              <a:buFont typeface="Calibri"/>
              <a:buChar char="»"/>
              <a:defRPr sz="1800"/>
            </a:lvl6pPr>
            <a:lvl7pPr marL="3200400" lvl="6" indent="-342900" algn="l">
              <a:lnSpc>
                <a:spcPct val="100000"/>
              </a:lnSpc>
              <a:spcBef>
                <a:spcPts val="360"/>
              </a:spcBef>
              <a:spcAft>
                <a:spcPts val="0"/>
              </a:spcAft>
              <a:buClr>
                <a:schemeClr val="dk1"/>
              </a:buClr>
              <a:buSzPts val="1800"/>
              <a:buFont typeface="Calibri"/>
              <a:buChar char="»"/>
              <a:defRPr sz="1800"/>
            </a:lvl7pPr>
            <a:lvl8pPr marL="3657600" lvl="7" indent="-342900" algn="l">
              <a:lnSpc>
                <a:spcPct val="100000"/>
              </a:lnSpc>
              <a:spcBef>
                <a:spcPts val="360"/>
              </a:spcBef>
              <a:spcAft>
                <a:spcPts val="0"/>
              </a:spcAft>
              <a:buClr>
                <a:schemeClr val="dk1"/>
              </a:buClr>
              <a:buSzPts val="1800"/>
              <a:buFont typeface="Calibri"/>
              <a:buChar char="»"/>
              <a:defRPr sz="1800"/>
            </a:lvl8pPr>
            <a:lvl9pPr marL="4114800" lvl="8" indent="-342900" algn="l">
              <a:lnSpc>
                <a:spcPct val="100000"/>
              </a:lnSpc>
              <a:spcBef>
                <a:spcPts val="360"/>
              </a:spcBef>
              <a:spcAft>
                <a:spcPts val="0"/>
              </a:spcAft>
              <a:buClr>
                <a:schemeClr val="dk1"/>
              </a:buClr>
              <a:buSzPts val="1800"/>
              <a:buFont typeface="Calibri"/>
              <a:buChar char="»"/>
              <a:defRPr sz="1800"/>
            </a:lvl9pPr>
          </a:lstStyle>
          <a:p>
            <a:endParaRPr/>
          </a:p>
        </p:txBody>
      </p:sp>
      <p:sp>
        <p:nvSpPr>
          <p:cNvPr id="102" name="Google Shape;102;p56"/>
          <p:cNvSpPr txBox="1">
            <a:spLocks noGrp="1"/>
          </p:cNvSpPr>
          <p:nvPr>
            <p:ph type="body" idx="2"/>
          </p:nvPr>
        </p:nvSpPr>
        <p:spPr>
          <a:xfrm>
            <a:off x="4648200" y="1600200"/>
            <a:ext cx="3962400" cy="43434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00587C"/>
              </a:buClr>
              <a:buSzPts val="2800"/>
              <a:buFont typeface="Calibri"/>
              <a:buChar char="•"/>
              <a:defRPr sz="2800"/>
            </a:lvl1pPr>
            <a:lvl2pPr marL="914400" lvl="1" indent="-381000" algn="l">
              <a:spcBef>
                <a:spcPts val="480"/>
              </a:spcBef>
              <a:spcAft>
                <a:spcPts val="0"/>
              </a:spcAft>
              <a:buClr>
                <a:srgbClr val="FD9239"/>
              </a:buClr>
              <a:buSzPts val="2400"/>
              <a:buFont typeface="Calibri"/>
              <a:buChar char="–"/>
              <a:defRPr sz="2400"/>
            </a:lvl2pPr>
            <a:lvl3pPr marL="1371600" lvl="2" indent="-355600" algn="l">
              <a:spcBef>
                <a:spcPts val="400"/>
              </a:spcBef>
              <a:spcAft>
                <a:spcPts val="0"/>
              </a:spcAft>
              <a:buClr>
                <a:srgbClr val="00B0F0"/>
              </a:buClr>
              <a:buSzPts val="2000"/>
              <a:buFont typeface="Calibri"/>
              <a:buChar char="•"/>
              <a:defRPr sz="2000"/>
            </a:lvl3pPr>
            <a:lvl4pPr marL="1828800" lvl="3" indent="-342900" algn="l">
              <a:spcBef>
                <a:spcPts val="360"/>
              </a:spcBef>
              <a:spcAft>
                <a:spcPts val="0"/>
              </a:spcAft>
              <a:buClr>
                <a:srgbClr val="00587C"/>
              </a:buClr>
              <a:buSzPts val="1800"/>
              <a:buFont typeface="Calibri"/>
              <a:buChar char="–"/>
              <a:defRPr sz="1800"/>
            </a:lvl4pPr>
            <a:lvl5pPr marL="2286000" lvl="4" indent="-342900" algn="l">
              <a:spcBef>
                <a:spcPts val="360"/>
              </a:spcBef>
              <a:spcAft>
                <a:spcPts val="0"/>
              </a:spcAft>
              <a:buClr>
                <a:srgbClr val="FD9239"/>
              </a:buClr>
              <a:buSzPts val="1800"/>
              <a:buFont typeface="Calibri"/>
              <a:buChar char="»"/>
              <a:defRPr sz="1800"/>
            </a:lvl5pPr>
            <a:lvl6pPr marL="2743200" lvl="5" indent="-342900" algn="l">
              <a:lnSpc>
                <a:spcPct val="100000"/>
              </a:lnSpc>
              <a:spcBef>
                <a:spcPts val="360"/>
              </a:spcBef>
              <a:spcAft>
                <a:spcPts val="0"/>
              </a:spcAft>
              <a:buClr>
                <a:schemeClr val="dk1"/>
              </a:buClr>
              <a:buSzPts val="1800"/>
              <a:buFont typeface="Calibri"/>
              <a:buChar char="»"/>
              <a:defRPr sz="1800"/>
            </a:lvl6pPr>
            <a:lvl7pPr marL="3200400" lvl="6" indent="-342900" algn="l">
              <a:lnSpc>
                <a:spcPct val="100000"/>
              </a:lnSpc>
              <a:spcBef>
                <a:spcPts val="360"/>
              </a:spcBef>
              <a:spcAft>
                <a:spcPts val="0"/>
              </a:spcAft>
              <a:buClr>
                <a:schemeClr val="dk1"/>
              </a:buClr>
              <a:buSzPts val="1800"/>
              <a:buFont typeface="Calibri"/>
              <a:buChar char="»"/>
              <a:defRPr sz="1800"/>
            </a:lvl7pPr>
            <a:lvl8pPr marL="3657600" lvl="7" indent="-342900" algn="l">
              <a:lnSpc>
                <a:spcPct val="100000"/>
              </a:lnSpc>
              <a:spcBef>
                <a:spcPts val="360"/>
              </a:spcBef>
              <a:spcAft>
                <a:spcPts val="0"/>
              </a:spcAft>
              <a:buClr>
                <a:schemeClr val="dk1"/>
              </a:buClr>
              <a:buSzPts val="1800"/>
              <a:buFont typeface="Calibri"/>
              <a:buChar char="»"/>
              <a:defRPr sz="1800"/>
            </a:lvl8pPr>
            <a:lvl9pPr marL="4114800" lvl="8" indent="-342900" algn="l">
              <a:lnSpc>
                <a:spcPct val="100000"/>
              </a:lnSpc>
              <a:spcBef>
                <a:spcPts val="360"/>
              </a:spcBef>
              <a:spcAft>
                <a:spcPts val="0"/>
              </a:spcAft>
              <a:buClr>
                <a:schemeClr val="dk1"/>
              </a:buClr>
              <a:buSzPts val="1800"/>
              <a:buFont typeface="Calibri"/>
              <a:buChar char="»"/>
              <a:defRPr sz="1800"/>
            </a:lvl9pPr>
          </a:lstStyle>
          <a:p>
            <a:endParaRPr/>
          </a:p>
        </p:txBody>
      </p:sp>
      <p:sp>
        <p:nvSpPr>
          <p:cNvPr id="103" name="Google Shape;103;p5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3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8"/>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 name="Google Shape;22;p38"/>
          <p:cNvSpPr txBox="1">
            <a:spLocks noGrp="1"/>
          </p:cNvSpPr>
          <p:nvPr>
            <p:ph type="body" idx="1"/>
          </p:nvPr>
        </p:nvSpPr>
        <p:spPr>
          <a:xfrm>
            <a:off x="533400" y="1600200"/>
            <a:ext cx="8077200" cy="4343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587C"/>
              </a:buClr>
              <a:buSzPts val="1800"/>
              <a:buChar char="•"/>
              <a:defRPr/>
            </a:lvl1pPr>
            <a:lvl2pPr marL="914400" lvl="1" indent="-342900" algn="l">
              <a:spcBef>
                <a:spcPts val="360"/>
              </a:spcBef>
              <a:spcAft>
                <a:spcPts val="0"/>
              </a:spcAft>
              <a:buClr>
                <a:srgbClr val="FD9239"/>
              </a:buClr>
              <a:buSzPts val="1800"/>
              <a:buChar char="–"/>
              <a:defRPr/>
            </a:lvl2pPr>
            <a:lvl3pPr marL="1371600" lvl="2" indent="-342900" algn="l">
              <a:spcBef>
                <a:spcPts val="360"/>
              </a:spcBef>
              <a:spcAft>
                <a:spcPts val="0"/>
              </a:spcAft>
              <a:buClr>
                <a:srgbClr val="00B0F0"/>
              </a:buClr>
              <a:buSzPts val="1800"/>
              <a:buChar char="•"/>
              <a:defRPr/>
            </a:lvl3pPr>
            <a:lvl4pPr marL="1828800" lvl="3" indent="-342900" algn="l">
              <a:spcBef>
                <a:spcPts val="360"/>
              </a:spcBef>
              <a:spcAft>
                <a:spcPts val="0"/>
              </a:spcAft>
              <a:buClr>
                <a:srgbClr val="00587C"/>
              </a:buClr>
              <a:buSzPts val="1800"/>
              <a:buChar char="–"/>
              <a:defRPr/>
            </a:lvl4pPr>
            <a:lvl5pPr marL="2286000" lvl="4" indent="-342900" algn="l">
              <a:spcBef>
                <a:spcPts val="360"/>
              </a:spcBef>
              <a:spcAft>
                <a:spcPts val="0"/>
              </a:spcAft>
              <a:buClr>
                <a:srgbClr val="FD923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3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
        <p:cNvGrpSpPr/>
        <p:nvPr/>
      </p:nvGrpSpPr>
      <p:grpSpPr>
        <a:xfrm>
          <a:off x="0" y="0"/>
          <a:ext cx="0" cy="0"/>
          <a:chOff x="0" y="0"/>
          <a:chExt cx="0" cy="0"/>
        </a:xfrm>
      </p:grpSpPr>
      <p:sp>
        <p:nvSpPr>
          <p:cNvPr id="25" name="Google Shape;25;p42"/>
          <p:cNvSpPr txBox="1">
            <a:spLocks noGrp="1"/>
          </p:cNvSpPr>
          <p:nvPr>
            <p:ph type="title"/>
          </p:nvPr>
        </p:nvSpPr>
        <p:spPr>
          <a:xfrm rot="5400000">
            <a:off x="4800600" y="2057400"/>
            <a:ext cx="5715000"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 name="Google Shape;26;p42"/>
          <p:cNvSpPr txBox="1">
            <a:spLocks noGrp="1"/>
          </p:cNvSpPr>
          <p:nvPr>
            <p:ph type="body" idx="1"/>
          </p:nvPr>
        </p:nvSpPr>
        <p:spPr>
          <a:xfrm rot="5400000">
            <a:off x="609600" y="76200"/>
            <a:ext cx="5715000"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587C"/>
              </a:buClr>
              <a:buSzPts val="1800"/>
              <a:buChar char="•"/>
              <a:defRPr/>
            </a:lvl1pPr>
            <a:lvl2pPr marL="914400" lvl="1" indent="-342900" algn="l">
              <a:spcBef>
                <a:spcPts val="360"/>
              </a:spcBef>
              <a:spcAft>
                <a:spcPts val="0"/>
              </a:spcAft>
              <a:buClr>
                <a:srgbClr val="FD9239"/>
              </a:buClr>
              <a:buSzPts val="1800"/>
              <a:buChar char="–"/>
              <a:defRPr/>
            </a:lvl2pPr>
            <a:lvl3pPr marL="1371600" lvl="2" indent="-342900" algn="l">
              <a:spcBef>
                <a:spcPts val="360"/>
              </a:spcBef>
              <a:spcAft>
                <a:spcPts val="0"/>
              </a:spcAft>
              <a:buClr>
                <a:srgbClr val="00B0F0"/>
              </a:buClr>
              <a:buSzPts val="1800"/>
              <a:buChar char="•"/>
              <a:defRPr/>
            </a:lvl3pPr>
            <a:lvl4pPr marL="1828800" lvl="3" indent="-342900" algn="l">
              <a:spcBef>
                <a:spcPts val="360"/>
              </a:spcBef>
              <a:spcAft>
                <a:spcPts val="0"/>
              </a:spcAft>
              <a:buClr>
                <a:srgbClr val="00587C"/>
              </a:buClr>
              <a:buSzPts val="1800"/>
              <a:buChar char="–"/>
              <a:defRPr/>
            </a:lvl4pPr>
            <a:lvl5pPr marL="2286000" lvl="4" indent="-342900" algn="l">
              <a:spcBef>
                <a:spcPts val="360"/>
              </a:spcBef>
              <a:spcAft>
                <a:spcPts val="0"/>
              </a:spcAft>
              <a:buClr>
                <a:srgbClr val="FD923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4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8"/>
        <p:cNvGrpSpPr/>
        <p:nvPr/>
      </p:nvGrpSpPr>
      <p:grpSpPr>
        <a:xfrm>
          <a:off x="0" y="0"/>
          <a:ext cx="0" cy="0"/>
          <a:chOff x="0" y="0"/>
          <a:chExt cx="0" cy="0"/>
        </a:xfrm>
      </p:grpSpPr>
      <p:sp>
        <p:nvSpPr>
          <p:cNvPr id="29" name="Google Shape;29;p43"/>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43"/>
          <p:cNvSpPr txBox="1">
            <a:spLocks noGrp="1"/>
          </p:cNvSpPr>
          <p:nvPr>
            <p:ph type="body" idx="1"/>
          </p:nvPr>
        </p:nvSpPr>
        <p:spPr>
          <a:xfrm rot="5400000">
            <a:off x="2400300" y="-266700"/>
            <a:ext cx="4343400" cy="8077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00587C"/>
              </a:buClr>
              <a:buSzPts val="1800"/>
              <a:buChar char="•"/>
              <a:defRPr/>
            </a:lvl1pPr>
            <a:lvl2pPr marL="914400" lvl="1" indent="-342900" algn="l">
              <a:spcBef>
                <a:spcPts val="360"/>
              </a:spcBef>
              <a:spcAft>
                <a:spcPts val="0"/>
              </a:spcAft>
              <a:buClr>
                <a:srgbClr val="FD9239"/>
              </a:buClr>
              <a:buSzPts val="1800"/>
              <a:buChar char="–"/>
              <a:defRPr/>
            </a:lvl2pPr>
            <a:lvl3pPr marL="1371600" lvl="2" indent="-342900" algn="l">
              <a:spcBef>
                <a:spcPts val="360"/>
              </a:spcBef>
              <a:spcAft>
                <a:spcPts val="0"/>
              </a:spcAft>
              <a:buClr>
                <a:srgbClr val="00B0F0"/>
              </a:buClr>
              <a:buSzPts val="1800"/>
              <a:buChar char="•"/>
              <a:defRPr/>
            </a:lvl3pPr>
            <a:lvl4pPr marL="1828800" lvl="3" indent="-342900" algn="l">
              <a:spcBef>
                <a:spcPts val="360"/>
              </a:spcBef>
              <a:spcAft>
                <a:spcPts val="0"/>
              </a:spcAft>
              <a:buClr>
                <a:srgbClr val="00587C"/>
              </a:buClr>
              <a:buSzPts val="1800"/>
              <a:buChar char="–"/>
              <a:defRPr/>
            </a:lvl4pPr>
            <a:lvl5pPr marL="2286000" lvl="4" indent="-342900" algn="l">
              <a:spcBef>
                <a:spcPts val="360"/>
              </a:spcBef>
              <a:spcAft>
                <a:spcPts val="0"/>
              </a:spcAft>
              <a:buClr>
                <a:srgbClr val="FD9239"/>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4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2"/>
        <p:cNvGrpSpPr/>
        <p:nvPr/>
      </p:nvGrpSpPr>
      <p:grpSpPr>
        <a:xfrm>
          <a:off x="0" y="0"/>
          <a:ext cx="0" cy="0"/>
          <a:chOff x="0" y="0"/>
          <a:chExt cx="0" cy="0"/>
        </a:xfrm>
      </p:grpSpPr>
      <p:sp>
        <p:nvSpPr>
          <p:cNvPr id="33" name="Google Shape;33;p4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 name="Google Shape;34;p44"/>
          <p:cNvSpPr>
            <a:spLocks noGrp="1"/>
          </p:cNvSpPr>
          <p:nvPr>
            <p:ph type="pic" idx="2"/>
          </p:nvPr>
        </p:nvSpPr>
        <p:spPr>
          <a:xfrm>
            <a:off x="1792288" y="612775"/>
            <a:ext cx="5486400" cy="4114800"/>
          </a:xfrm>
          <a:prstGeom prst="rect">
            <a:avLst/>
          </a:prstGeom>
          <a:noFill/>
          <a:ln>
            <a:noFill/>
          </a:ln>
        </p:spPr>
      </p:sp>
      <p:sp>
        <p:nvSpPr>
          <p:cNvPr id="35" name="Google Shape;35;p4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587C"/>
              </a:buClr>
              <a:buSzPts val="1400"/>
              <a:buFont typeface="Calibri"/>
              <a:buNone/>
              <a:defRPr sz="1400"/>
            </a:lvl1pPr>
            <a:lvl2pPr marL="914400" lvl="1" indent="-228600" algn="l">
              <a:spcBef>
                <a:spcPts val="240"/>
              </a:spcBef>
              <a:spcAft>
                <a:spcPts val="0"/>
              </a:spcAft>
              <a:buClr>
                <a:srgbClr val="FD9239"/>
              </a:buClr>
              <a:buSzPts val="1200"/>
              <a:buFont typeface="Calibri"/>
              <a:buNone/>
              <a:defRPr sz="1200"/>
            </a:lvl2pPr>
            <a:lvl3pPr marL="1371600" lvl="2" indent="-228600" algn="l">
              <a:spcBef>
                <a:spcPts val="200"/>
              </a:spcBef>
              <a:spcAft>
                <a:spcPts val="0"/>
              </a:spcAft>
              <a:buClr>
                <a:srgbClr val="00B0F0"/>
              </a:buClr>
              <a:buSzPts val="1000"/>
              <a:buFont typeface="Calibri"/>
              <a:buNone/>
              <a:defRPr sz="1000"/>
            </a:lvl3pPr>
            <a:lvl4pPr marL="1828800" lvl="3" indent="-228600" algn="l">
              <a:spcBef>
                <a:spcPts val="180"/>
              </a:spcBef>
              <a:spcAft>
                <a:spcPts val="0"/>
              </a:spcAft>
              <a:buClr>
                <a:srgbClr val="00587C"/>
              </a:buClr>
              <a:buSzPts val="900"/>
              <a:buFont typeface="Calibri"/>
              <a:buNone/>
              <a:defRPr sz="900"/>
            </a:lvl4pPr>
            <a:lvl5pPr marL="2286000" lvl="4" indent="-228600" algn="l">
              <a:spcBef>
                <a:spcPts val="180"/>
              </a:spcBef>
              <a:spcAft>
                <a:spcPts val="0"/>
              </a:spcAft>
              <a:buClr>
                <a:srgbClr val="FD9239"/>
              </a:buClr>
              <a:buSzPts val="900"/>
              <a:buFont typeface="Calibri"/>
              <a:buNone/>
              <a:defRPr sz="900"/>
            </a:lvl5pPr>
            <a:lvl6pPr marL="2743200" lvl="5" indent="-228600" algn="l">
              <a:spcBef>
                <a:spcPts val="180"/>
              </a:spcBef>
              <a:spcAft>
                <a:spcPts val="0"/>
              </a:spcAft>
              <a:buClr>
                <a:schemeClr val="dk1"/>
              </a:buClr>
              <a:buSzPts val="900"/>
              <a:buFont typeface="Calibri"/>
              <a:buNone/>
              <a:defRPr sz="900"/>
            </a:lvl6pPr>
            <a:lvl7pPr marL="3200400" lvl="6" indent="-228600" algn="l">
              <a:spcBef>
                <a:spcPts val="180"/>
              </a:spcBef>
              <a:spcAft>
                <a:spcPts val="0"/>
              </a:spcAft>
              <a:buClr>
                <a:schemeClr val="dk1"/>
              </a:buClr>
              <a:buSzPts val="900"/>
              <a:buFont typeface="Calibri"/>
              <a:buNone/>
              <a:defRPr sz="900"/>
            </a:lvl7pPr>
            <a:lvl8pPr marL="3657600" lvl="7" indent="-228600" algn="l">
              <a:spcBef>
                <a:spcPts val="180"/>
              </a:spcBef>
              <a:spcAft>
                <a:spcPts val="0"/>
              </a:spcAft>
              <a:buClr>
                <a:schemeClr val="dk1"/>
              </a:buClr>
              <a:buSzPts val="900"/>
              <a:buFont typeface="Calibri"/>
              <a:buNone/>
              <a:defRPr sz="900"/>
            </a:lvl8pPr>
            <a:lvl9pPr marL="4114800" lvl="8" indent="-228600" algn="l">
              <a:spcBef>
                <a:spcPts val="180"/>
              </a:spcBef>
              <a:spcAft>
                <a:spcPts val="0"/>
              </a:spcAft>
              <a:buClr>
                <a:schemeClr val="dk1"/>
              </a:buClr>
              <a:buSzPts val="900"/>
              <a:buFont typeface="Calibri"/>
              <a:buNone/>
              <a:defRPr sz="900"/>
            </a:lvl9pPr>
          </a:lstStyle>
          <a:p>
            <a:endParaRPr/>
          </a:p>
        </p:txBody>
      </p:sp>
      <p:sp>
        <p:nvSpPr>
          <p:cNvPr id="36" name="Google Shape;36;p4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4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rgbClr val="00587C"/>
              </a:buClr>
              <a:buSzPts val="3200"/>
              <a:buFont typeface="Calibri"/>
              <a:buChar char="•"/>
              <a:defRPr sz="3200"/>
            </a:lvl1pPr>
            <a:lvl2pPr marL="914400" lvl="1" indent="-406400" algn="l">
              <a:spcBef>
                <a:spcPts val="560"/>
              </a:spcBef>
              <a:spcAft>
                <a:spcPts val="0"/>
              </a:spcAft>
              <a:buClr>
                <a:srgbClr val="FD9239"/>
              </a:buClr>
              <a:buSzPts val="2800"/>
              <a:buFont typeface="Calibri"/>
              <a:buChar char="–"/>
              <a:defRPr sz="2800"/>
            </a:lvl2pPr>
            <a:lvl3pPr marL="1371600" lvl="2" indent="-381000" algn="l">
              <a:spcBef>
                <a:spcPts val="480"/>
              </a:spcBef>
              <a:spcAft>
                <a:spcPts val="0"/>
              </a:spcAft>
              <a:buClr>
                <a:srgbClr val="00B0F0"/>
              </a:buClr>
              <a:buSzPts val="2400"/>
              <a:buFont typeface="Calibri"/>
              <a:buChar char="•"/>
              <a:defRPr sz="2400"/>
            </a:lvl3pPr>
            <a:lvl4pPr marL="1828800" lvl="3" indent="-355600" algn="l">
              <a:spcBef>
                <a:spcPts val="400"/>
              </a:spcBef>
              <a:spcAft>
                <a:spcPts val="0"/>
              </a:spcAft>
              <a:buClr>
                <a:srgbClr val="00587C"/>
              </a:buClr>
              <a:buSzPts val="2000"/>
              <a:buFont typeface="Calibri"/>
              <a:buChar char="–"/>
              <a:defRPr sz="2000"/>
            </a:lvl4pPr>
            <a:lvl5pPr marL="2286000" lvl="4" indent="-355600" algn="l">
              <a:spcBef>
                <a:spcPts val="400"/>
              </a:spcBef>
              <a:spcAft>
                <a:spcPts val="0"/>
              </a:spcAft>
              <a:buClr>
                <a:srgbClr val="FD9239"/>
              </a:buClr>
              <a:buSzPts val="2000"/>
              <a:buFont typeface="Calibri"/>
              <a:buChar char="»"/>
              <a:defRPr sz="2000"/>
            </a:lvl5pPr>
            <a:lvl6pPr marL="2743200" lvl="5" indent="-355600" algn="l">
              <a:spcBef>
                <a:spcPts val="400"/>
              </a:spcBef>
              <a:spcAft>
                <a:spcPts val="0"/>
              </a:spcAft>
              <a:buClr>
                <a:schemeClr val="dk1"/>
              </a:buClr>
              <a:buSzPts val="2000"/>
              <a:buFont typeface="Calibri"/>
              <a:buChar char="»"/>
              <a:defRPr sz="2000"/>
            </a:lvl6pPr>
            <a:lvl7pPr marL="3200400" lvl="6" indent="-355600" algn="l">
              <a:spcBef>
                <a:spcPts val="400"/>
              </a:spcBef>
              <a:spcAft>
                <a:spcPts val="0"/>
              </a:spcAft>
              <a:buClr>
                <a:schemeClr val="dk1"/>
              </a:buClr>
              <a:buSzPts val="2000"/>
              <a:buFont typeface="Calibri"/>
              <a:buChar char="»"/>
              <a:defRPr sz="2000"/>
            </a:lvl7pPr>
            <a:lvl8pPr marL="3657600" lvl="7" indent="-355600" algn="l">
              <a:spcBef>
                <a:spcPts val="400"/>
              </a:spcBef>
              <a:spcAft>
                <a:spcPts val="0"/>
              </a:spcAft>
              <a:buClr>
                <a:schemeClr val="dk1"/>
              </a:buClr>
              <a:buSzPts val="2000"/>
              <a:buFont typeface="Calibri"/>
              <a:buChar char="»"/>
              <a:defRPr sz="2000"/>
            </a:lvl8pPr>
            <a:lvl9pPr marL="4114800" lvl="8" indent="-355600" algn="l">
              <a:spcBef>
                <a:spcPts val="400"/>
              </a:spcBef>
              <a:spcAft>
                <a:spcPts val="0"/>
              </a:spcAft>
              <a:buClr>
                <a:schemeClr val="dk1"/>
              </a:buClr>
              <a:buSzPts val="2000"/>
              <a:buFont typeface="Calibri"/>
              <a:buChar char="»"/>
              <a:defRPr sz="2000"/>
            </a:lvl9pPr>
          </a:lstStyle>
          <a:p>
            <a:endParaRPr/>
          </a:p>
        </p:txBody>
      </p:sp>
      <p:sp>
        <p:nvSpPr>
          <p:cNvPr id="40" name="Google Shape;40;p4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587C"/>
              </a:buClr>
              <a:buSzPts val="1400"/>
              <a:buFont typeface="Calibri"/>
              <a:buNone/>
              <a:defRPr sz="1400"/>
            </a:lvl1pPr>
            <a:lvl2pPr marL="914400" lvl="1" indent="-228600" algn="l">
              <a:spcBef>
                <a:spcPts val="240"/>
              </a:spcBef>
              <a:spcAft>
                <a:spcPts val="0"/>
              </a:spcAft>
              <a:buClr>
                <a:srgbClr val="FD9239"/>
              </a:buClr>
              <a:buSzPts val="1200"/>
              <a:buFont typeface="Calibri"/>
              <a:buNone/>
              <a:defRPr sz="1200"/>
            </a:lvl2pPr>
            <a:lvl3pPr marL="1371600" lvl="2" indent="-228600" algn="l">
              <a:spcBef>
                <a:spcPts val="200"/>
              </a:spcBef>
              <a:spcAft>
                <a:spcPts val="0"/>
              </a:spcAft>
              <a:buClr>
                <a:srgbClr val="00B0F0"/>
              </a:buClr>
              <a:buSzPts val="1000"/>
              <a:buFont typeface="Calibri"/>
              <a:buNone/>
              <a:defRPr sz="1000"/>
            </a:lvl3pPr>
            <a:lvl4pPr marL="1828800" lvl="3" indent="-228600" algn="l">
              <a:spcBef>
                <a:spcPts val="180"/>
              </a:spcBef>
              <a:spcAft>
                <a:spcPts val="0"/>
              </a:spcAft>
              <a:buClr>
                <a:srgbClr val="00587C"/>
              </a:buClr>
              <a:buSzPts val="900"/>
              <a:buFont typeface="Calibri"/>
              <a:buNone/>
              <a:defRPr sz="900"/>
            </a:lvl4pPr>
            <a:lvl5pPr marL="2286000" lvl="4" indent="-228600" algn="l">
              <a:spcBef>
                <a:spcPts val="180"/>
              </a:spcBef>
              <a:spcAft>
                <a:spcPts val="0"/>
              </a:spcAft>
              <a:buClr>
                <a:srgbClr val="FD9239"/>
              </a:buClr>
              <a:buSzPts val="900"/>
              <a:buFont typeface="Calibri"/>
              <a:buNone/>
              <a:defRPr sz="900"/>
            </a:lvl5pPr>
            <a:lvl6pPr marL="2743200" lvl="5" indent="-228600" algn="l">
              <a:spcBef>
                <a:spcPts val="180"/>
              </a:spcBef>
              <a:spcAft>
                <a:spcPts val="0"/>
              </a:spcAft>
              <a:buClr>
                <a:schemeClr val="dk1"/>
              </a:buClr>
              <a:buSzPts val="900"/>
              <a:buFont typeface="Calibri"/>
              <a:buNone/>
              <a:defRPr sz="900"/>
            </a:lvl6pPr>
            <a:lvl7pPr marL="3200400" lvl="6" indent="-228600" algn="l">
              <a:spcBef>
                <a:spcPts val="180"/>
              </a:spcBef>
              <a:spcAft>
                <a:spcPts val="0"/>
              </a:spcAft>
              <a:buClr>
                <a:schemeClr val="dk1"/>
              </a:buClr>
              <a:buSzPts val="900"/>
              <a:buFont typeface="Calibri"/>
              <a:buNone/>
              <a:defRPr sz="900"/>
            </a:lvl7pPr>
            <a:lvl8pPr marL="3657600" lvl="7" indent="-228600" algn="l">
              <a:spcBef>
                <a:spcPts val="180"/>
              </a:spcBef>
              <a:spcAft>
                <a:spcPts val="0"/>
              </a:spcAft>
              <a:buClr>
                <a:schemeClr val="dk1"/>
              </a:buClr>
              <a:buSzPts val="900"/>
              <a:buFont typeface="Calibri"/>
              <a:buNone/>
              <a:defRPr sz="900"/>
            </a:lvl8pPr>
            <a:lvl9pPr marL="4114800" lvl="8" indent="-228600" algn="l">
              <a:spcBef>
                <a:spcPts val="180"/>
              </a:spcBef>
              <a:spcAft>
                <a:spcPts val="0"/>
              </a:spcAft>
              <a:buClr>
                <a:schemeClr val="dk1"/>
              </a:buClr>
              <a:buSzPts val="900"/>
              <a:buFont typeface="Calibri"/>
              <a:buNone/>
              <a:defRPr sz="900"/>
            </a:lvl9pPr>
          </a:lstStyle>
          <a:p>
            <a:endParaRPr/>
          </a:p>
        </p:txBody>
      </p:sp>
      <p:sp>
        <p:nvSpPr>
          <p:cNvPr id="41" name="Google Shape;41;p4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46"/>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4" name="Google Shape;44;p4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48"/>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48"/>
          <p:cNvSpPr txBox="1">
            <a:spLocks noGrp="1"/>
          </p:cNvSpPr>
          <p:nvPr>
            <p:ph type="body" idx="1"/>
          </p:nvPr>
        </p:nvSpPr>
        <p:spPr>
          <a:xfrm>
            <a:off x="533400" y="1600200"/>
            <a:ext cx="3962400" cy="43434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00587C"/>
              </a:buClr>
              <a:buSzPts val="2800"/>
              <a:buFont typeface="Calibri"/>
              <a:buChar char="•"/>
              <a:defRPr sz="2800"/>
            </a:lvl1pPr>
            <a:lvl2pPr marL="914400" lvl="1" indent="-381000" algn="l">
              <a:spcBef>
                <a:spcPts val="480"/>
              </a:spcBef>
              <a:spcAft>
                <a:spcPts val="0"/>
              </a:spcAft>
              <a:buClr>
                <a:srgbClr val="FD9239"/>
              </a:buClr>
              <a:buSzPts val="2400"/>
              <a:buFont typeface="Calibri"/>
              <a:buChar char="–"/>
              <a:defRPr sz="2400"/>
            </a:lvl2pPr>
            <a:lvl3pPr marL="1371600" lvl="2" indent="-355600" algn="l">
              <a:spcBef>
                <a:spcPts val="400"/>
              </a:spcBef>
              <a:spcAft>
                <a:spcPts val="0"/>
              </a:spcAft>
              <a:buClr>
                <a:srgbClr val="00B0F0"/>
              </a:buClr>
              <a:buSzPts val="2000"/>
              <a:buFont typeface="Calibri"/>
              <a:buChar char="•"/>
              <a:defRPr sz="2000"/>
            </a:lvl3pPr>
            <a:lvl4pPr marL="1828800" lvl="3" indent="-342900" algn="l">
              <a:spcBef>
                <a:spcPts val="360"/>
              </a:spcBef>
              <a:spcAft>
                <a:spcPts val="0"/>
              </a:spcAft>
              <a:buClr>
                <a:srgbClr val="00587C"/>
              </a:buClr>
              <a:buSzPts val="1800"/>
              <a:buFont typeface="Calibri"/>
              <a:buChar char="–"/>
              <a:defRPr sz="1800"/>
            </a:lvl4pPr>
            <a:lvl5pPr marL="2286000" lvl="4" indent="-342900" algn="l">
              <a:spcBef>
                <a:spcPts val="360"/>
              </a:spcBef>
              <a:spcAft>
                <a:spcPts val="0"/>
              </a:spcAft>
              <a:buClr>
                <a:srgbClr val="FD9239"/>
              </a:buClr>
              <a:buSzPts val="1800"/>
              <a:buFont typeface="Calibri"/>
              <a:buChar char="»"/>
              <a:defRPr sz="1800"/>
            </a:lvl5pPr>
            <a:lvl6pPr marL="2743200" lvl="5" indent="-342900" algn="l">
              <a:spcBef>
                <a:spcPts val="360"/>
              </a:spcBef>
              <a:spcAft>
                <a:spcPts val="0"/>
              </a:spcAft>
              <a:buClr>
                <a:schemeClr val="dk1"/>
              </a:buClr>
              <a:buSzPts val="1800"/>
              <a:buFont typeface="Calibri"/>
              <a:buChar char="»"/>
              <a:defRPr sz="1800"/>
            </a:lvl6pPr>
            <a:lvl7pPr marL="3200400" lvl="6" indent="-342900" algn="l">
              <a:spcBef>
                <a:spcPts val="360"/>
              </a:spcBef>
              <a:spcAft>
                <a:spcPts val="0"/>
              </a:spcAft>
              <a:buClr>
                <a:schemeClr val="dk1"/>
              </a:buClr>
              <a:buSzPts val="1800"/>
              <a:buFont typeface="Calibri"/>
              <a:buChar char="»"/>
              <a:defRPr sz="1800"/>
            </a:lvl7pPr>
            <a:lvl8pPr marL="3657600" lvl="7" indent="-342900" algn="l">
              <a:spcBef>
                <a:spcPts val="360"/>
              </a:spcBef>
              <a:spcAft>
                <a:spcPts val="0"/>
              </a:spcAft>
              <a:buClr>
                <a:schemeClr val="dk1"/>
              </a:buClr>
              <a:buSzPts val="1800"/>
              <a:buFont typeface="Calibri"/>
              <a:buChar char="»"/>
              <a:defRPr sz="1800"/>
            </a:lvl8pPr>
            <a:lvl9pPr marL="4114800" lvl="8" indent="-342900" algn="l">
              <a:spcBef>
                <a:spcPts val="360"/>
              </a:spcBef>
              <a:spcAft>
                <a:spcPts val="0"/>
              </a:spcAft>
              <a:buClr>
                <a:schemeClr val="dk1"/>
              </a:buClr>
              <a:buSzPts val="1800"/>
              <a:buFont typeface="Calibri"/>
              <a:buChar char="»"/>
              <a:defRPr sz="1800"/>
            </a:lvl9pPr>
          </a:lstStyle>
          <a:p>
            <a:endParaRPr/>
          </a:p>
        </p:txBody>
      </p:sp>
      <p:sp>
        <p:nvSpPr>
          <p:cNvPr id="55" name="Google Shape;55;p48"/>
          <p:cNvSpPr txBox="1">
            <a:spLocks noGrp="1"/>
          </p:cNvSpPr>
          <p:nvPr>
            <p:ph type="body" idx="2"/>
          </p:nvPr>
        </p:nvSpPr>
        <p:spPr>
          <a:xfrm>
            <a:off x="4648200" y="1600200"/>
            <a:ext cx="3962400" cy="43434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00587C"/>
              </a:buClr>
              <a:buSzPts val="2800"/>
              <a:buFont typeface="Calibri"/>
              <a:buChar char="•"/>
              <a:defRPr sz="2800"/>
            </a:lvl1pPr>
            <a:lvl2pPr marL="914400" lvl="1" indent="-381000" algn="l">
              <a:spcBef>
                <a:spcPts val="480"/>
              </a:spcBef>
              <a:spcAft>
                <a:spcPts val="0"/>
              </a:spcAft>
              <a:buClr>
                <a:srgbClr val="FD9239"/>
              </a:buClr>
              <a:buSzPts val="2400"/>
              <a:buFont typeface="Calibri"/>
              <a:buChar char="–"/>
              <a:defRPr sz="2400"/>
            </a:lvl2pPr>
            <a:lvl3pPr marL="1371600" lvl="2" indent="-355600" algn="l">
              <a:spcBef>
                <a:spcPts val="400"/>
              </a:spcBef>
              <a:spcAft>
                <a:spcPts val="0"/>
              </a:spcAft>
              <a:buClr>
                <a:srgbClr val="00B0F0"/>
              </a:buClr>
              <a:buSzPts val="2000"/>
              <a:buFont typeface="Calibri"/>
              <a:buChar char="•"/>
              <a:defRPr sz="2000"/>
            </a:lvl3pPr>
            <a:lvl4pPr marL="1828800" lvl="3" indent="-342900" algn="l">
              <a:spcBef>
                <a:spcPts val="360"/>
              </a:spcBef>
              <a:spcAft>
                <a:spcPts val="0"/>
              </a:spcAft>
              <a:buClr>
                <a:srgbClr val="00587C"/>
              </a:buClr>
              <a:buSzPts val="1800"/>
              <a:buFont typeface="Calibri"/>
              <a:buChar char="–"/>
              <a:defRPr sz="1800"/>
            </a:lvl4pPr>
            <a:lvl5pPr marL="2286000" lvl="4" indent="-342900" algn="l">
              <a:spcBef>
                <a:spcPts val="360"/>
              </a:spcBef>
              <a:spcAft>
                <a:spcPts val="0"/>
              </a:spcAft>
              <a:buClr>
                <a:srgbClr val="FD9239"/>
              </a:buClr>
              <a:buSzPts val="1800"/>
              <a:buFont typeface="Calibri"/>
              <a:buChar char="»"/>
              <a:defRPr sz="1800"/>
            </a:lvl5pPr>
            <a:lvl6pPr marL="2743200" lvl="5" indent="-342900" algn="l">
              <a:spcBef>
                <a:spcPts val="360"/>
              </a:spcBef>
              <a:spcAft>
                <a:spcPts val="0"/>
              </a:spcAft>
              <a:buClr>
                <a:schemeClr val="dk1"/>
              </a:buClr>
              <a:buSzPts val="1800"/>
              <a:buFont typeface="Calibri"/>
              <a:buChar char="»"/>
              <a:defRPr sz="1800"/>
            </a:lvl6pPr>
            <a:lvl7pPr marL="3200400" lvl="6" indent="-342900" algn="l">
              <a:spcBef>
                <a:spcPts val="360"/>
              </a:spcBef>
              <a:spcAft>
                <a:spcPts val="0"/>
              </a:spcAft>
              <a:buClr>
                <a:schemeClr val="dk1"/>
              </a:buClr>
              <a:buSzPts val="1800"/>
              <a:buFont typeface="Calibri"/>
              <a:buChar char="»"/>
              <a:defRPr sz="1800"/>
            </a:lvl7pPr>
            <a:lvl8pPr marL="3657600" lvl="7" indent="-342900" algn="l">
              <a:spcBef>
                <a:spcPts val="360"/>
              </a:spcBef>
              <a:spcAft>
                <a:spcPts val="0"/>
              </a:spcAft>
              <a:buClr>
                <a:schemeClr val="dk1"/>
              </a:buClr>
              <a:buSzPts val="1800"/>
              <a:buFont typeface="Calibri"/>
              <a:buChar char="»"/>
              <a:defRPr sz="1800"/>
            </a:lvl8pPr>
            <a:lvl9pPr marL="4114800" lvl="8" indent="-342900" algn="l">
              <a:spcBef>
                <a:spcPts val="360"/>
              </a:spcBef>
              <a:spcAft>
                <a:spcPts val="0"/>
              </a:spcAft>
              <a:buClr>
                <a:schemeClr val="dk1"/>
              </a:buClr>
              <a:buSzPts val="1800"/>
              <a:buFont typeface="Calibri"/>
              <a:buChar char="»"/>
              <a:defRPr sz="1800"/>
            </a:lvl9pPr>
          </a:lstStyle>
          <a:p>
            <a:endParaRPr/>
          </a:p>
        </p:txBody>
      </p:sp>
      <p:sp>
        <p:nvSpPr>
          <p:cNvPr id="56" name="Google Shape;56;p4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jp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5" descr="Eden PPT 2"/>
          <p:cNvPicPr preferRelativeResize="0"/>
          <p:nvPr/>
        </p:nvPicPr>
        <p:blipFill rotWithShape="1">
          <a:blip r:embed="rId12">
            <a:alphaModFix/>
          </a:blip>
          <a:srcRect b="2942"/>
          <a:stretch/>
        </p:blipFill>
        <p:spPr>
          <a:xfrm>
            <a:off x="0" y="0"/>
            <a:ext cx="9144000" cy="6858000"/>
          </a:xfrm>
          <a:prstGeom prst="rect">
            <a:avLst/>
          </a:prstGeom>
          <a:noFill/>
          <a:ln>
            <a:noFill/>
          </a:ln>
        </p:spPr>
      </p:pic>
      <p:sp>
        <p:nvSpPr>
          <p:cNvPr id="11" name="Google Shape;11;p35"/>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rgbClr val="00B0F0"/>
                </a:solidFill>
                <a:latin typeface="Calibri"/>
                <a:ea typeface="Calibri"/>
                <a:cs typeface="Calibri"/>
                <a:sym typeface="Calibri"/>
              </a:defRPr>
            </a:lvl1pPr>
            <a:lvl2pPr marR="0" lvl="1" algn="ctr" rtl="0">
              <a:spcBef>
                <a:spcPts val="0"/>
              </a:spcBef>
              <a:spcAft>
                <a:spcPts val="0"/>
              </a:spcAft>
              <a:buSzPts val="1400"/>
              <a:buNone/>
              <a:defRPr sz="4400" b="1" i="0" u="none" strike="noStrike" cap="none">
                <a:solidFill>
                  <a:srgbClr val="00B0F0"/>
                </a:solidFill>
                <a:latin typeface="Calibri"/>
                <a:ea typeface="Calibri"/>
                <a:cs typeface="Calibri"/>
                <a:sym typeface="Calibri"/>
              </a:defRPr>
            </a:lvl2pPr>
            <a:lvl3pPr marR="0" lvl="2" algn="ctr" rtl="0">
              <a:spcBef>
                <a:spcPts val="0"/>
              </a:spcBef>
              <a:spcAft>
                <a:spcPts val="0"/>
              </a:spcAft>
              <a:buSzPts val="1400"/>
              <a:buNone/>
              <a:defRPr sz="4400" b="1" i="0" u="none" strike="noStrike" cap="none">
                <a:solidFill>
                  <a:srgbClr val="00B0F0"/>
                </a:solidFill>
                <a:latin typeface="Calibri"/>
                <a:ea typeface="Calibri"/>
                <a:cs typeface="Calibri"/>
                <a:sym typeface="Calibri"/>
              </a:defRPr>
            </a:lvl3pPr>
            <a:lvl4pPr marR="0" lvl="3" algn="ctr" rtl="0">
              <a:spcBef>
                <a:spcPts val="0"/>
              </a:spcBef>
              <a:spcAft>
                <a:spcPts val="0"/>
              </a:spcAft>
              <a:buSzPts val="1400"/>
              <a:buNone/>
              <a:defRPr sz="4400" b="1" i="0" u="none" strike="noStrike" cap="none">
                <a:solidFill>
                  <a:srgbClr val="00B0F0"/>
                </a:solidFill>
                <a:latin typeface="Calibri"/>
                <a:ea typeface="Calibri"/>
                <a:cs typeface="Calibri"/>
                <a:sym typeface="Calibri"/>
              </a:defRPr>
            </a:lvl4pPr>
            <a:lvl5pPr marR="0" lvl="4" algn="ctr" rtl="0">
              <a:spcBef>
                <a:spcPts val="0"/>
              </a:spcBef>
              <a:spcAft>
                <a:spcPts val="0"/>
              </a:spcAft>
              <a:buSzPts val="1400"/>
              <a:buNone/>
              <a:defRPr sz="4400" b="1" i="0" u="none" strike="noStrike" cap="none">
                <a:solidFill>
                  <a:srgbClr val="00B0F0"/>
                </a:solidFill>
                <a:latin typeface="Calibri"/>
                <a:ea typeface="Calibri"/>
                <a:cs typeface="Calibri"/>
                <a:sym typeface="Calibri"/>
              </a:defRPr>
            </a:lvl5pPr>
            <a:lvl6pPr marR="0" lvl="5" algn="ctr" rtl="0">
              <a:spcBef>
                <a:spcPts val="0"/>
              </a:spcBef>
              <a:spcAft>
                <a:spcPts val="0"/>
              </a:spcAft>
              <a:buSzPts val="1400"/>
              <a:buNone/>
              <a:defRPr sz="4400" b="1" i="0" u="none" strike="noStrike" cap="none">
                <a:solidFill>
                  <a:srgbClr val="FF05ED"/>
                </a:solidFill>
                <a:latin typeface="Calibri"/>
                <a:ea typeface="Calibri"/>
                <a:cs typeface="Calibri"/>
                <a:sym typeface="Calibri"/>
              </a:defRPr>
            </a:lvl6pPr>
            <a:lvl7pPr marR="0" lvl="6" algn="ctr" rtl="0">
              <a:spcBef>
                <a:spcPts val="0"/>
              </a:spcBef>
              <a:spcAft>
                <a:spcPts val="0"/>
              </a:spcAft>
              <a:buSzPts val="1400"/>
              <a:buNone/>
              <a:defRPr sz="4400" b="1" i="0" u="none" strike="noStrike" cap="none">
                <a:solidFill>
                  <a:srgbClr val="FF05ED"/>
                </a:solidFill>
                <a:latin typeface="Calibri"/>
                <a:ea typeface="Calibri"/>
                <a:cs typeface="Calibri"/>
                <a:sym typeface="Calibri"/>
              </a:defRPr>
            </a:lvl7pPr>
            <a:lvl8pPr marR="0" lvl="7" algn="ctr" rtl="0">
              <a:spcBef>
                <a:spcPts val="0"/>
              </a:spcBef>
              <a:spcAft>
                <a:spcPts val="0"/>
              </a:spcAft>
              <a:buSzPts val="1400"/>
              <a:buNone/>
              <a:defRPr sz="4400" b="1" i="0" u="none" strike="noStrike" cap="none">
                <a:solidFill>
                  <a:srgbClr val="FF05ED"/>
                </a:solidFill>
                <a:latin typeface="Calibri"/>
                <a:ea typeface="Calibri"/>
                <a:cs typeface="Calibri"/>
                <a:sym typeface="Calibri"/>
              </a:defRPr>
            </a:lvl8pPr>
            <a:lvl9pPr marR="0" lvl="8" algn="ctr" rtl="0">
              <a:spcBef>
                <a:spcPts val="0"/>
              </a:spcBef>
              <a:spcAft>
                <a:spcPts val="0"/>
              </a:spcAft>
              <a:buSzPts val="1400"/>
              <a:buNone/>
              <a:defRPr sz="4400" b="1" i="0" u="none" strike="noStrike" cap="none">
                <a:solidFill>
                  <a:srgbClr val="FF05ED"/>
                </a:solidFill>
                <a:latin typeface="Calibri"/>
                <a:ea typeface="Calibri"/>
                <a:cs typeface="Calibri"/>
                <a:sym typeface="Calibri"/>
              </a:defRPr>
            </a:lvl9pPr>
          </a:lstStyle>
          <a:p>
            <a:endParaRPr/>
          </a:p>
        </p:txBody>
      </p:sp>
      <p:sp>
        <p:nvSpPr>
          <p:cNvPr id="12" name="Google Shape;12;p35"/>
          <p:cNvSpPr txBox="1">
            <a:spLocks noGrp="1"/>
          </p:cNvSpPr>
          <p:nvPr>
            <p:ph type="body" idx="1"/>
          </p:nvPr>
        </p:nvSpPr>
        <p:spPr>
          <a:xfrm>
            <a:off x="533400" y="1600200"/>
            <a:ext cx="8077200" cy="43434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00587C"/>
              </a:buClr>
              <a:buSzPts val="3200"/>
              <a:buFont typeface="Calibri"/>
              <a:buChar char="•"/>
              <a:defRPr sz="3200" b="0" i="0" u="none" strike="noStrike" cap="none">
                <a:solidFill>
                  <a:srgbClr val="00587C"/>
                </a:solidFill>
                <a:latin typeface="Calibri"/>
                <a:ea typeface="Calibri"/>
                <a:cs typeface="Calibri"/>
                <a:sym typeface="Calibri"/>
              </a:defRPr>
            </a:lvl1pPr>
            <a:lvl2pPr marL="914400" marR="0" lvl="1" indent="-406400" algn="l" rtl="0">
              <a:spcBef>
                <a:spcPts val="560"/>
              </a:spcBef>
              <a:spcAft>
                <a:spcPts val="0"/>
              </a:spcAft>
              <a:buClr>
                <a:srgbClr val="FD9239"/>
              </a:buClr>
              <a:buSzPts val="2800"/>
              <a:buFont typeface="Calibri"/>
              <a:buChar char="–"/>
              <a:defRPr sz="2800" b="0" i="0" u="none" strike="noStrike" cap="none">
                <a:solidFill>
                  <a:srgbClr val="FD9239"/>
                </a:solidFill>
                <a:latin typeface="Calibri"/>
                <a:ea typeface="Calibri"/>
                <a:cs typeface="Calibri"/>
                <a:sym typeface="Calibri"/>
              </a:defRPr>
            </a:lvl2pPr>
            <a:lvl3pPr marL="1371600" marR="0" lvl="2" indent="-381000" algn="l" rtl="0">
              <a:spcBef>
                <a:spcPts val="480"/>
              </a:spcBef>
              <a:spcAft>
                <a:spcPts val="0"/>
              </a:spcAft>
              <a:buClr>
                <a:srgbClr val="00B0F0"/>
              </a:buClr>
              <a:buSzPts val="2400"/>
              <a:buFont typeface="Calibri"/>
              <a:buChar char="•"/>
              <a:defRPr sz="2400" b="0" i="0" u="none" strike="noStrike" cap="none">
                <a:solidFill>
                  <a:srgbClr val="00B0F0"/>
                </a:solidFill>
                <a:latin typeface="Calibri"/>
                <a:ea typeface="Calibri"/>
                <a:cs typeface="Calibri"/>
                <a:sym typeface="Calibri"/>
              </a:defRPr>
            </a:lvl3pPr>
            <a:lvl4pPr marL="1828800" marR="0" lvl="3" indent="-355600" algn="l" rtl="0">
              <a:spcBef>
                <a:spcPts val="400"/>
              </a:spcBef>
              <a:spcAft>
                <a:spcPts val="0"/>
              </a:spcAft>
              <a:buClr>
                <a:srgbClr val="00587C"/>
              </a:buClr>
              <a:buSzPts val="2000"/>
              <a:buFont typeface="Calibri"/>
              <a:buChar char="–"/>
              <a:defRPr sz="2000" b="0" i="0" u="none" strike="noStrike" cap="none">
                <a:solidFill>
                  <a:srgbClr val="00587C"/>
                </a:solidFill>
                <a:latin typeface="Calibri"/>
                <a:ea typeface="Calibri"/>
                <a:cs typeface="Calibri"/>
                <a:sym typeface="Calibri"/>
              </a:defRPr>
            </a:lvl4pPr>
            <a:lvl5pPr marL="2286000" marR="0" lvl="4" indent="-355600" algn="l" rtl="0">
              <a:spcBef>
                <a:spcPts val="400"/>
              </a:spcBef>
              <a:spcAft>
                <a:spcPts val="0"/>
              </a:spcAft>
              <a:buClr>
                <a:srgbClr val="FD9239"/>
              </a:buClr>
              <a:buSzPts val="2000"/>
              <a:buFont typeface="Calibri"/>
              <a:buChar char="»"/>
              <a:defRPr sz="2000" b="0" i="0" u="none" strike="noStrike" cap="none">
                <a:solidFill>
                  <a:srgbClr val="FD9239"/>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pic>
        <p:nvPicPr>
          <p:cNvPr id="62" name="Google Shape;62;p39" descr="Eden PPT 2"/>
          <p:cNvPicPr preferRelativeResize="0"/>
          <p:nvPr/>
        </p:nvPicPr>
        <p:blipFill rotWithShape="1">
          <a:blip r:embed="rId11">
            <a:alphaModFix/>
          </a:blip>
          <a:srcRect b="2941"/>
          <a:stretch/>
        </p:blipFill>
        <p:spPr>
          <a:xfrm>
            <a:off x="0" y="0"/>
            <a:ext cx="9144000" cy="6858000"/>
          </a:xfrm>
          <a:prstGeom prst="rect">
            <a:avLst/>
          </a:prstGeom>
          <a:noFill/>
          <a:ln>
            <a:noFill/>
          </a:ln>
        </p:spPr>
      </p:pic>
      <p:sp>
        <p:nvSpPr>
          <p:cNvPr id="63" name="Google Shape;63;p39"/>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4" name="Google Shape;64;p39"/>
          <p:cNvSpPr txBox="1">
            <a:spLocks noGrp="1"/>
          </p:cNvSpPr>
          <p:nvPr>
            <p:ph type="body" idx="1"/>
          </p:nvPr>
        </p:nvSpPr>
        <p:spPr>
          <a:xfrm>
            <a:off x="533400" y="1600200"/>
            <a:ext cx="8077200" cy="4343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5" name="Google Shape;65;p3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s://freepngimg.com/png/18796-vision-png-image"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Word_Document.docx"/></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autism.org.uk/advice-and-guidance/professional-practice/ageing-loneliness" TargetMode="External"/><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eden2.org/"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457200" y="1600200"/>
            <a:ext cx="77724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F0"/>
              </a:buClr>
              <a:buSzPts val="2400"/>
              <a:buFont typeface="Calibri"/>
              <a:buNone/>
            </a:pPr>
            <a:br>
              <a:rPr lang="en-US" sz="2400" b="1" i="0" u="none" dirty="0">
                <a:solidFill>
                  <a:srgbClr val="00B0F0"/>
                </a:solidFill>
                <a:latin typeface="Calibri"/>
                <a:ea typeface="Calibri"/>
                <a:cs typeface="Calibri"/>
                <a:sym typeface="Calibri"/>
              </a:rPr>
            </a:br>
            <a:br>
              <a:rPr lang="en-US" sz="2400" b="1" i="0" u="none" dirty="0">
                <a:solidFill>
                  <a:srgbClr val="00B0F0"/>
                </a:solidFill>
                <a:latin typeface="Calibri"/>
                <a:ea typeface="Calibri"/>
                <a:cs typeface="Calibri"/>
                <a:sym typeface="Calibri"/>
              </a:rPr>
            </a:br>
            <a:r>
              <a:rPr lang="en-US" sz="2800" b="1" i="0" u="none" dirty="0">
                <a:solidFill>
                  <a:srgbClr val="00B0F0"/>
                </a:solidFill>
                <a:latin typeface="Times New Roman"/>
                <a:ea typeface="Times New Roman"/>
                <a:cs typeface="Times New Roman"/>
                <a:sym typeface="Times New Roman"/>
              </a:rPr>
              <a:t>Aging and Autism: </a:t>
            </a:r>
            <a:br>
              <a:rPr lang="en-US" sz="2800" b="1" i="0" u="none" dirty="0">
                <a:solidFill>
                  <a:srgbClr val="00B0F0"/>
                </a:solidFill>
                <a:latin typeface="Times New Roman"/>
                <a:ea typeface="Times New Roman"/>
                <a:cs typeface="Times New Roman"/>
                <a:sym typeface="Times New Roman"/>
              </a:rPr>
            </a:br>
            <a:r>
              <a:rPr lang="en-US" sz="2800" b="1" i="0" u="none" dirty="0">
                <a:solidFill>
                  <a:srgbClr val="00B0F0"/>
                </a:solidFill>
                <a:latin typeface="Times New Roman"/>
                <a:ea typeface="Times New Roman"/>
                <a:cs typeface="Times New Roman"/>
                <a:sym typeface="Times New Roman"/>
              </a:rPr>
              <a:t>Understanding and Planning for the Needs of Older Adults with ASD</a:t>
            </a:r>
            <a:br>
              <a:rPr lang="en-US" sz="2800" b="1" i="0" u="none" dirty="0">
                <a:solidFill>
                  <a:srgbClr val="00B0F0"/>
                </a:solidFill>
                <a:latin typeface="Times New Roman"/>
                <a:ea typeface="Times New Roman"/>
                <a:cs typeface="Times New Roman"/>
                <a:sym typeface="Times New Roman"/>
              </a:rPr>
            </a:br>
            <a:br>
              <a:rPr lang="en-US" sz="2800" b="1" i="0" u="none" dirty="0">
                <a:solidFill>
                  <a:srgbClr val="00B0F0"/>
                </a:solidFill>
                <a:latin typeface="Times New Roman"/>
                <a:ea typeface="Times New Roman"/>
                <a:cs typeface="Times New Roman"/>
                <a:sym typeface="Times New Roman"/>
              </a:rPr>
            </a:br>
            <a:endParaRPr dirty="0"/>
          </a:p>
        </p:txBody>
      </p:sp>
      <p:sp>
        <p:nvSpPr>
          <p:cNvPr id="109" name="Google Shape;109;p1"/>
          <p:cNvSpPr txBox="1">
            <a:spLocks noGrp="1"/>
          </p:cNvSpPr>
          <p:nvPr>
            <p:ph type="subTitle" idx="1"/>
          </p:nvPr>
        </p:nvSpPr>
        <p:spPr>
          <a:xfrm>
            <a:off x="1676400" y="3559175"/>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587C"/>
              </a:buClr>
              <a:buSzPts val="1800"/>
              <a:buFont typeface="Times New Roman"/>
              <a:buNone/>
            </a:pPr>
            <a:r>
              <a:rPr lang="en-US" sz="1800" b="0" i="0" u="none" dirty="0">
                <a:solidFill>
                  <a:srgbClr val="00587C"/>
                </a:solidFill>
                <a:latin typeface="Times New Roman"/>
                <a:ea typeface="Times New Roman"/>
                <a:cs typeface="Times New Roman"/>
                <a:sym typeface="Times New Roman"/>
              </a:rPr>
              <a:t>Presented by:</a:t>
            </a:r>
            <a:endParaRPr dirty="0"/>
          </a:p>
          <a:p>
            <a:pPr marL="0" lvl="0" indent="0" algn="ctr" rtl="0">
              <a:lnSpc>
                <a:spcPct val="100000"/>
              </a:lnSpc>
              <a:spcBef>
                <a:spcPts val="360"/>
              </a:spcBef>
              <a:spcAft>
                <a:spcPts val="0"/>
              </a:spcAft>
              <a:buClr>
                <a:srgbClr val="00587C"/>
              </a:buClr>
              <a:buSzPts val="1800"/>
              <a:buFont typeface="Times New Roman"/>
              <a:buNone/>
            </a:pPr>
            <a:r>
              <a:rPr lang="en-US" sz="1800" b="0" i="0" u="none" dirty="0">
                <a:solidFill>
                  <a:srgbClr val="00587C"/>
                </a:solidFill>
                <a:latin typeface="Times New Roman"/>
                <a:ea typeface="Times New Roman"/>
                <a:cs typeface="Times New Roman"/>
                <a:sym typeface="Times New Roman"/>
              </a:rPr>
              <a:t>Joanne Gerenser, Ph.D.</a:t>
            </a:r>
            <a:endParaRPr dirty="0"/>
          </a:p>
          <a:p>
            <a:pPr marL="0" lvl="0" indent="0" algn="ctr" rtl="0">
              <a:lnSpc>
                <a:spcPct val="100000"/>
              </a:lnSpc>
              <a:spcBef>
                <a:spcPts val="360"/>
              </a:spcBef>
              <a:spcAft>
                <a:spcPts val="0"/>
              </a:spcAft>
              <a:buClr>
                <a:srgbClr val="00587C"/>
              </a:buClr>
              <a:buSzPts val="1800"/>
              <a:buFont typeface="Times New Roman"/>
              <a:buNone/>
            </a:pPr>
            <a:r>
              <a:rPr lang="en-US" sz="1800" b="0" i="0" u="none" dirty="0">
                <a:solidFill>
                  <a:srgbClr val="00587C"/>
                </a:solidFill>
                <a:latin typeface="Times New Roman"/>
                <a:ea typeface="Times New Roman"/>
                <a:cs typeface="Times New Roman"/>
                <a:sym typeface="Times New Roman"/>
              </a:rPr>
              <a:t>Randy Horowitz, M.S.Ed., S.A.S.</a:t>
            </a:r>
            <a:endParaRPr dirty="0"/>
          </a:p>
          <a:p>
            <a:pPr marL="0" lvl="0" indent="0" algn="ctr" rtl="0">
              <a:lnSpc>
                <a:spcPct val="100000"/>
              </a:lnSpc>
              <a:spcBef>
                <a:spcPts val="360"/>
              </a:spcBef>
              <a:spcAft>
                <a:spcPts val="0"/>
              </a:spcAft>
              <a:buClr>
                <a:srgbClr val="00587C"/>
              </a:buClr>
              <a:buSzPts val="1800"/>
              <a:buFont typeface="Times New Roman"/>
              <a:buNone/>
            </a:pPr>
            <a:r>
              <a:rPr lang="en-US" sz="1800" b="0" i="0" u="none" dirty="0">
                <a:solidFill>
                  <a:srgbClr val="00587C"/>
                </a:solidFill>
                <a:latin typeface="Times New Roman"/>
                <a:ea typeface="Times New Roman"/>
                <a:cs typeface="Times New Roman"/>
                <a:sym typeface="Times New Roman"/>
              </a:rPr>
              <a:t>Annmarie Itgen M.S.Ed, BCBA, LBA</a:t>
            </a:r>
            <a:endParaRPr dirty="0"/>
          </a:p>
          <a:p>
            <a:pPr marL="0" lvl="0" indent="0" algn="ctr" rtl="0">
              <a:lnSpc>
                <a:spcPct val="100000"/>
              </a:lnSpc>
              <a:spcBef>
                <a:spcPts val="360"/>
              </a:spcBef>
              <a:spcAft>
                <a:spcPts val="0"/>
              </a:spcAft>
              <a:buClr>
                <a:srgbClr val="00587C"/>
              </a:buClr>
              <a:buSzPts val="1800"/>
              <a:buFont typeface="Calibri"/>
              <a:buNone/>
            </a:pPr>
            <a:endParaRPr sz="1800" b="0" i="0" u="none" dirty="0">
              <a:solidFill>
                <a:srgbClr val="00587C"/>
              </a:solidFill>
              <a:latin typeface="Times New Roman"/>
              <a:ea typeface="Times New Roman"/>
              <a:cs typeface="Times New Roman"/>
              <a:sym typeface="Times New Roman"/>
            </a:endParaRPr>
          </a:p>
          <a:p>
            <a:pPr marL="0" lvl="0" indent="0" algn="ctr" rtl="0">
              <a:lnSpc>
                <a:spcPct val="100000"/>
              </a:lnSpc>
              <a:spcBef>
                <a:spcPts val="360"/>
              </a:spcBef>
              <a:spcAft>
                <a:spcPts val="0"/>
              </a:spcAft>
              <a:buClr>
                <a:srgbClr val="00587C"/>
              </a:buClr>
              <a:buSzPts val="1800"/>
              <a:buFont typeface="Times New Roman"/>
              <a:buNone/>
            </a:pPr>
            <a:r>
              <a:rPr lang="en-US" sz="1800" b="0" i="0" u="none" dirty="0">
                <a:solidFill>
                  <a:srgbClr val="00587C"/>
                </a:solidFill>
                <a:latin typeface="Times New Roman"/>
                <a:ea typeface="Times New Roman"/>
                <a:cs typeface="Times New Roman"/>
                <a:sym typeface="Times New Roman"/>
              </a:rPr>
              <a:t>At: The Developmental Disabilities Councils of the 5 Boroughs Virtual Conference   </a:t>
            </a:r>
            <a:endParaRPr dirty="0"/>
          </a:p>
          <a:p>
            <a:pPr marL="0" lvl="0" indent="0" algn="ctr" rtl="0">
              <a:lnSpc>
                <a:spcPct val="100000"/>
              </a:lnSpc>
              <a:spcBef>
                <a:spcPts val="360"/>
              </a:spcBef>
              <a:spcAft>
                <a:spcPts val="0"/>
              </a:spcAft>
              <a:buClr>
                <a:srgbClr val="00587C"/>
              </a:buClr>
              <a:buSzPts val="1800"/>
              <a:buFont typeface="Times New Roman"/>
              <a:buNone/>
            </a:pPr>
            <a:r>
              <a:rPr lang="en-US" sz="1800" b="0" i="0" u="none" dirty="0">
                <a:solidFill>
                  <a:srgbClr val="00587C"/>
                </a:solidFill>
                <a:latin typeface="Times New Roman"/>
                <a:ea typeface="Times New Roman"/>
                <a:cs typeface="Times New Roman"/>
                <a:sym typeface="Times New Roman"/>
              </a:rPr>
              <a:t>July 18, 2023</a:t>
            </a:r>
            <a:endParaRPr dirty="0"/>
          </a:p>
          <a:p>
            <a:pPr marL="0" lvl="0" indent="0" algn="ctr" rtl="0">
              <a:spcBef>
                <a:spcPts val="360"/>
              </a:spcBef>
              <a:spcAft>
                <a:spcPts val="0"/>
              </a:spcAft>
              <a:buClr>
                <a:srgbClr val="00587C"/>
              </a:buClr>
              <a:buSzPts val="1800"/>
              <a:buFont typeface="Calibri"/>
              <a:buNone/>
            </a:pPr>
            <a:endParaRPr sz="1800" b="0" i="0" u="none" dirty="0">
              <a:solidFill>
                <a:srgbClr val="00587C"/>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0"/>
          <p:cNvSpPr/>
          <p:nvPr/>
        </p:nvSpPr>
        <p:spPr>
          <a:xfrm>
            <a:off x="914400" y="838200"/>
            <a:ext cx="6858000" cy="4267200"/>
          </a:xfrm>
          <a:prstGeom prst="ellipse">
            <a:avLst/>
          </a:prstGeom>
          <a:solidFill>
            <a:schemeClr val="accent1"/>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0" marR="0" lvl="0" indent="0" algn="ctr" rtl="0">
              <a:lnSpc>
                <a:spcPct val="100000"/>
              </a:lnSpc>
              <a:spcBef>
                <a:spcPts val="0"/>
              </a:spcBef>
              <a:spcAft>
                <a:spcPts val="0"/>
              </a:spcAft>
              <a:buClr>
                <a:srgbClr val="0070C0"/>
              </a:buClr>
              <a:buSzPts val="2800"/>
              <a:buFont typeface="Times New Roman"/>
              <a:buNone/>
            </a:pPr>
            <a:r>
              <a:rPr lang="en-US" sz="2800" b="0" i="0" u="none" strike="noStrike" cap="none" dirty="0">
                <a:solidFill>
                  <a:srgbClr val="0070C0"/>
                </a:solidFill>
                <a:latin typeface="Times New Roman"/>
                <a:ea typeface="Times New Roman"/>
                <a:cs typeface="Times New Roman"/>
                <a:sym typeface="Times New Roman"/>
              </a:rPr>
              <a:t>In  addition, most face a future with </a:t>
            </a:r>
            <a:r>
              <a:rPr lang="en-US" sz="2800" b="0" i="0" u="none" strike="noStrike" cap="none" dirty="0">
                <a:solidFill>
                  <a:schemeClr val="dk1"/>
                </a:solidFill>
                <a:latin typeface="Times New Roman"/>
                <a:ea typeface="Times New Roman"/>
                <a:cs typeface="Times New Roman"/>
                <a:sym typeface="Times New Roman"/>
              </a:rPr>
              <a:t>inadequate financial support</a:t>
            </a:r>
            <a:r>
              <a:rPr lang="en-US" sz="2800" b="0" i="0" u="none" strike="noStrike" cap="none" dirty="0">
                <a:solidFill>
                  <a:srgbClr val="0070C0"/>
                </a:solidFill>
                <a:latin typeface="Times New Roman"/>
                <a:ea typeface="Times New Roman"/>
                <a:cs typeface="Times New Roman"/>
                <a:sym typeface="Times New Roman"/>
              </a:rPr>
              <a:t>, a broader range of general </a:t>
            </a:r>
            <a:r>
              <a:rPr lang="en-US" sz="2800" b="0" i="0" u="none" strike="noStrike" cap="none" dirty="0">
                <a:solidFill>
                  <a:schemeClr val="dk1"/>
                </a:solidFill>
                <a:latin typeface="Times New Roman"/>
                <a:ea typeface="Times New Roman"/>
                <a:cs typeface="Times New Roman"/>
                <a:sym typeface="Times New Roman"/>
              </a:rPr>
              <a:t>health problems </a:t>
            </a:r>
            <a:r>
              <a:rPr lang="en-US" sz="2800" b="0" i="0" u="none" strike="noStrike" cap="none" dirty="0">
                <a:solidFill>
                  <a:srgbClr val="0070C0"/>
                </a:solidFill>
                <a:latin typeface="Times New Roman"/>
                <a:ea typeface="Times New Roman"/>
                <a:cs typeface="Times New Roman"/>
                <a:sym typeface="Times New Roman"/>
              </a:rPr>
              <a:t>than previously stated, and </a:t>
            </a:r>
            <a:r>
              <a:rPr lang="en-US" sz="2800" b="0" i="0" u="none" strike="noStrike" cap="none" dirty="0">
                <a:solidFill>
                  <a:schemeClr val="dk1"/>
                </a:solidFill>
                <a:latin typeface="Times New Roman"/>
                <a:ea typeface="Times New Roman"/>
                <a:cs typeface="Times New Roman"/>
                <a:sym typeface="Times New Roman"/>
              </a:rPr>
              <a:t>no longer having their parents to take care of them and voice their needs</a:t>
            </a:r>
            <a:endParaRPr dirty="0"/>
          </a:p>
          <a:p>
            <a:pPr marL="0" marR="0" lvl="0" indent="0" algn="ctr" rtl="0">
              <a:lnSpc>
                <a:spcPct val="100000"/>
              </a:lnSpc>
              <a:spcBef>
                <a:spcPts val="0"/>
              </a:spcBef>
              <a:spcAft>
                <a:spcPts val="0"/>
              </a:spcAft>
              <a:buClr>
                <a:schemeClr val="dk1"/>
              </a:buClr>
              <a:buSzPts val="2800"/>
              <a:buFont typeface="Arial"/>
              <a:buNone/>
            </a:pPr>
            <a:endParaRPr sz="2800" b="0" i="0" u="none" strike="noStrike" cap="none" dirty="0">
              <a:solidFill>
                <a:srgbClr val="0070C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2800"/>
              <a:buFont typeface="Arial"/>
              <a:buNone/>
            </a:pPr>
            <a:endParaRPr sz="2800" b="0" i="0" u="none" strike="noStrike" cap="none" dirty="0">
              <a:solidFill>
                <a:srgbClr val="0070C0"/>
              </a:solidFill>
              <a:latin typeface="Calibri"/>
              <a:ea typeface="Calibri"/>
              <a:cs typeface="Calibri"/>
              <a:sym typeface="Calibri"/>
            </a:endParaRPr>
          </a:p>
          <a:p>
            <a:pPr marL="0" marR="0" lvl="0" indent="0" algn="ctr" rtl="0">
              <a:lnSpc>
                <a:spcPct val="100000"/>
              </a:lnSpc>
              <a:spcBef>
                <a:spcPts val="0"/>
              </a:spcBef>
              <a:spcAft>
                <a:spcPts val="0"/>
              </a:spcAft>
              <a:buClr>
                <a:srgbClr val="0070C0"/>
              </a:buClr>
              <a:buSzPts val="2000"/>
              <a:buFont typeface="Times New Roman"/>
              <a:buNone/>
            </a:pPr>
            <a:r>
              <a:rPr lang="en-US" sz="2000" b="0" i="0" u="none" strike="noStrike" cap="none" dirty="0">
                <a:solidFill>
                  <a:srgbClr val="0070C0"/>
                </a:solidFill>
                <a:latin typeface="Times New Roman"/>
                <a:ea typeface="Times New Roman"/>
                <a:cs typeface="Times New Roman"/>
                <a:sym typeface="Times New Roman"/>
              </a:rPr>
              <a:t>(Mukaetova-Ladinska et al., 2011). </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F0"/>
              </a:buClr>
              <a:buSzPts val="4000"/>
              <a:buFont typeface="Times New Roman"/>
              <a:buNone/>
            </a:pPr>
            <a:r>
              <a:rPr lang="en-US" sz="4000" b="1" i="0" u="none" dirty="0">
                <a:solidFill>
                  <a:srgbClr val="00B0F0"/>
                </a:solidFill>
                <a:latin typeface="Times New Roman"/>
                <a:ea typeface="Times New Roman"/>
                <a:cs typeface="Times New Roman"/>
                <a:sym typeface="Times New Roman"/>
              </a:rPr>
              <a:t>Individuals with Autism</a:t>
            </a:r>
            <a:br>
              <a:rPr lang="en-US" sz="4000" b="1" i="0" u="none" dirty="0">
                <a:solidFill>
                  <a:srgbClr val="00B0F0"/>
                </a:solidFill>
                <a:latin typeface="Times New Roman"/>
                <a:ea typeface="Times New Roman"/>
                <a:cs typeface="Times New Roman"/>
                <a:sym typeface="Times New Roman"/>
              </a:rPr>
            </a:br>
            <a:r>
              <a:rPr lang="en-US" sz="4000" b="1" i="0" u="none" dirty="0">
                <a:solidFill>
                  <a:srgbClr val="00B0F0"/>
                </a:solidFill>
                <a:latin typeface="Times New Roman"/>
                <a:ea typeface="Times New Roman"/>
                <a:cs typeface="Times New Roman"/>
                <a:sym typeface="Times New Roman"/>
              </a:rPr>
              <a:t>on SI by Age</a:t>
            </a:r>
            <a:endParaRPr dirty="0"/>
          </a:p>
        </p:txBody>
      </p:sp>
      <p:sp>
        <p:nvSpPr>
          <p:cNvPr id="168" name="Google Shape;168;p11"/>
          <p:cNvSpPr txBox="1">
            <a:spLocks noGrp="1"/>
          </p:cNvSpPr>
          <p:nvPr>
            <p:ph type="body" idx="1"/>
          </p:nvPr>
        </p:nvSpPr>
        <p:spPr>
          <a:xfrm>
            <a:off x="374780" y="2048069"/>
            <a:ext cx="8077200" cy="434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587C"/>
              </a:buClr>
              <a:buSzPts val="2400"/>
              <a:buFont typeface="Times New Roman"/>
              <a:buChar char="•"/>
            </a:pPr>
            <a:r>
              <a:rPr lang="en-US" sz="2400" b="0" i="0" u="none" dirty="0">
                <a:solidFill>
                  <a:srgbClr val="00587C"/>
                </a:solidFill>
                <a:latin typeface="Times New Roman"/>
                <a:ea typeface="Times New Roman"/>
                <a:cs typeface="Times New Roman"/>
                <a:sym typeface="Times New Roman"/>
              </a:rPr>
              <a:t>There are about 45 provider agencies on SI serving </a:t>
            </a:r>
            <a:r>
              <a:rPr lang="en-US" sz="2400" b="0" i="0" u="none" dirty="0">
                <a:solidFill>
                  <a:srgbClr val="FD9239"/>
                </a:solidFill>
                <a:latin typeface="Times New Roman"/>
                <a:ea typeface="Times New Roman"/>
                <a:cs typeface="Times New Roman"/>
                <a:sym typeface="Times New Roman"/>
              </a:rPr>
              <a:t>thousands of adults with autism </a:t>
            </a:r>
            <a:r>
              <a:rPr lang="en-US" sz="2400" b="0" i="0" u="none" dirty="0">
                <a:solidFill>
                  <a:srgbClr val="00587C"/>
                </a:solidFill>
                <a:latin typeface="Times New Roman"/>
                <a:ea typeface="Times New Roman"/>
                <a:cs typeface="Times New Roman"/>
                <a:sym typeface="Times New Roman"/>
              </a:rPr>
              <a:t>and developmental disabilities </a:t>
            </a:r>
            <a:endParaRPr dirty="0"/>
          </a:p>
          <a:p>
            <a:pPr marL="342900" marR="0" lvl="0" indent="-342900" algn="l" rtl="0">
              <a:lnSpc>
                <a:spcPct val="100000"/>
              </a:lnSpc>
              <a:spcBef>
                <a:spcPts val="480"/>
              </a:spcBef>
              <a:spcAft>
                <a:spcPts val="0"/>
              </a:spcAft>
              <a:buClr>
                <a:srgbClr val="00587C"/>
              </a:buClr>
              <a:buSzPts val="2400"/>
              <a:buFont typeface="Times New Roman"/>
              <a:buChar char="•"/>
            </a:pPr>
            <a:r>
              <a:rPr lang="en-US" sz="2400" b="0" i="0" u="none" dirty="0">
                <a:solidFill>
                  <a:srgbClr val="00587C"/>
                </a:solidFill>
                <a:latin typeface="Times New Roman"/>
                <a:ea typeface="Times New Roman"/>
                <a:cs typeface="Times New Roman"/>
                <a:sym typeface="Times New Roman"/>
              </a:rPr>
              <a:t>Preliminary data indicate that each agency’s current population of seniors over 55 years old:</a:t>
            </a:r>
            <a:endParaRPr dirty="0"/>
          </a:p>
          <a:p>
            <a:pPr marL="742950" marR="0" lvl="1" indent="-285750" algn="l" rtl="0">
              <a:lnSpc>
                <a:spcPct val="100000"/>
              </a:lnSpc>
              <a:spcBef>
                <a:spcPts val="480"/>
              </a:spcBef>
              <a:spcAft>
                <a:spcPts val="0"/>
              </a:spcAft>
              <a:buClr>
                <a:srgbClr val="FD9239"/>
              </a:buClr>
              <a:buSzPts val="2400"/>
              <a:buFont typeface="Times New Roman"/>
              <a:buChar char="–"/>
            </a:pPr>
            <a:r>
              <a:rPr lang="en-US" sz="2400" b="0" i="0" u="none" strike="noStrike" cap="none" dirty="0">
                <a:solidFill>
                  <a:srgbClr val="FD9239"/>
                </a:solidFill>
                <a:latin typeface="Times New Roman"/>
                <a:ea typeface="Times New Roman"/>
                <a:cs typeface="Times New Roman"/>
                <a:sym typeface="Times New Roman"/>
              </a:rPr>
              <a:t>Ranges from 4%- 48%. </a:t>
            </a:r>
            <a:endParaRPr dirty="0"/>
          </a:p>
          <a:p>
            <a:pPr marL="342900" marR="0" lvl="0" indent="-342900" algn="l" rtl="0">
              <a:lnSpc>
                <a:spcPct val="100000"/>
              </a:lnSpc>
              <a:spcBef>
                <a:spcPts val="480"/>
              </a:spcBef>
              <a:spcAft>
                <a:spcPts val="0"/>
              </a:spcAft>
              <a:buClr>
                <a:srgbClr val="00587C"/>
              </a:buClr>
              <a:buSzPts val="2400"/>
              <a:buFont typeface="Times New Roman"/>
              <a:buChar char="•"/>
            </a:pPr>
            <a:r>
              <a:rPr lang="en-US" sz="2400" b="0" i="0" u="none" dirty="0">
                <a:solidFill>
                  <a:srgbClr val="00587C"/>
                </a:solidFill>
                <a:latin typeface="Times New Roman"/>
                <a:ea typeface="Times New Roman"/>
                <a:cs typeface="Times New Roman"/>
                <a:sym typeface="Times New Roman"/>
              </a:rPr>
              <a:t>That’s a current average of </a:t>
            </a:r>
            <a:r>
              <a:rPr lang="en-US" sz="2400" b="0" i="0" u="none" dirty="0">
                <a:solidFill>
                  <a:srgbClr val="FD9239"/>
                </a:solidFill>
                <a:latin typeface="Times New Roman"/>
                <a:ea typeface="Times New Roman"/>
                <a:cs typeface="Times New Roman"/>
                <a:sym typeface="Times New Roman"/>
              </a:rPr>
              <a:t>22%</a:t>
            </a:r>
            <a:r>
              <a:rPr lang="en-US" sz="2400" b="0" i="0" u="none" dirty="0">
                <a:solidFill>
                  <a:srgbClr val="00587C"/>
                </a:solidFill>
                <a:latin typeface="Times New Roman"/>
                <a:ea typeface="Times New Roman"/>
                <a:cs typeface="Times New Roman"/>
                <a:sym typeface="Times New Roman"/>
              </a:rPr>
              <a:t> of agency’s combined total population being over 55 years old</a:t>
            </a:r>
            <a:endParaRPr dirty="0"/>
          </a:p>
          <a:p>
            <a:pPr marL="342900" marR="0" lvl="0" indent="-342900" algn="l" rtl="0">
              <a:lnSpc>
                <a:spcPct val="100000"/>
              </a:lnSpc>
              <a:spcBef>
                <a:spcPts val="480"/>
              </a:spcBef>
              <a:spcAft>
                <a:spcPts val="0"/>
              </a:spcAft>
              <a:buClr>
                <a:srgbClr val="00587C"/>
              </a:buClr>
              <a:buSzPts val="2400"/>
              <a:buFont typeface="Times New Roman"/>
              <a:buChar char="•"/>
            </a:pPr>
            <a:r>
              <a:rPr lang="en-US" sz="2400" b="0" i="0" u="none" dirty="0">
                <a:solidFill>
                  <a:srgbClr val="00587C"/>
                </a:solidFill>
                <a:latin typeface="Times New Roman"/>
                <a:ea typeface="Times New Roman"/>
                <a:cs typeface="Times New Roman"/>
                <a:sym typeface="Times New Roman"/>
              </a:rPr>
              <a:t>And this number is rising </a:t>
            </a:r>
            <a:endParaRPr dirty="0"/>
          </a:p>
          <a:p>
            <a:pPr marL="342900" marR="0" lvl="0" indent="-190500" algn="l" rtl="0">
              <a:spcBef>
                <a:spcPts val="480"/>
              </a:spcBef>
              <a:spcAft>
                <a:spcPts val="0"/>
              </a:spcAft>
              <a:buClr>
                <a:srgbClr val="00587C"/>
              </a:buClr>
              <a:buSzPts val="2400"/>
              <a:buFont typeface="Calibri"/>
              <a:buNone/>
            </a:pPr>
            <a:endParaRPr sz="2400" b="0" i="0" u="none" dirty="0">
              <a:solidFill>
                <a:srgbClr val="00587C"/>
              </a:solidFill>
              <a:latin typeface="Times New Roman"/>
              <a:ea typeface="Times New Roman"/>
              <a:cs typeface="Times New Roman"/>
              <a:sym typeface="Times New Roman"/>
            </a:endParaRPr>
          </a:p>
        </p:txBody>
      </p:sp>
      <p:sp>
        <p:nvSpPr>
          <p:cNvPr id="169" name="Google Shape;169;p11"/>
          <p:cNvSpPr/>
          <p:nvPr/>
        </p:nvSpPr>
        <p:spPr>
          <a:xfrm>
            <a:off x="4840222" y="4963886"/>
            <a:ext cx="485775" cy="977900"/>
          </a:xfrm>
          <a:prstGeom prst="upArrow">
            <a:avLst>
              <a:gd name="adj1" fmla="val 5365"/>
              <a:gd name="adj2" fmla="val 50000"/>
            </a:avLst>
          </a:prstGeom>
          <a:solidFill>
            <a:schemeClr val="accent1"/>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 calcmode="lin" valueType="num">
                                      <p:cBhvr additive="base">
                                        <p:cTn id="7" dur="500"/>
                                        <p:tgtEl>
                                          <p:spTgt spid="1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2"/>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F0"/>
              </a:buClr>
              <a:buSzPts val="4000"/>
              <a:buFont typeface="Times New Roman"/>
              <a:buNone/>
            </a:pPr>
            <a:r>
              <a:rPr lang="en-US" sz="4000" b="1" i="0" u="none" dirty="0">
                <a:solidFill>
                  <a:srgbClr val="00B0F0"/>
                </a:solidFill>
                <a:latin typeface="Times New Roman"/>
                <a:ea typeface="Times New Roman"/>
                <a:cs typeface="Times New Roman"/>
                <a:sym typeface="Times New Roman"/>
              </a:rPr>
              <a:t>In Summary </a:t>
            </a:r>
            <a:endParaRPr dirty="0"/>
          </a:p>
        </p:txBody>
      </p:sp>
      <p:sp>
        <p:nvSpPr>
          <p:cNvPr id="175" name="Google Shape;175;p12"/>
          <p:cNvSpPr txBox="1">
            <a:spLocks noGrp="1"/>
          </p:cNvSpPr>
          <p:nvPr>
            <p:ph type="body" idx="1"/>
          </p:nvPr>
        </p:nvSpPr>
        <p:spPr>
          <a:xfrm>
            <a:off x="533400" y="1600200"/>
            <a:ext cx="8077200" cy="434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587C"/>
              </a:buClr>
              <a:buSzPts val="2400"/>
              <a:buFont typeface="Times New Roman"/>
              <a:buChar char="•"/>
            </a:pPr>
            <a:r>
              <a:rPr lang="en-US" sz="2400" b="0" i="0" u="none" dirty="0">
                <a:solidFill>
                  <a:srgbClr val="00587C"/>
                </a:solidFill>
                <a:latin typeface="Times New Roman"/>
                <a:ea typeface="Times New Roman"/>
                <a:cs typeface="Times New Roman"/>
                <a:sym typeface="Times New Roman"/>
              </a:rPr>
              <a:t>Aging individuals with ASD are in need of a high level of support</a:t>
            </a:r>
            <a:endParaRPr dirty="0"/>
          </a:p>
          <a:p>
            <a:pPr marL="342900" marR="0" lvl="0" indent="-342900" algn="l" rtl="0">
              <a:lnSpc>
                <a:spcPct val="100000"/>
              </a:lnSpc>
              <a:spcBef>
                <a:spcPts val="480"/>
              </a:spcBef>
              <a:spcAft>
                <a:spcPts val="0"/>
              </a:spcAft>
              <a:buClr>
                <a:srgbClr val="00587C"/>
              </a:buClr>
              <a:buSzPts val="2400"/>
              <a:buFont typeface="Calibri"/>
              <a:buNone/>
            </a:pPr>
            <a:endParaRPr sz="2400" b="0" i="0" u="none" dirty="0">
              <a:solidFill>
                <a:srgbClr val="00587C"/>
              </a:solidFill>
              <a:latin typeface="Times New Roman"/>
              <a:ea typeface="Times New Roman"/>
              <a:cs typeface="Times New Roman"/>
              <a:sym typeface="Times New Roman"/>
            </a:endParaRPr>
          </a:p>
          <a:p>
            <a:pPr marL="342900" marR="0" lvl="0" indent="-342900" algn="l" rtl="0">
              <a:lnSpc>
                <a:spcPct val="100000"/>
              </a:lnSpc>
              <a:spcBef>
                <a:spcPts val="480"/>
              </a:spcBef>
              <a:spcAft>
                <a:spcPts val="0"/>
              </a:spcAft>
              <a:buClr>
                <a:srgbClr val="00587C"/>
              </a:buClr>
              <a:buSzPts val="2400"/>
              <a:buFont typeface="Times New Roman"/>
              <a:buChar char="•"/>
            </a:pPr>
            <a:r>
              <a:rPr lang="en-US" sz="2400" b="0" i="0" u="none" dirty="0">
                <a:solidFill>
                  <a:srgbClr val="00587C"/>
                </a:solidFill>
                <a:latin typeface="Times New Roman"/>
                <a:ea typeface="Times New Roman"/>
                <a:cs typeface="Times New Roman"/>
                <a:sym typeface="Times New Roman"/>
              </a:rPr>
              <a:t>In light of the rapidly growing geriatric population, coupled with the considerable lack of societal awareness of the realities of aging in ASD, </a:t>
            </a:r>
            <a:r>
              <a:rPr lang="en-US" sz="2400" b="0" i="0" u="none" dirty="0">
                <a:solidFill>
                  <a:srgbClr val="FF0000"/>
                </a:solidFill>
                <a:latin typeface="Times New Roman"/>
                <a:ea typeface="Times New Roman"/>
                <a:cs typeface="Times New Roman"/>
                <a:sym typeface="Times New Roman"/>
              </a:rPr>
              <a:t>now is the time for our community to investigate and plan for their needs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3"/>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F0"/>
              </a:buClr>
              <a:buSzPts val="4400"/>
              <a:buFont typeface="Calibri"/>
              <a:buNone/>
            </a:pPr>
            <a:r>
              <a:rPr lang="en-US" sz="4000" b="1" i="0" u="none" dirty="0">
                <a:solidFill>
                  <a:srgbClr val="00B0F0"/>
                </a:solidFill>
                <a:latin typeface="Times New Roman" panose="02020603050405020304" pitchFamily="18" charset="0"/>
                <a:cs typeface="Times New Roman" panose="02020603050405020304" pitchFamily="18" charset="0"/>
                <a:sym typeface="Calibri"/>
              </a:rPr>
              <a:t>The Challenges</a:t>
            </a:r>
            <a:endParaRPr sz="4000" dirty="0">
              <a:latin typeface="Times New Roman" panose="02020603050405020304" pitchFamily="18" charset="0"/>
              <a:cs typeface="Times New Roman" panose="02020603050405020304" pitchFamily="18" charset="0"/>
            </a:endParaRPr>
          </a:p>
        </p:txBody>
      </p:sp>
      <p:sp>
        <p:nvSpPr>
          <p:cNvPr id="181" name="Google Shape;181;p13"/>
          <p:cNvSpPr txBox="1">
            <a:spLocks noGrp="1"/>
          </p:cNvSpPr>
          <p:nvPr>
            <p:ph type="body" idx="1"/>
          </p:nvPr>
        </p:nvSpPr>
        <p:spPr>
          <a:xfrm>
            <a:off x="533400" y="1600200"/>
            <a:ext cx="8077200" cy="434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587C"/>
              </a:buClr>
              <a:buSzPts val="3200"/>
              <a:buFont typeface="Calibri"/>
              <a:buChar char="•"/>
            </a:pPr>
            <a:r>
              <a:rPr lang="en-US" sz="3200" b="0" i="0" u="none" dirty="0">
                <a:solidFill>
                  <a:srgbClr val="00587C"/>
                </a:solidFill>
                <a:latin typeface="Times New Roman" panose="02020603050405020304" pitchFamily="18" charset="0"/>
                <a:cs typeface="Times New Roman" panose="02020603050405020304" pitchFamily="18" charset="0"/>
                <a:sym typeface="Calibri"/>
              </a:rPr>
              <a:t>Most individuals with significant autism (Level 3) will not be able to be adequately supported in traditional senior centers or environments due to:</a:t>
            </a:r>
            <a:endParaRPr dirty="0">
              <a:latin typeface="Times New Roman" panose="02020603050405020304" pitchFamily="18" charset="0"/>
              <a:cs typeface="Times New Roman" panose="02020603050405020304" pitchFamily="18" charset="0"/>
            </a:endParaRPr>
          </a:p>
          <a:p>
            <a:pPr marL="742950" marR="0" lvl="1" indent="-285750" algn="l" rtl="0">
              <a:lnSpc>
                <a:spcPct val="100000"/>
              </a:lnSpc>
              <a:spcBef>
                <a:spcPts val="560"/>
              </a:spcBef>
              <a:spcAft>
                <a:spcPts val="0"/>
              </a:spcAft>
              <a:buClr>
                <a:srgbClr val="FD9239"/>
              </a:buClr>
              <a:buSzPts val="2800"/>
              <a:buFont typeface="Calibri"/>
              <a:buChar char="–"/>
            </a:pPr>
            <a:r>
              <a:rPr lang="en-US" sz="2800" b="0" i="0" u="none" strike="noStrike" cap="none" dirty="0">
                <a:solidFill>
                  <a:srgbClr val="FD9239"/>
                </a:solidFill>
                <a:latin typeface="Times New Roman" panose="02020603050405020304" pitchFamily="18" charset="0"/>
                <a:cs typeface="Times New Roman" panose="02020603050405020304" pitchFamily="18" charset="0"/>
                <a:sym typeface="Calibri"/>
              </a:rPr>
              <a:t>High levels of challenging behaviors</a:t>
            </a:r>
            <a:endParaRPr dirty="0">
              <a:latin typeface="Times New Roman" panose="02020603050405020304" pitchFamily="18" charset="0"/>
              <a:cs typeface="Times New Roman" panose="02020603050405020304" pitchFamily="18" charset="0"/>
            </a:endParaRPr>
          </a:p>
          <a:p>
            <a:pPr marL="742950" marR="0" lvl="1" indent="-285750" algn="l" rtl="0">
              <a:lnSpc>
                <a:spcPct val="100000"/>
              </a:lnSpc>
              <a:spcBef>
                <a:spcPts val="560"/>
              </a:spcBef>
              <a:spcAft>
                <a:spcPts val="0"/>
              </a:spcAft>
              <a:buClr>
                <a:srgbClr val="FD9239"/>
              </a:buClr>
              <a:buSzPts val="2800"/>
              <a:buFont typeface="Calibri"/>
              <a:buChar char="–"/>
            </a:pPr>
            <a:r>
              <a:rPr lang="en-US" sz="2800" b="0" i="0" u="none" strike="noStrike" cap="none" dirty="0">
                <a:solidFill>
                  <a:srgbClr val="FD9239"/>
                </a:solidFill>
                <a:latin typeface="Times New Roman" panose="02020603050405020304" pitchFamily="18" charset="0"/>
                <a:cs typeface="Times New Roman" panose="02020603050405020304" pitchFamily="18" charset="0"/>
                <a:sym typeface="Calibri"/>
              </a:rPr>
              <a:t>Sensory issues</a:t>
            </a:r>
            <a:endParaRPr sz="2800" b="0" i="0" u="none" strike="noStrike" cap="none" dirty="0">
              <a:solidFill>
                <a:srgbClr val="FD9239"/>
              </a:solidFill>
              <a:latin typeface="Times New Roman" panose="02020603050405020304" pitchFamily="18" charset="0"/>
              <a:cs typeface="Times New Roman" panose="02020603050405020304" pitchFamily="18" charset="0"/>
              <a:sym typeface="Calibri"/>
            </a:endParaRPr>
          </a:p>
          <a:p>
            <a:pPr marL="742950" marR="0" lvl="1" indent="-285750" algn="l" rtl="0">
              <a:lnSpc>
                <a:spcPct val="100000"/>
              </a:lnSpc>
              <a:spcBef>
                <a:spcPts val="560"/>
              </a:spcBef>
              <a:spcAft>
                <a:spcPts val="0"/>
              </a:spcAft>
              <a:buClr>
                <a:srgbClr val="FD9239"/>
              </a:buClr>
              <a:buSzPts val="2800"/>
              <a:buFont typeface="Calibri"/>
              <a:buChar char="–"/>
            </a:pPr>
            <a:r>
              <a:rPr lang="en-US" sz="2800" b="0" i="0" u="none" strike="noStrike" cap="none" dirty="0">
                <a:solidFill>
                  <a:srgbClr val="FD9239"/>
                </a:solidFill>
                <a:latin typeface="Times New Roman" panose="02020603050405020304" pitchFamily="18" charset="0"/>
                <a:cs typeface="Times New Roman" panose="02020603050405020304" pitchFamily="18" charset="0"/>
                <a:sym typeface="Calibri"/>
              </a:rPr>
              <a:t>Communication deficits</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4"/>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F0"/>
              </a:buClr>
              <a:buSzPts val="4400"/>
              <a:buFont typeface="Calibri"/>
              <a:buNone/>
            </a:pPr>
            <a:r>
              <a:rPr lang="en-US" sz="4400" b="1" i="0" u="none" dirty="0">
                <a:solidFill>
                  <a:srgbClr val="00B0F0"/>
                </a:solidFill>
                <a:latin typeface="Calibri"/>
                <a:ea typeface="Calibri"/>
                <a:cs typeface="Calibri"/>
                <a:sym typeface="Calibri"/>
              </a:rPr>
              <a:t>The Challenges</a:t>
            </a:r>
            <a:endParaRPr dirty="0"/>
          </a:p>
        </p:txBody>
      </p:sp>
      <p:sp>
        <p:nvSpPr>
          <p:cNvPr id="187" name="Google Shape;187;p14"/>
          <p:cNvSpPr txBox="1">
            <a:spLocks noGrp="1"/>
          </p:cNvSpPr>
          <p:nvPr>
            <p:ph type="body" idx="1"/>
          </p:nvPr>
        </p:nvSpPr>
        <p:spPr>
          <a:xfrm>
            <a:off x="533400" y="1600200"/>
            <a:ext cx="8077200" cy="434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587C"/>
              </a:buClr>
              <a:buSzPts val="3200"/>
              <a:buFont typeface="Calibri"/>
              <a:buChar char="•"/>
            </a:pPr>
            <a:r>
              <a:rPr lang="en-US" sz="3200" b="0" i="0" u="none" dirty="0">
                <a:solidFill>
                  <a:srgbClr val="00587C"/>
                </a:solidFill>
                <a:latin typeface="Calibri"/>
                <a:ea typeface="Calibri"/>
                <a:cs typeface="Calibri"/>
                <a:sym typeface="Calibri"/>
              </a:rPr>
              <a:t>Many individuals with significant autism who will not longer be able to be adequately supported in traditional adult day programs for people with ASD due to:</a:t>
            </a:r>
            <a:endParaRPr dirty="0"/>
          </a:p>
          <a:p>
            <a:pPr marL="742950" marR="0" lvl="1" indent="-285750" algn="l" rtl="0">
              <a:lnSpc>
                <a:spcPct val="100000"/>
              </a:lnSpc>
              <a:spcBef>
                <a:spcPts val="560"/>
              </a:spcBef>
              <a:spcAft>
                <a:spcPts val="0"/>
              </a:spcAft>
              <a:buClr>
                <a:srgbClr val="FD9239"/>
              </a:buClr>
              <a:buSzPts val="2800"/>
              <a:buFont typeface="Calibri"/>
              <a:buChar char="–"/>
            </a:pPr>
            <a:r>
              <a:rPr lang="en-US" sz="2800" b="0" i="0" u="none" strike="noStrike" cap="none" dirty="0">
                <a:solidFill>
                  <a:srgbClr val="FD9239"/>
                </a:solidFill>
                <a:latin typeface="Calibri"/>
                <a:ea typeface="Calibri"/>
                <a:cs typeface="Calibri"/>
                <a:sym typeface="Calibri"/>
              </a:rPr>
              <a:t>Ongoing health issues</a:t>
            </a:r>
            <a:endParaRPr dirty="0"/>
          </a:p>
          <a:p>
            <a:pPr marL="742950" marR="0" lvl="1" indent="-285750" algn="l" rtl="0">
              <a:lnSpc>
                <a:spcPct val="100000"/>
              </a:lnSpc>
              <a:spcBef>
                <a:spcPts val="560"/>
              </a:spcBef>
              <a:spcAft>
                <a:spcPts val="0"/>
              </a:spcAft>
              <a:buClr>
                <a:srgbClr val="FD9239"/>
              </a:buClr>
              <a:buSzPts val="2800"/>
              <a:buFont typeface="Calibri"/>
              <a:buChar char="–"/>
            </a:pPr>
            <a:r>
              <a:rPr lang="en-US" sz="2800" b="0" i="0" u="none" strike="noStrike" cap="none" dirty="0">
                <a:solidFill>
                  <a:srgbClr val="FD9239"/>
                </a:solidFill>
                <a:latin typeface="Calibri"/>
                <a:ea typeface="Calibri"/>
                <a:cs typeface="Calibri"/>
                <a:sym typeface="Calibri"/>
              </a:rPr>
              <a:t>Mobility issues</a:t>
            </a:r>
            <a:endParaRPr sz="2800" b="0" i="0" u="none" strike="noStrike" cap="none" dirty="0">
              <a:solidFill>
                <a:srgbClr val="FD9239"/>
              </a:solidFill>
              <a:latin typeface="Calibri"/>
              <a:ea typeface="Calibri"/>
              <a:cs typeface="Calibri"/>
              <a:sym typeface="Calibri"/>
            </a:endParaRPr>
          </a:p>
          <a:p>
            <a:pPr marL="742950" marR="0" lvl="1" indent="-285750" algn="l" rtl="0">
              <a:lnSpc>
                <a:spcPct val="100000"/>
              </a:lnSpc>
              <a:spcBef>
                <a:spcPts val="560"/>
              </a:spcBef>
              <a:spcAft>
                <a:spcPts val="0"/>
              </a:spcAft>
              <a:buClr>
                <a:srgbClr val="FD9239"/>
              </a:buClr>
              <a:buSzPts val="2800"/>
              <a:buFont typeface="Calibri"/>
              <a:buChar char="–"/>
            </a:pPr>
            <a:r>
              <a:rPr lang="en-US" sz="2800" b="0" i="0" u="none" strike="noStrike" cap="none" dirty="0">
                <a:solidFill>
                  <a:srgbClr val="FD9239"/>
                </a:solidFill>
                <a:latin typeface="Calibri"/>
                <a:ea typeface="Calibri"/>
                <a:cs typeface="Calibri"/>
                <a:sym typeface="Calibri"/>
              </a:rPr>
              <a:t>Program structure</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5"/>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F0"/>
              </a:buClr>
              <a:buSzPts val="4400"/>
              <a:buFont typeface="Calibri"/>
              <a:buNone/>
            </a:pPr>
            <a:r>
              <a:rPr lang="en-US" sz="4000" b="1" i="0" u="none" dirty="0">
                <a:solidFill>
                  <a:srgbClr val="00B0F0"/>
                </a:solidFill>
                <a:latin typeface="Times New Roman" panose="02020603050405020304" pitchFamily="18" charset="0"/>
                <a:cs typeface="Times New Roman" panose="02020603050405020304" pitchFamily="18" charset="0"/>
                <a:sym typeface="Calibri"/>
              </a:rPr>
              <a:t>The Challenges</a:t>
            </a:r>
            <a:endParaRPr sz="4000" dirty="0">
              <a:latin typeface="Times New Roman" panose="02020603050405020304" pitchFamily="18" charset="0"/>
              <a:cs typeface="Times New Roman" panose="02020603050405020304" pitchFamily="18" charset="0"/>
            </a:endParaRPr>
          </a:p>
        </p:txBody>
      </p:sp>
      <p:sp>
        <p:nvSpPr>
          <p:cNvPr id="193" name="Google Shape;193;p15"/>
          <p:cNvSpPr txBox="1">
            <a:spLocks noGrp="1"/>
          </p:cNvSpPr>
          <p:nvPr>
            <p:ph type="body" idx="1"/>
          </p:nvPr>
        </p:nvSpPr>
        <p:spPr>
          <a:xfrm>
            <a:off x="533400" y="1600200"/>
            <a:ext cx="8077200" cy="434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587C"/>
              </a:buClr>
              <a:buSzPts val="3200"/>
              <a:buFont typeface="Calibri"/>
              <a:buChar char="•"/>
            </a:pPr>
            <a:r>
              <a:rPr lang="en-US" sz="2800" b="0" i="0" u="none" dirty="0">
                <a:solidFill>
                  <a:srgbClr val="00587C"/>
                </a:solidFill>
                <a:latin typeface="Times New Roman" panose="02020603050405020304" pitchFamily="18" charset="0"/>
                <a:cs typeface="Times New Roman" panose="02020603050405020304" pitchFamily="18" charset="0"/>
                <a:sym typeface="Calibri"/>
              </a:rPr>
              <a:t>There is still so much that needs to be investigated to better understand the impact of aging on people with ASD.</a:t>
            </a:r>
            <a:endParaRPr sz="2800" dirty="0">
              <a:latin typeface="Times New Roman" panose="02020603050405020304" pitchFamily="18" charset="0"/>
              <a:cs typeface="Times New Roman" panose="02020603050405020304" pitchFamily="18" charset="0"/>
            </a:endParaRPr>
          </a:p>
          <a:p>
            <a:pPr marL="342900" marR="0" lvl="0" indent="-342900" algn="l" rtl="0">
              <a:lnSpc>
                <a:spcPct val="100000"/>
              </a:lnSpc>
              <a:spcBef>
                <a:spcPts val="640"/>
              </a:spcBef>
              <a:spcAft>
                <a:spcPts val="0"/>
              </a:spcAft>
              <a:buClr>
                <a:srgbClr val="00587C"/>
              </a:buClr>
              <a:buSzPts val="3200"/>
              <a:buFont typeface="Calibri"/>
              <a:buChar char="•"/>
            </a:pPr>
            <a:r>
              <a:rPr lang="en-US" sz="2800" b="0" i="0" u="none" dirty="0">
                <a:solidFill>
                  <a:srgbClr val="00587C"/>
                </a:solidFill>
                <a:latin typeface="Times New Roman" panose="02020603050405020304" pitchFamily="18" charset="0"/>
                <a:cs typeface="Times New Roman" panose="02020603050405020304" pitchFamily="18" charset="0"/>
                <a:sym typeface="Calibri"/>
              </a:rPr>
              <a:t>We do know that there is a greater impact of health problems in people with ASD due to:</a:t>
            </a:r>
            <a:endParaRPr sz="2800" dirty="0">
              <a:latin typeface="Times New Roman" panose="02020603050405020304" pitchFamily="18" charset="0"/>
              <a:cs typeface="Times New Roman" panose="02020603050405020304" pitchFamily="18" charset="0"/>
            </a:endParaRPr>
          </a:p>
          <a:p>
            <a:pPr marL="742950" marR="0" lvl="1" indent="-285750" algn="l" rtl="0">
              <a:lnSpc>
                <a:spcPct val="100000"/>
              </a:lnSpc>
              <a:spcBef>
                <a:spcPts val="560"/>
              </a:spcBef>
              <a:spcAft>
                <a:spcPts val="0"/>
              </a:spcAft>
              <a:buClr>
                <a:srgbClr val="FD9239"/>
              </a:buClr>
              <a:buSzPts val="2800"/>
              <a:buFont typeface="Calibri"/>
              <a:buChar char="–"/>
            </a:pPr>
            <a:r>
              <a:rPr lang="en-US" b="0" i="0" u="none" strike="noStrike" cap="none" dirty="0">
                <a:solidFill>
                  <a:srgbClr val="FD9239"/>
                </a:solidFill>
                <a:latin typeface="Times New Roman" panose="02020603050405020304" pitchFamily="18" charset="0"/>
                <a:cs typeface="Times New Roman" panose="02020603050405020304" pitchFamily="18" charset="0"/>
                <a:sym typeface="Calibri"/>
              </a:rPr>
              <a:t>Lack of reporting of health issues resulting in delayed or no treatment</a:t>
            </a:r>
            <a:endParaRPr dirty="0">
              <a:latin typeface="Times New Roman" panose="02020603050405020304" pitchFamily="18" charset="0"/>
              <a:cs typeface="Times New Roman" panose="02020603050405020304" pitchFamily="18" charset="0"/>
            </a:endParaRPr>
          </a:p>
          <a:p>
            <a:pPr marL="742950" marR="0" lvl="1" indent="-285750" algn="l" rtl="0">
              <a:lnSpc>
                <a:spcPct val="100000"/>
              </a:lnSpc>
              <a:spcBef>
                <a:spcPts val="560"/>
              </a:spcBef>
              <a:spcAft>
                <a:spcPts val="0"/>
              </a:spcAft>
              <a:buClr>
                <a:srgbClr val="FD9239"/>
              </a:buClr>
              <a:buSzPts val="2800"/>
              <a:buFont typeface="Calibri"/>
              <a:buChar char="–"/>
            </a:pPr>
            <a:r>
              <a:rPr lang="en-US" b="0" i="0" u="none" strike="noStrike" cap="none" dirty="0">
                <a:solidFill>
                  <a:srgbClr val="FD9239"/>
                </a:solidFill>
                <a:latin typeface="Times New Roman" panose="02020603050405020304" pitchFamily="18" charset="0"/>
                <a:cs typeface="Times New Roman" panose="02020603050405020304" pitchFamily="18" charset="0"/>
                <a:sym typeface="Calibri"/>
              </a:rPr>
              <a:t>Far less preventative care</a:t>
            </a:r>
            <a:endParaRPr dirty="0">
              <a:latin typeface="Times New Roman" panose="02020603050405020304" pitchFamily="18" charset="0"/>
              <a:cs typeface="Times New Roman" panose="02020603050405020304" pitchFamily="18" charset="0"/>
            </a:endParaRPr>
          </a:p>
          <a:p>
            <a:pPr marL="742950" marR="0" lvl="1" indent="-285750" algn="l" rtl="0">
              <a:lnSpc>
                <a:spcPct val="100000"/>
              </a:lnSpc>
              <a:spcBef>
                <a:spcPts val="560"/>
              </a:spcBef>
              <a:spcAft>
                <a:spcPts val="0"/>
              </a:spcAft>
              <a:buClr>
                <a:srgbClr val="FD9239"/>
              </a:buClr>
              <a:buSzPts val="2800"/>
              <a:buFont typeface="Calibri"/>
              <a:buChar char="–"/>
            </a:pPr>
            <a:r>
              <a:rPr lang="en-US" b="0" i="0" u="none" strike="noStrike" cap="none" dirty="0">
                <a:solidFill>
                  <a:srgbClr val="FD9239"/>
                </a:solidFill>
                <a:latin typeface="Times New Roman" panose="02020603050405020304" pitchFamily="18" charset="0"/>
                <a:cs typeface="Times New Roman" panose="02020603050405020304" pitchFamily="18" charset="0"/>
                <a:sym typeface="Calibri"/>
              </a:rPr>
              <a:t>Long history of medication usage</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6"/>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F0"/>
              </a:buClr>
              <a:buSzPts val="4400"/>
              <a:buFont typeface="Calibri"/>
              <a:buNone/>
            </a:pPr>
            <a:r>
              <a:rPr lang="en-US" sz="4000" b="1" i="0" u="none" dirty="0">
                <a:solidFill>
                  <a:srgbClr val="00B0F0"/>
                </a:solidFill>
                <a:latin typeface="Times New Roman" panose="02020603050405020304" pitchFamily="18" charset="0"/>
                <a:cs typeface="Times New Roman" panose="02020603050405020304" pitchFamily="18" charset="0"/>
                <a:sym typeface="Calibri"/>
              </a:rPr>
              <a:t>The Challenges</a:t>
            </a:r>
            <a:endParaRPr sz="4000" dirty="0">
              <a:latin typeface="Times New Roman" panose="02020603050405020304" pitchFamily="18" charset="0"/>
              <a:cs typeface="Times New Roman" panose="02020603050405020304" pitchFamily="18" charset="0"/>
            </a:endParaRPr>
          </a:p>
        </p:txBody>
      </p:sp>
      <p:sp>
        <p:nvSpPr>
          <p:cNvPr id="199" name="Google Shape;199;p16"/>
          <p:cNvSpPr txBox="1">
            <a:spLocks noGrp="1"/>
          </p:cNvSpPr>
          <p:nvPr>
            <p:ph type="body" idx="1"/>
          </p:nvPr>
        </p:nvSpPr>
        <p:spPr>
          <a:xfrm>
            <a:off x="381000" y="1371600"/>
            <a:ext cx="8077200" cy="434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587C"/>
              </a:buClr>
              <a:buSzPts val="3200"/>
              <a:buFont typeface="Calibri"/>
              <a:buChar char="•"/>
            </a:pPr>
            <a:r>
              <a:rPr lang="en-US" sz="2800" b="0" i="0" u="none" dirty="0">
                <a:solidFill>
                  <a:srgbClr val="00587C"/>
                </a:solidFill>
                <a:latin typeface="Times New Roman" panose="02020603050405020304" pitchFamily="18" charset="0"/>
                <a:cs typeface="Times New Roman" panose="02020603050405020304" pitchFamily="18" charset="0"/>
                <a:sym typeface="Calibri"/>
              </a:rPr>
              <a:t>We do know that advanced age is a risk factor for Neuro-Cognitive Disorder (NCD)</a:t>
            </a:r>
            <a:endParaRPr sz="2800" dirty="0">
              <a:latin typeface="Times New Roman" panose="02020603050405020304" pitchFamily="18" charset="0"/>
              <a:cs typeface="Times New Roman" panose="02020603050405020304" pitchFamily="18" charset="0"/>
            </a:endParaRPr>
          </a:p>
          <a:p>
            <a:pPr marL="342900" marR="0" lvl="0" indent="-342900" algn="l" rtl="0">
              <a:lnSpc>
                <a:spcPct val="100000"/>
              </a:lnSpc>
              <a:spcBef>
                <a:spcPts val="640"/>
              </a:spcBef>
              <a:spcAft>
                <a:spcPts val="0"/>
              </a:spcAft>
              <a:buClr>
                <a:srgbClr val="00587C"/>
              </a:buClr>
              <a:buSzPts val="3200"/>
              <a:buFont typeface="Calibri"/>
              <a:buChar char="•"/>
            </a:pPr>
            <a:r>
              <a:rPr lang="en-US" sz="2800" b="0" i="0" u="none" dirty="0">
                <a:solidFill>
                  <a:srgbClr val="00587C"/>
                </a:solidFill>
                <a:latin typeface="Times New Roman" panose="02020603050405020304" pitchFamily="18" charset="0"/>
                <a:cs typeface="Times New Roman" panose="02020603050405020304" pitchFamily="18" charset="0"/>
                <a:sym typeface="Calibri"/>
              </a:rPr>
              <a:t>Other risk factors include:</a:t>
            </a:r>
            <a:endParaRPr sz="2800" b="0" i="0" u="none" dirty="0">
              <a:solidFill>
                <a:srgbClr val="00587C"/>
              </a:solidFill>
              <a:latin typeface="Times New Roman" panose="02020603050405020304" pitchFamily="18" charset="0"/>
              <a:cs typeface="Times New Roman" panose="02020603050405020304" pitchFamily="18" charset="0"/>
              <a:sym typeface="Calibri"/>
            </a:endParaRPr>
          </a:p>
          <a:p>
            <a:pPr marL="742950" marR="0" lvl="1" indent="-285750" algn="l" rtl="0">
              <a:lnSpc>
                <a:spcPct val="100000"/>
              </a:lnSpc>
              <a:spcBef>
                <a:spcPts val="560"/>
              </a:spcBef>
              <a:spcAft>
                <a:spcPts val="0"/>
              </a:spcAft>
              <a:buClr>
                <a:srgbClr val="FD9239"/>
              </a:buClr>
              <a:buSzPts val="2800"/>
              <a:buFont typeface="Calibri"/>
              <a:buChar char="–"/>
            </a:pPr>
            <a:r>
              <a:rPr lang="en-US" b="0" i="0" u="none" strike="noStrike" cap="none" dirty="0">
                <a:solidFill>
                  <a:srgbClr val="FD9239"/>
                </a:solidFill>
                <a:latin typeface="Times New Roman" panose="02020603050405020304" pitchFamily="18" charset="0"/>
                <a:cs typeface="Times New Roman" panose="02020603050405020304" pitchFamily="18" charset="0"/>
                <a:sym typeface="Calibri"/>
              </a:rPr>
              <a:t>Seizure disorder</a:t>
            </a:r>
            <a:endParaRPr dirty="0">
              <a:latin typeface="Times New Roman" panose="02020603050405020304" pitchFamily="18" charset="0"/>
              <a:cs typeface="Times New Roman" panose="02020603050405020304" pitchFamily="18" charset="0"/>
            </a:endParaRPr>
          </a:p>
          <a:p>
            <a:pPr marL="742950" marR="0" lvl="1" indent="-285750" algn="l" rtl="0">
              <a:lnSpc>
                <a:spcPct val="100000"/>
              </a:lnSpc>
              <a:spcBef>
                <a:spcPts val="560"/>
              </a:spcBef>
              <a:spcAft>
                <a:spcPts val="0"/>
              </a:spcAft>
              <a:buClr>
                <a:srgbClr val="FD9239"/>
              </a:buClr>
              <a:buSzPts val="2800"/>
              <a:buFont typeface="Calibri"/>
              <a:buChar char="–"/>
            </a:pPr>
            <a:r>
              <a:rPr lang="en-US" b="0" i="0" u="none" strike="noStrike" cap="none" dirty="0">
                <a:solidFill>
                  <a:srgbClr val="FD9239"/>
                </a:solidFill>
                <a:latin typeface="Times New Roman" panose="02020603050405020304" pitchFamily="18" charset="0"/>
                <a:cs typeface="Times New Roman" panose="02020603050405020304" pitchFamily="18" charset="0"/>
                <a:sym typeface="Calibri"/>
              </a:rPr>
              <a:t>Depression</a:t>
            </a:r>
            <a:endParaRPr b="0" i="0" u="none" strike="noStrike" cap="none" dirty="0">
              <a:solidFill>
                <a:srgbClr val="FD9239"/>
              </a:solidFill>
              <a:latin typeface="Times New Roman" panose="02020603050405020304" pitchFamily="18" charset="0"/>
              <a:cs typeface="Times New Roman" panose="02020603050405020304" pitchFamily="18" charset="0"/>
              <a:sym typeface="Calibri"/>
            </a:endParaRPr>
          </a:p>
          <a:p>
            <a:pPr marL="742950" marR="0" lvl="1" indent="-285750" algn="l" rtl="0">
              <a:lnSpc>
                <a:spcPct val="100000"/>
              </a:lnSpc>
              <a:spcBef>
                <a:spcPts val="560"/>
              </a:spcBef>
              <a:spcAft>
                <a:spcPts val="0"/>
              </a:spcAft>
              <a:buClr>
                <a:srgbClr val="FD9239"/>
              </a:buClr>
              <a:buSzPts val="2800"/>
              <a:buFont typeface="Calibri"/>
              <a:buChar char="–"/>
            </a:pPr>
            <a:r>
              <a:rPr lang="en-US" b="0" i="0" u="none" strike="noStrike" cap="none" dirty="0">
                <a:solidFill>
                  <a:srgbClr val="FD9239"/>
                </a:solidFill>
                <a:latin typeface="Times New Roman" panose="02020603050405020304" pitchFamily="18" charset="0"/>
                <a:cs typeface="Times New Roman" panose="02020603050405020304" pitchFamily="18" charset="0"/>
                <a:sym typeface="Calibri"/>
              </a:rPr>
              <a:t>Sensory dysfunction</a:t>
            </a:r>
            <a:endParaRPr dirty="0">
              <a:latin typeface="Times New Roman" panose="02020603050405020304" pitchFamily="18" charset="0"/>
              <a:cs typeface="Times New Roman" panose="02020603050405020304" pitchFamily="18" charset="0"/>
            </a:endParaRPr>
          </a:p>
          <a:p>
            <a:pPr marL="742950" marR="0" lvl="1" indent="-285750" algn="l" rtl="0">
              <a:lnSpc>
                <a:spcPct val="100000"/>
              </a:lnSpc>
              <a:spcBef>
                <a:spcPts val="560"/>
              </a:spcBef>
              <a:spcAft>
                <a:spcPts val="0"/>
              </a:spcAft>
              <a:buClr>
                <a:srgbClr val="FD9239"/>
              </a:buClr>
              <a:buSzPts val="2800"/>
              <a:buFont typeface="Calibri"/>
              <a:buChar char="–"/>
            </a:pPr>
            <a:r>
              <a:rPr lang="en-US" b="0" i="0" u="none" strike="noStrike" cap="none" dirty="0">
                <a:solidFill>
                  <a:srgbClr val="FD9239"/>
                </a:solidFill>
                <a:latin typeface="Times New Roman" panose="02020603050405020304" pitchFamily="18" charset="0"/>
                <a:cs typeface="Times New Roman" panose="02020603050405020304" pitchFamily="18" charset="0"/>
                <a:sym typeface="Calibri"/>
              </a:rPr>
              <a:t>Metabolic disorders</a:t>
            </a:r>
            <a:endParaRPr dirty="0">
              <a:latin typeface="Times New Roman" panose="02020603050405020304" pitchFamily="18" charset="0"/>
              <a:cs typeface="Times New Roman" panose="02020603050405020304" pitchFamily="18" charset="0"/>
            </a:endParaRPr>
          </a:p>
          <a:p>
            <a:pPr marL="342900" marR="0" lvl="0" indent="-342900" algn="l" rtl="0">
              <a:lnSpc>
                <a:spcPct val="100000"/>
              </a:lnSpc>
              <a:spcBef>
                <a:spcPts val="640"/>
              </a:spcBef>
              <a:spcAft>
                <a:spcPts val="0"/>
              </a:spcAft>
              <a:buClr>
                <a:srgbClr val="00587C"/>
              </a:buClr>
              <a:buSzPts val="3200"/>
              <a:buFont typeface="Calibri"/>
              <a:buChar char="•"/>
            </a:pPr>
            <a:r>
              <a:rPr lang="en-US" sz="2800" b="0" i="0" u="none" dirty="0">
                <a:solidFill>
                  <a:srgbClr val="00587C"/>
                </a:solidFill>
                <a:latin typeface="Times New Roman" panose="02020603050405020304" pitchFamily="18" charset="0"/>
                <a:cs typeface="Times New Roman" panose="02020603050405020304" pitchFamily="18" charset="0"/>
                <a:sym typeface="Calibri"/>
              </a:rPr>
              <a:t>Given the prevalence of the above in ASD, it is likely that they are then predisposed to develop NCD. </a:t>
            </a:r>
            <a:endParaRPr sz="2800" dirty="0">
              <a:latin typeface="Times New Roman" panose="02020603050405020304" pitchFamily="18" charset="0"/>
              <a:cs typeface="Times New Roman" panose="02020603050405020304" pitchFamily="18" charset="0"/>
            </a:endParaRPr>
          </a:p>
          <a:p>
            <a:pPr marL="342900" marR="0" lvl="0" indent="-139700" algn="l" rtl="0">
              <a:spcBef>
                <a:spcPts val="640"/>
              </a:spcBef>
              <a:spcAft>
                <a:spcPts val="0"/>
              </a:spcAft>
              <a:buClr>
                <a:srgbClr val="00587C"/>
              </a:buClr>
              <a:buSzPts val="3200"/>
              <a:buFont typeface="Calibri"/>
              <a:buNone/>
            </a:pPr>
            <a:endParaRPr sz="3200" b="0" i="0" u="none" dirty="0">
              <a:solidFill>
                <a:srgbClr val="00587C"/>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7"/>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F0"/>
              </a:buClr>
              <a:buSzPts val="4000"/>
              <a:buFont typeface="Times New Roman"/>
              <a:buNone/>
            </a:pPr>
            <a:r>
              <a:rPr lang="en-US" sz="4000" b="1" i="0" u="none" dirty="0">
                <a:solidFill>
                  <a:srgbClr val="00B0F0"/>
                </a:solidFill>
                <a:latin typeface="Times New Roman"/>
                <a:ea typeface="Times New Roman"/>
                <a:cs typeface="Times New Roman"/>
                <a:sym typeface="Times New Roman"/>
              </a:rPr>
              <a:t>People Receiving </a:t>
            </a:r>
            <a:br>
              <a:rPr lang="en-US" sz="4000" b="1" i="0" u="none" dirty="0">
                <a:solidFill>
                  <a:srgbClr val="00B0F0"/>
                </a:solidFill>
                <a:latin typeface="Times New Roman"/>
                <a:ea typeface="Times New Roman"/>
                <a:cs typeface="Times New Roman"/>
                <a:sym typeface="Times New Roman"/>
              </a:rPr>
            </a:br>
            <a:r>
              <a:rPr lang="en-US" sz="4000" b="1" i="0" u="none" dirty="0">
                <a:solidFill>
                  <a:srgbClr val="00B0F0"/>
                </a:solidFill>
                <a:latin typeface="Times New Roman"/>
                <a:ea typeface="Times New Roman"/>
                <a:cs typeface="Times New Roman"/>
                <a:sym typeface="Times New Roman"/>
              </a:rPr>
              <a:t>OPWDD Medicaid Services</a:t>
            </a:r>
            <a:endParaRPr dirty="0"/>
          </a:p>
        </p:txBody>
      </p:sp>
      <p:sp>
        <p:nvSpPr>
          <p:cNvPr id="205" name="Google Shape;205;p17"/>
          <p:cNvSpPr txBox="1">
            <a:spLocks noGrp="1"/>
          </p:cNvSpPr>
          <p:nvPr>
            <p:ph type="body" idx="1"/>
          </p:nvPr>
        </p:nvSpPr>
        <p:spPr>
          <a:xfrm>
            <a:off x="533400" y="1600200"/>
            <a:ext cx="8077200" cy="434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587C"/>
              </a:buClr>
              <a:buSzPts val="2800"/>
              <a:buFont typeface="Times New Roman"/>
              <a:buChar char="•"/>
            </a:pPr>
            <a:r>
              <a:rPr lang="en-US" sz="2800" b="0" i="0" u="none" dirty="0">
                <a:solidFill>
                  <a:srgbClr val="00587C"/>
                </a:solidFill>
                <a:latin typeface="Times New Roman"/>
                <a:ea typeface="Times New Roman"/>
                <a:cs typeface="Times New Roman"/>
                <a:sym typeface="Times New Roman"/>
              </a:rPr>
              <a:t>Sixty percent (60%) of those served by OPWDD are adults ages 21 to 64</a:t>
            </a:r>
            <a:endParaRPr dirty="0"/>
          </a:p>
        </p:txBody>
      </p:sp>
      <p:pic>
        <p:nvPicPr>
          <p:cNvPr id="206" name="Google Shape;206;p17"/>
          <p:cNvPicPr preferRelativeResize="0"/>
          <p:nvPr/>
        </p:nvPicPr>
        <p:blipFill rotWithShape="1">
          <a:blip r:embed="rId3">
            <a:alphaModFix/>
          </a:blip>
          <a:srcRect l="28333" t="21852" r="50833" b="42593"/>
          <a:stretch/>
        </p:blipFill>
        <p:spPr>
          <a:xfrm>
            <a:off x="2590800" y="3124200"/>
            <a:ext cx="3022600" cy="2901696"/>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207" name="Google Shape;207;p17"/>
          <p:cNvSpPr/>
          <p:nvPr/>
        </p:nvSpPr>
        <p:spPr>
          <a:xfrm>
            <a:off x="6096000" y="3771900"/>
            <a:ext cx="484187" cy="977900"/>
          </a:xfrm>
          <a:prstGeom prst="upArrow">
            <a:avLst>
              <a:gd name="adj1" fmla="val 5347"/>
              <a:gd name="adj2" fmla="val 50000"/>
            </a:avLst>
          </a:prstGeom>
          <a:solidFill>
            <a:schemeClr val="accent1"/>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500"/>
                                        <p:tgtEl>
                                          <p:spTgt spid="2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F0"/>
              </a:buClr>
              <a:buSzPts val="3600"/>
              <a:buFont typeface="Times New Roman"/>
              <a:buNone/>
            </a:pPr>
            <a:r>
              <a:rPr lang="en-US" sz="3600" b="1" i="0" u="none" dirty="0">
                <a:solidFill>
                  <a:srgbClr val="00B0F0"/>
                </a:solidFill>
                <a:latin typeface="Times New Roman"/>
                <a:ea typeface="Times New Roman"/>
                <a:cs typeface="Times New Roman"/>
                <a:sym typeface="Times New Roman"/>
              </a:rPr>
              <a:t>Current</a:t>
            </a:r>
            <a:br>
              <a:rPr lang="en-US" sz="3600" b="1" i="0" u="none" dirty="0">
                <a:solidFill>
                  <a:srgbClr val="00B0F0"/>
                </a:solidFill>
                <a:latin typeface="Times New Roman"/>
                <a:ea typeface="Times New Roman"/>
                <a:cs typeface="Times New Roman"/>
                <a:sym typeface="Times New Roman"/>
              </a:rPr>
            </a:br>
            <a:r>
              <a:rPr lang="en-US" sz="3600" b="1" i="0" u="none" dirty="0">
                <a:solidFill>
                  <a:srgbClr val="00B0F0"/>
                </a:solidFill>
                <a:latin typeface="Times New Roman"/>
                <a:ea typeface="Times New Roman"/>
                <a:cs typeface="Times New Roman"/>
                <a:sym typeface="Times New Roman"/>
              </a:rPr>
              <a:t>Adult Day Programs Models</a:t>
            </a:r>
            <a:endParaRPr dirty="0"/>
          </a:p>
        </p:txBody>
      </p:sp>
      <p:sp>
        <p:nvSpPr>
          <p:cNvPr id="213" name="Google Shape;213;p18"/>
          <p:cNvSpPr txBox="1">
            <a:spLocks noGrp="1"/>
          </p:cNvSpPr>
          <p:nvPr>
            <p:ph type="body" idx="1"/>
          </p:nvPr>
        </p:nvSpPr>
        <p:spPr>
          <a:xfrm>
            <a:off x="533400" y="1349375"/>
            <a:ext cx="8077200" cy="43434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rgbClr val="00587C"/>
              </a:buClr>
              <a:buSzPts val="3200"/>
              <a:buFont typeface="Calibri"/>
              <a:buNone/>
            </a:pPr>
            <a:endParaRPr sz="3200" dirty="0">
              <a:solidFill>
                <a:srgbClr val="00587C"/>
              </a:solidFill>
              <a:latin typeface="Calibri"/>
              <a:ea typeface="Calibri"/>
              <a:cs typeface="Calibri"/>
              <a:sym typeface="Calibri"/>
            </a:endParaRPr>
          </a:p>
        </p:txBody>
      </p:sp>
      <p:pic>
        <p:nvPicPr>
          <p:cNvPr id="214" name="Google Shape;214;p18"/>
          <p:cNvPicPr preferRelativeResize="0"/>
          <p:nvPr/>
        </p:nvPicPr>
        <p:blipFill rotWithShape="1">
          <a:blip r:embed="rId3">
            <a:alphaModFix/>
          </a:blip>
          <a:srcRect/>
          <a:stretch/>
        </p:blipFill>
        <p:spPr>
          <a:xfrm>
            <a:off x="152400" y="1384300"/>
            <a:ext cx="7772400" cy="5102225"/>
          </a:xfrm>
          <a:prstGeom prst="rect">
            <a:avLst/>
          </a:prstGeom>
          <a:noFill/>
          <a:ln>
            <a:noFill/>
          </a:ln>
        </p:spPr>
      </p:pic>
      <p:sp>
        <p:nvSpPr>
          <p:cNvPr id="215" name="Google Shape;215;p18"/>
          <p:cNvSpPr txBox="1"/>
          <p:nvPr/>
        </p:nvSpPr>
        <p:spPr>
          <a:xfrm>
            <a:off x="533400" y="5884862"/>
            <a:ext cx="4000500" cy="954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2800"/>
              <a:buFont typeface="Times New Roman"/>
              <a:buNone/>
            </a:pPr>
            <a:r>
              <a:rPr lang="en-US" sz="2800" b="0" i="0" u="none" dirty="0">
                <a:solidFill>
                  <a:srgbClr val="0070C0"/>
                </a:solidFill>
                <a:latin typeface="Times New Roman"/>
                <a:ea typeface="Times New Roman"/>
                <a:cs typeface="Times New Roman"/>
                <a:sym typeface="Times New Roman"/>
              </a:rPr>
              <a:t>A big focus </a:t>
            </a:r>
            <a:endParaRPr dirty="0"/>
          </a:p>
          <a:p>
            <a:pPr marL="0" marR="0" lvl="0" indent="0" algn="l" rtl="0">
              <a:lnSpc>
                <a:spcPct val="100000"/>
              </a:lnSpc>
              <a:spcBef>
                <a:spcPts val="0"/>
              </a:spcBef>
              <a:spcAft>
                <a:spcPts val="0"/>
              </a:spcAft>
              <a:buClr>
                <a:srgbClr val="0070C0"/>
              </a:buClr>
              <a:buSzPts val="2800"/>
              <a:buFont typeface="Times New Roman"/>
              <a:buNone/>
            </a:pPr>
            <a:r>
              <a:rPr lang="en-US" sz="2800" b="0" i="0" u="none" dirty="0">
                <a:solidFill>
                  <a:srgbClr val="0070C0"/>
                </a:solidFill>
                <a:latin typeface="Times New Roman"/>
                <a:ea typeface="Times New Roman"/>
                <a:cs typeface="Times New Roman"/>
                <a:sym typeface="Times New Roman"/>
              </a:rPr>
              <a:t>on community integration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anim calcmode="lin" valueType="num">
                                      <p:cBhvr additive="base">
                                        <p:cTn id="7" dur="500"/>
                                        <p:tgtEl>
                                          <p:spTgt spid="2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5">
                                            <p:txEl>
                                              <p:pRg st="1" end="1"/>
                                            </p:txEl>
                                          </p:spTgt>
                                        </p:tgtEl>
                                        <p:attrNameLst>
                                          <p:attrName>style.visibility</p:attrName>
                                        </p:attrNameLst>
                                      </p:cBhvr>
                                      <p:to>
                                        <p:strVal val="visible"/>
                                      </p:to>
                                    </p:set>
                                    <p:anim calcmode="lin" valueType="num">
                                      <p:cBhvr additive="base">
                                        <p:cTn id="12" dur="500"/>
                                        <p:tgtEl>
                                          <p:spTgt spid="2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9"/>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F0"/>
              </a:buClr>
              <a:buSzPts val="4000"/>
              <a:buFont typeface="Times New Roman"/>
              <a:buNone/>
            </a:pPr>
            <a:r>
              <a:rPr lang="en-US" sz="4000" b="1" i="0" u="none" dirty="0">
                <a:solidFill>
                  <a:srgbClr val="00B0F0"/>
                </a:solidFill>
                <a:latin typeface="Times New Roman"/>
                <a:ea typeface="Times New Roman"/>
                <a:cs typeface="Times New Roman"/>
                <a:sym typeface="Times New Roman"/>
              </a:rPr>
              <a:t>Continuum of Care</a:t>
            </a:r>
            <a:endParaRPr dirty="0"/>
          </a:p>
        </p:txBody>
      </p:sp>
      <p:sp>
        <p:nvSpPr>
          <p:cNvPr id="221" name="Google Shape;221;p19"/>
          <p:cNvSpPr txBox="1">
            <a:spLocks noGrp="1"/>
          </p:cNvSpPr>
          <p:nvPr>
            <p:ph type="body" idx="1"/>
          </p:nvPr>
        </p:nvSpPr>
        <p:spPr>
          <a:xfrm>
            <a:off x="533400" y="1600200"/>
            <a:ext cx="8077200" cy="434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587C"/>
              </a:buClr>
              <a:buSzPts val="2800"/>
              <a:buFont typeface="Times New Roman"/>
              <a:buChar char="•"/>
            </a:pPr>
            <a:r>
              <a:rPr lang="en-US" sz="2800" b="0" i="0" u="none" dirty="0">
                <a:solidFill>
                  <a:srgbClr val="00587C"/>
                </a:solidFill>
                <a:latin typeface="Times New Roman"/>
                <a:ea typeface="Times New Roman"/>
                <a:cs typeface="Times New Roman"/>
                <a:sym typeface="Times New Roman"/>
              </a:rPr>
              <a:t>The primary model for day hab over the past decade has been day hab without walls.</a:t>
            </a:r>
            <a:endParaRPr dirty="0"/>
          </a:p>
          <a:p>
            <a:pPr marL="342900" marR="0" lvl="0" indent="-165100" algn="l" rtl="0">
              <a:lnSpc>
                <a:spcPct val="100000"/>
              </a:lnSpc>
              <a:spcBef>
                <a:spcPts val="560"/>
              </a:spcBef>
              <a:spcAft>
                <a:spcPts val="0"/>
              </a:spcAft>
              <a:buClr>
                <a:srgbClr val="00587C"/>
              </a:buClr>
              <a:buSzPts val="2800"/>
              <a:buFont typeface="Calibri"/>
              <a:buNone/>
            </a:pPr>
            <a:endParaRPr sz="2800" b="0" i="0" u="none" dirty="0">
              <a:solidFill>
                <a:srgbClr val="00587C"/>
              </a:solidFill>
              <a:latin typeface="Times New Roman"/>
              <a:ea typeface="Times New Roman"/>
              <a:cs typeface="Times New Roman"/>
              <a:sym typeface="Times New Roman"/>
            </a:endParaRPr>
          </a:p>
          <a:p>
            <a:pPr marL="342900" marR="0" lvl="0" indent="-342900" algn="l" rtl="0">
              <a:lnSpc>
                <a:spcPct val="100000"/>
              </a:lnSpc>
              <a:spcBef>
                <a:spcPts val="560"/>
              </a:spcBef>
              <a:spcAft>
                <a:spcPts val="0"/>
              </a:spcAft>
              <a:buClr>
                <a:srgbClr val="00587C"/>
              </a:buClr>
              <a:buSzPts val="2800"/>
              <a:buFont typeface="Times New Roman"/>
              <a:buChar char="•"/>
            </a:pPr>
            <a:r>
              <a:rPr lang="en-US" sz="2800" b="0" i="0" u="none" dirty="0">
                <a:solidFill>
                  <a:srgbClr val="00587C"/>
                </a:solidFill>
                <a:latin typeface="Times New Roman"/>
                <a:ea typeface="Times New Roman"/>
                <a:cs typeface="Times New Roman"/>
                <a:sym typeface="Times New Roman"/>
              </a:rPr>
              <a:t>The problem is that as individuals with ASD age, many simply don’t want to go out every day into the community.</a:t>
            </a:r>
            <a:endParaRPr dirty="0"/>
          </a:p>
          <a:p>
            <a:pPr marL="342900" marR="0" lvl="0" indent="-165100" algn="l" rtl="0">
              <a:lnSpc>
                <a:spcPct val="100000"/>
              </a:lnSpc>
              <a:spcBef>
                <a:spcPts val="560"/>
              </a:spcBef>
              <a:spcAft>
                <a:spcPts val="0"/>
              </a:spcAft>
              <a:buClr>
                <a:srgbClr val="00587C"/>
              </a:buClr>
              <a:buSzPts val="2800"/>
              <a:buFont typeface="Calibri"/>
              <a:buNone/>
            </a:pPr>
            <a:endParaRPr sz="2800" b="0" i="0" u="none" dirty="0">
              <a:solidFill>
                <a:srgbClr val="00587C"/>
              </a:solidFill>
              <a:latin typeface="Times New Roman"/>
              <a:ea typeface="Times New Roman"/>
              <a:cs typeface="Times New Roman"/>
              <a:sym typeface="Times New Roman"/>
            </a:endParaRPr>
          </a:p>
          <a:p>
            <a:pPr marL="342900" marR="0" lvl="0" indent="-342900" algn="l" rtl="0">
              <a:lnSpc>
                <a:spcPct val="100000"/>
              </a:lnSpc>
              <a:spcBef>
                <a:spcPts val="560"/>
              </a:spcBef>
              <a:spcAft>
                <a:spcPts val="0"/>
              </a:spcAft>
              <a:buClr>
                <a:srgbClr val="00587C"/>
              </a:buClr>
              <a:buSzPts val="2800"/>
              <a:buFont typeface="Times New Roman"/>
              <a:buChar char="•"/>
            </a:pPr>
            <a:r>
              <a:rPr lang="en-US" sz="2800" b="0" i="0" u="none" dirty="0">
                <a:solidFill>
                  <a:srgbClr val="00587C"/>
                </a:solidFill>
                <a:latin typeface="Times New Roman"/>
                <a:ea typeface="Times New Roman"/>
                <a:cs typeface="Times New Roman"/>
                <a:sym typeface="Times New Roman"/>
              </a:rPr>
              <a:t>In many cases, the demands of a without walls model can lead to increased problem behavior.</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
          <p:cNvPicPr preferRelativeResize="0"/>
          <p:nvPr/>
        </p:nvPicPr>
        <p:blipFill rotWithShape="1">
          <a:blip r:embed="rId3">
            <a:alphaModFix/>
          </a:blip>
          <a:srcRect/>
          <a:stretch/>
        </p:blipFill>
        <p:spPr>
          <a:xfrm>
            <a:off x="1143000" y="762000"/>
            <a:ext cx="6200775" cy="2084387"/>
          </a:xfrm>
          <a:prstGeom prst="rect">
            <a:avLst/>
          </a:prstGeom>
          <a:noFill/>
          <a:ln>
            <a:noFill/>
          </a:ln>
        </p:spPr>
      </p:pic>
      <p:sp>
        <p:nvSpPr>
          <p:cNvPr id="115" name="Google Shape;115;p2"/>
          <p:cNvSpPr txBox="1"/>
          <p:nvPr/>
        </p:nvSpPr>
        <p:spPr>
          <a:xfrm>
            <a:off x="1173162" y="3395662"/>
            <a:ext cx="5816600" cy="19383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2400"/>
              <a:buFont typeface="Times New Roman"/>
              <a:buNone/>
            </a:pPr>
            <a:r>
              <a:rPr lang="en-US" sz="2400" b="0" i="0" u="none" strike="noStrike" cap="none" dirty="0">
                <a:solidFill>
                  <a:srgbClr val="0070C0"/>
                </a:solidFill>
                <a:latin typeface="Times New Roman"/>
                <a:ea typeface="Times New Roman"/>
                <a:cs typeface="Times New Roman"/>
                <a:sym typeface="Times New Roman"/>
              </a:rPr>
              <a:t>One of the most complicated and worrisome issues facing families and providers of individuals with autism is providing long-term living and learning opportunities as the participants age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 calcmode="lin" valueType="num">
                                      <p:cBhvr additive="base">
                                        <p:cTn id="7" dur="500"/>
                                        <p:tgtEl>
                                          <p:spTgt spid="1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82A8-4C38-47BA-BA09-7D076C060C69}"/>
              </a:ext>
            </a:extLst>
          </p:cNvPr>
          <p:cNvSpPr>
            <a:spLocks noGrp="1"/>
          </p:cNvSpPr>
          <p:nvPr>
            <p:ph type="title"/>
          </p:nvPr>
        </p:nvSpPr>
        <p:spPr/>
        <p:txBody>
          <a:bodyPr/>
          <a:lstStyle/>
          <a:p>
            <a:r>
              <a:rPr lang="en-US" dirty="0"/>
              <a:t>And…</a:t>
            </a:r>
          </a:p>
        </p:txBody>
      </p:sp>
      <p:sp>
        <p:nvSpPr>
          <p:cNvPr id="3" name="Text Placeholder 2">
            <a:extLst>
              <a:ext uri="{FF2B5EF4-FFF2-40B4-BE49-F238E27FC236}">
                <a16:creationId xmlns:a16="http://schemas.microsoft.com/office/drawing/2014/main" id="{0F2FD125-EBC1-4A1B-9D59-DE876212FB68}"/>
              </a:ext>
            </a:extLst>
          </p:cNvPr>
          <p:cNvSpPr>
            <a:spLocks noGrp="1"/>
          </p:cNvSpPr>
          <p:nvPr>
            <p:ph type="body" idx="1"/>
          </p:nvPr>
        </p:nvSpPr>
        <p:spPr/>
        <p:txBody>
          <a:bodyPr/>
          <a:lstStyle/>
          <a:p>
            <a:r>
              <a:rPr lang="en-US" sz="2400" dirty="0">
                <a:latin typeface="Times New Roman" panose="02020603050405020304" pitchFamily="18" charset="0"/>
                <a:cs typeface="Times New Roman" panose="02020603050405020304" pitchFamily="18" charset="0"/>
              </a:rPr>
              <a:t>At Eden II, even our lowest support needs individuals require a “home base”</a:t>
            </a:r>
          </a:p>
          <a:p>
            <a:pPr lvl="1"/>
            <a:r>
              <a:rPr lang="en-US" sz="2400" dirty="0">
                <a:latin typeface="Times New Roman" panose="02020603050405020304" pitchFamily="18" charset="0"/>
                <a:cs typeface="Times New Roman" panose="02020603050405020304" pitchFamily="18" charset="0"/>
              </a:rPr>
              <a:t>to plan their day, and</a:t>
            </a:r>
          </a:p>
          <a:p>
            <a:pPr lvl="1"/>
            <a:r>
              <a:rPr lang="en-US" sz="2400" dirty="0">
                <a:latin typeface="Times New Roman" panose="02020603050405020304" pitchFamily="18" charset="0"/>
                <a:cs typeface="Times New Roman" panose="02020603050405020304" pitchFamily="18" charset="0"/>
              </a:rPr>
              <a:t>to have time to re-group in between activities. </a:t>
            </a:r>
          </a:p>
          <a:p>
            <a:pPr lvl="1"/>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 addition, our staff also need a place for breaks and to attend trainings as needed and required</a:t>
            </a:r>
          </a:p>
        </p:txBody>
      </p:sp>
    </p:spTree>
    <p:extLst>
      <p:ext uri="{BB962C8B-B14F-4D97-AF65-F5344CB8AC3E}">
        <p14:creationId xmlns:p14="http://schemas.microsoft.com/office/powerpoint/2010/main" val="3819791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0"/>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F0"/>
              </a:buClr>
              <a:buSzPts val="4400"/>
              <a:buFont typeface="Times New Roman"/>
              <a:buNone/>
            </a:pPr>
            <a:r>
              <a:rPr lang="en-US" sz="4400" b="1" i="0" u="none" dirty="0">
                <a:solidFill>
                  <a:srgbClr val="00B0F0"/>
                </a:solidFill>
                <a:latin typeface="Times New Roman"/>
                <a:ea typeface="Times New Roman"/>
                <a:cs typeface="Times New Roman"/>
                <a:sym typeface="Times New Roman"/>
              </a:rPr>
              <a:t>Continuum of Care</a:t>
            </a:r>
            <a:endParaRPr dirty="0"/>
          </a:p>
        </p:txBody>
      </p:sp>
      <p:sp>
        <p:nvSpPr>
          <p:cNvPr id="227" name="Google Shape;227;p20"/>
          <p:cNvSpPr txBox="1">
            <a:spLocks noGrp="1"/>
          </p:cNvSpPr>
          <p:nvPr>
            <p:ph type="body" idx="1"/>
          </p:nvPr>
        </p:nvSpPr>
        <p:spPr>
          <a:xfrm>
            <a:off x="304800" y="1395412"/>
            <a:ext cx="8077200" cy="434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587C"/>
              </a:buClr>
              <a:buSzPts val="2400"/>
              <a:buFont typeface="Times New Roman"/>
              <a:buChar char="•"/>
            </a:pPr>
            <a:r>
              <a:rPr lang="en-US" sz="2400" b="0" i="0" u="none" dirty="0">
                <a:solidFill>
                  <a:srgbClr val="00587C"/>
                </a:solidFill>
                <a:latin typeface="Times New Roman"/>
                <a:ea typeface="Times New Roman"/>
                <a:cs typeface="Times New Roman"/>
                <a:sym typeface="Times New Roman"/>
              </a:rPr>
              <a:t>Currently there are no adult day programs specifically designed to meet the needs of seniors with autism </a:t>
            </a:r>
          </a:p>
          <a:p>
            <a:pPr marL="342900" marR="0" lvl="0" indent="-342900" algn="l" rtl="0">
              <a:lnSpc>
                <a:spcPct val="100000"/>
              </a:lnSpc>
              <a:spcBef>
                <a:spcPts val="0"/>
              </a:spcBef>
              <a:spcAft>
                <a:spcPts val="0"/>
              </a:spcAft>
              <a:buClr>
                <a:srgbClr val="00587C"/>
              </a:buClr>
              <a:buSzPts val="2400"/>
              <a:buFont typeface="Times New Roman"/>
              <a:buChar char="•"/>
            </a:pPr>
            <a:endParaRPr lang="en-US" sz="2400" dirty="0">
              <a:latin typeface="Times New Roman"/>
              <a:cs typeface="Times New Roman"/>
              <a:sym typeface="Times New Roman"/>
            </a:endParaRPr>
          </a:p>
          <a:p>
            <a:pPr marL="342900" marR="0" lvl="0" indent="-342900" algn="l" rtl="0">
              <a:lnSpc>
                <a:spcPct val="100000"/>
              </a:lnSpc>
              <a:spcBef>
                <a:spcPts val="0"/>
              </a:spcBef>
              <a:spcAft>
                <a:spcPts val="0"/>
              </a:spcAft>
              <a:buClr>
                <a:srgbClr val="00587C"/>
              </a:buClr>
              <a:buSzPts val="2400"/>
              <a:buFont typeface="Times New Roman"/>
              <a:buChar char="•"/>
            </a:pPr>
            <a:r>
              <a:rPr lang="en-US" sz="2400" dirty="0">
                <a:latin typeface="Times New Roman"/>
                <a:cs typeface="Times New Roman"/>
                <a:sym typeface="Times New Roman"/>
              </a:rPr>
              <a:t>But there is guidance and research that describe components of effective / quality autism programs</a:t>
            </a:r>
            <a:endParaRPr dirty="0"/>
          </a:p>
          <a:p>
            <a:pPr marL="342900" marR="0" lvl="0" indent="-342900" algn="l" rtl="0">
              <a:lnSpc>
                <a:spcPct val="100000"/>
              </a:lnSpc>
              <a:spcBef>
                <a:spcPts val="480"/>
              </a:spcBef>
              <a:spcAft>
                <a:spcPts val="0"/>
              </a:spcAft>
              <a:buClr>
                <a:srgbClr val="00587C"/>
              </a:buClr>
              <a:buSzPts val="2400"/>
              <a:buFont typeface="Calibri"/>
              <a:buNone/>
            </a:pPr>
            <a:endParaRPr sz="2400" b="0" i="0" u="none" dirty="0">
              <a:solidFill>
                <a:srgbClr val="00587C"/>
              </a:solidFill>
              <a:latin typeface="Times New Roman"/>
              <a:ea typeface="Times New Roman"/>
              <a:cs typeface="Times New Roman"/>
              <a:sym typeface="Times New Roman"/>
            </a:endParaRPr>
          </a:p>
          <a:p>
            <a:pPr marL="342900" marR="0" lvl="0" indent="-215900" algn="l" rtl="0">
              <a:spcBef>
                <a:spcPts val="400"/>
              </a:spcBef>
              <a:spcAft>
                <a:spcPts val="0"/>
              </a:spcAft>
              <a:buClr>
                <a:srgbClr val="00587C"/>
              </a:buClr>
              <a:buSzPts val="2000"/>
              <a:buFont typeface="Calibri"/>
              <a:buNone/>
            </a:pPr>
            <a:endParaRPr sz="2000" b="0" i="0" u="none" strike="noStrike" cap="none" dirty="0">
              <a:solidFill>
                <a:srgbClr val="00587C"/>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ECE10-8812-484D-8C10-13CC41EBF26C}"/>
              </a:ext>
            </a:extLst>
          </p:cNvPr>
          <p:cNvSpPr>
            <a:spLocks noGrp="1"/>
          </p:cNvSpPr>
          <p:nvPr>
            <p:ph type="title"/>
          </p:nvPr>
        </p:nvSpPr>
        <p:spPr>
          <a:xfrm>
            <a:off x="457200" y="88641"/>
            <a:ext cx="8229600" cy="1143000"/>
          </a:xfrm>
        </p:spPr>
        <p:txBody>
          <a:bodyPr/>
          <a:lstStyle/>
          <a:p>
            <a:r>
              <a:rPr lang="en-US" sz="2800" dirty="0">
                <a:latin typeface="Times New Roman" panose="02020603050405020304" pitchFamily="18" charset="0"/>
                <a:cs typeface="Times New Roman" panose="02020603050405020304" pitchFamily="18" charset="0"/>
              </a:rPr>
              <a:t>(Some) Components of</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effective/quality autism programs </a:t>
            </a:r>
          </a:p>
        </p:txBody>
      </p:sp>
      <p:sp>
        <p:nvSpPr>
          <p:cNvPr id="3" name="Text Placeholder 2">
            <a:extLst>
              <a:ext uri="{FF2B5EF4-FFF2-40B4-BE49-F238E27FC236}">
                <a16:creationId xmlns:a16="http://schemas.microsoft.com/office/drawing/2014/main" id="{3BC5824A-346A-4002-9C91-684BB68CE89D}"/>
              </a:ext>
            </a:extLst>
          </p:cNvPr>
          <p:cNvSpPr>
            <a:spLocks noGrp="1"/>
          </p:cNvSpPr>
          <p:nvPr>
            <p:ph type="body" idx="1"/>
          </p:nvPr>
        </p:nvSpPr>
        <p:spPr>
          <a:xfrm>
            <a:off x="457200" y="1257300"/>
            <a:ext cx="8077200" cy="4343400"/>
          </a:xfrm>
        </p:spPr>
        <p:txBody>
          <a:bodyPr/>
          <a:lstStyle/>
          <a:p>
            <a:r>
              <a:rPr lang="en-US" sz="2000" dirty="0">
                <a:latin typeface="Times New Roman" panose="02020603050405020304" pitchFamily="18" charset="0"/>
                <a:cs typeface="Times New Roman" panose="02020603050405020304" pitchFamily="18" charset="0"/>
              </a:rPr>
              <a:t>Interdisciplinary Support</a:t>
            </a:r>
          </a:p>
          <a:p>
            <a:pPr lvl="1"/>
            <a:r>
              <a:rPr lang="en-US" sz="2000" dirty="0">
                <a:latin typeface="Times New Roman" panose="02020603050405020304" pitchFamily="18" charset="0"/>
                <a:cs typeface="Times New Roman" panose="02020603050405020304" pitchFamily="18" charset="0"/>
              </a:rPr>
              <a:t>Medical team </a:t>
            </a:r>
          </a:p>
          <a:p>
            <a:pPr lvl="1"/>
            <a:r>
              <a:rPr lang="en-US" sz="2000" dirty="0">
                <a:latin typeface="Times New Roman" panose="02020603050405020304" pitchFamily="18" charset="0"/>
                <a:cs typeface="Times New Roman" panose="02020603050405020304" pitchFamily="18" charset="0"/>
              </a:rPr>
              <a:t>Speech language pathology</a:t>
            </a:r>
          </a:p>
          <a:p>
            <a:pPr lvl="1"/>
            <a:r>
              <a:rPr lang="en-US" sz="2000" dirty="0">
                <a:latin typeface="Times New Roman" panose="02020603050405020304" pitchFamily="18" charset="0"/>
                <a:cs typeface="Times New Roman" panose="02020603050405020304" pitchFamily="18" charset="0"/>
              </a:rPr>
              <a:t>Psychiatry and/or psychology</a:t>
            </a:r>
          </a:p>
          <a:p>
            <a:pPr lvl="1"/>
            <a:r>
              <a:rPr lang="en-US" sz="2000" dirty="0">
                <a:latin typeface="Times New Roman" panose="02020603050405020304" pitchFamily="18" charset="0"/>
                <a:cs typeface="Times New Roman" panose="02020603050405020304" pitchFamily="18" charset="0"/>
              </a:rPr>
              <a:t>Occupational and/or physical therapy</a:t>
            </a:r>
          </a:p>
          <a:p>
            <a:pPr lvl="1"/>
            <a:r>
              <a:rPr lang="en-US" sz="2000" dirty="0">
                <a:latin typeface="Times New Roman" panose="02020603050405020304" pitchFamily="18" charset="0"/>
                <a:cs typeface="Times New Roman" panose="02020603050405020304" pitchFamily="18" charset="0"/>
              </a:rPr>
              <a:t>Public health</a:t>
            </a:r>
          </a:p>
          <a:p>
            <a:pPr lvl="1"/>
            <a:r>
              <a:rPr lang="en-US" sz="2000" dirty="0">
                <a:latin typeface="Times New Roman" panose="02020603050405020304" pitchFamily="18" charset="0"/>
                <a:cs typeface="Times New Roman" panose="02020603050405020304" pitchFamily="18" charset="0"/>
              </a:rPr>
              <a:t>Social work </a:t>
            </a:r>
          </a:p>
          <a:p>
            <a:pPr lvl="1"/>
            <a:r>
              <a:rPr lang="en-US" sz="2000" dirty="0">
                <a:latin typeface="Times New Roman" panose="02020603050405020304" pitchFamily="18" charset="0"/>
                <a:cs typeface="Times New Roman" panose="02020603050405020304" pitchFamily="18" charset="0"/>
              </a:rPr>
              <a:t>Experts in aging </a:t>
            </a:r>
          </a:p>
          <a:p>
            <a:pPr lvl="1"/>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Highly supportive learning/habilitation environments</a:t>
            </a:r>
          </a:p>
          <a:p>
            <a:pPr lvl="1"/>
            <a:r>
              <a:rPr lang="en-US" sz="2000" dirty="0">
                <a:latin typeface="Times New Roman" panose="02020603050405020304" pitchFamily="18" charset="0"/>
                <a:cs typeface="Times New Roman" panose="02020603050405020304" pitchFamily="18" charset="0"/>
              </a:rPr>
              <a:t>Instructional/Habilitation Planning</a:t>
            </a:r>
          </a:p>
          <a:p>
            <a:pPr lvl="1"/>
            <a:r>
              <a:rPr lang="en-US" sz="2000" dirty="0">
                <a:latin typeface="Times New Roman" panose="02020603050405020304" pitchFamily="18" charset="0"/>
                <a:cs typeface="Times New Roman" panose="02020603050405020304" pitchFamily="18" charset="0"/>
              </a:rPr>
              <a:t>Instructional/Habilitation Strategies</a:t>
            </a:r>
          </a:p>
          <a:p>
            <a:pPr marL="571500" lvl="1" indent="0">
              <a:buNone/>
            </a:pPr>
            <a:endParaRPr lang="en-US" sz="2000" dirty="0">
              <a:latin typeface="Times New Roman" panose="02020603050405020304" pitchFamily="18" charset="0"/>
              <a:cs typeface="Times New Roman" panose="02020603050405020304" pitchFamily="18" charset="0"/>
            </a:endParaRPr>
          </a:p>
          <a:p>
            <a:pPr marL="114300" indent="0">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7144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D53C-C6F1-4188-ADA2-986E0CBC643F}"/>
              </a:ext>
            </a:extLst>
          </p:cNvPr>
          <p:cNvSpPr>
            <a:spLocks noGrp="1"/>
          </p:cNvSpPr>
          <p:nvPr>
            <p:ph type="title"/>
          </p:nvPr>
        </p:nvSpPr>
        <p:spPr/>
        <p:txBody>
          <a:bodyPr/>
          <a:lstStyle/>
          <a:p>
            <a:r>
              <a:rPr lang="en-US" sz="3200" dirty="0">
                <a:latin typeface="Times New Roman" panose="02020603050405020304" pitchFamily="18" charset="0"/>
                <a:cs typeface="Times New Roman" panose="02020603050405020304" pitchFamily="18" charset="0"/>
              </a:rPr>
              <a:t>Components of Effective Programs…</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in general…</a:t>
            </a:r>
          </a:p>
        </p:txBody>
      </p:sp>
      <p:sp>
        <p:nvSpPr>
          <p:cNvPr id="3" name="Text Placeholder 2">
            <a:extLst>
              <a:ext uri="{FF2B5EF4-FFF2-40B4-BE49-F238E27FC236}">
                <a16:creationId xmlns:a16="http://schemas.microsoft.com/office/drawing/2014/main" id="{E7F61AA5-ABCA-43EA-8067-24BE13B9F1BA}"/>
              </a:ext>
            </a:extLst>
          </p:cNvPr>
          <p:cNvSpPr>
            <a:spLocks noGrp="1"/>
          </p:cNvSpPr>
          <p:nvPr>
            <p:ph type="body" idx="1"/>
          </p:nvPr>
        </p:nvSpPr>
        <p:spPr/>
        <p:txBody>
          <a:bodyPr/>
          <a:lstStyle/>
          <a:p>
            <a:pPr marL="342900" lvl="0">
              <a:spcBef>
                <a:spcPts val="480"/>
              </a:spcBef>
              <a:buSzPts val="2400"/>
              <a:buFont typeface="Times New Roman"/>
              <a:buChar char="•"/>
            </a:pPr>
            <a:r>
              <a:rPr lang="en-US" sz="2400" dirty="0">
                <a:latin typeface="Times New Roman"/>
                <a:ea typeface="Times New Roman"/>
                <a:cs typeface="Times New Roman"/>
                <a:sym typeface="Times New Roman"/>
              </a:rPr>
              <a:t>An effective program / environment would be:</a:t>
            </a:r>
            <a:endParaRPr lang="en-US" dirty="0"/>
          </a:p>
          <a:p>
            <a:pPr marL="742950" lvl="1" indent="-285750">
              <a:spcBef>
                <a:spcPts val="480"/>
              </a:spcBef>
              <a:buSzPts val="2400"/>
              <a:buFont typeface="Times New Roman"/>
              <a:buChar char="–"/>
            </a:pPr>
            <a:r>
              <a:rPr lang="en-US" sz="2400" dirty="0">
                <a:latin typeface="Times New Roman"/>
                <a:ea typeface="Times New Roman"/>
                <a:cs typeface="Times New Roman"/>
                <a:sym typeface="Times New Roman"/>
              </a:rPr>
              <a:t>Attractive &amp; welcoming</a:t>
            </a:r>
            <a:endParaRPr lang="en-US" dirty="0"/>
          </a:p>
          <a:p>
            <a:pPr marL="742950" lvl="1" indent="-285750">
              <a:spcBef>
                <a:spcPts val="480"/>
              </a:spcBef>
              <a:buSzPts val="2400"/>
              <a:buFont typeface="Times New Roman"/>
              <a:buChar char="–"/>
            </a:pPr>
            <a:r>
              <a:rPr lang="en-US" sz="2400" dirty="0">
                <a:latin typeface="Times New Roman"/>
                <a:ea typeface="Times New Roman"/>
                <a:cs typeface="Times New Roman"/>
                <a:sym typeface="Times New Roman"/>
              </a:rPr>
              <a:t>Demand free</a:t>
            </a:r>
            <a:endParaRPr lang="en-US" dirty="0"/>
          </a:p>
          <a:p>
            <a:pPr marL="742950" lvl="1" indent="-285750">
              <a:spcBef>
                <a:spcPts val="480"/>
              </a:spcBef>
              <a:buSzPts val="2400"/>
              <a:buFont typeface="Times New Roman"/>
              <a:buChar char="–"/>
            </a:pPr>
            <a:r>
              <a:rPr lang="en-US" sz="2400" dirty="0">
                <a:latin typeface="Times New Roman"/>
                <a:ea typeface="Times New Roman"/>
                <a:cs typeface="Times New Roman"/>
                <a:sym typeface="Times New Roman"/>
              </a:rPr>
              <a:t>Staffed by specialists with expertise in the field of autism and aging </a:t>
            </a:r>
            <a:endParaRPr lang="en-US" dirty="0"/>
          </a:p>
          <a:p>
            <a:pPr marL="742950" lvl="1" indent="-285750">
              <a:spcBef>
                <a:spcPts val="480"/>
              </a:spcBef>
              <a:buSzPts val="2400"/>
              <a:buFont typeface="Times New Roman"/>
              <a:buChar char="–"/>
            </a:pPr>
            <a:r>
              <a:rPr lang="en-US" sz="2400" dirty="0">
                <a:latin typeface="Times New Roman"/>
                <a:ea typeface="Times New Roman"/>
                <a:cs typeface="Times New Roman"/>
                <a:sym typeface="Times New Roman"/>
              </a:rPr>
              <a:t>Focused on quality of life programming</a:t>
            </a:r>
          </a:p>
          <a:p>
            <a:pPr marL="457200" lvl="1" indent="0">
              <a:spcBef>
                <a:spcPts val="480"/>
              </a:spcBef>
              <a:buSzPts val="2400"/>
              <a:buNone/>
            </a:pPr>
            <a:endParaRPr lang="en-US" dirty="0"/>
          </a:p>
          <a:p>
            <a:pPr marL="1371600" lvl="3" indent="0">
              <a:spcBef>
                <a:spcPts val="400"/>
              </a:spcBef>
              <a:buSzPts val="2000"/>
              <a:buNone/>
            </a:pPr>
            <a:r>
              <a:rPr lang="en-US" dirty="0"/>
              <a:t>https://www.ncbi.nlm.nih.gov/pmc/articles/PMC6559228/</a:t>
            </a:r>
          </a:p>
          <a:p>
            <a:endParaRPr lang="en-US" dirty="0"/>
          </a:p>
        </p:txBody>
      </p:sp>
    </p:spTree>
    <p:extLst>
      <p:ext uri="{BB962C8B-B14F-4D97-AF65-F5344CB8AC3E}">
        <p14:creationId xmlns:p14="http://schemas.microsoft.com/office/powerpoint/2010/main" val="2544268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2"/>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F0"/>
              </a:buClr>
              <a:buSzPts val="4000"/>
              <a:buFont typeface="Times New Roman"/>
              <a:buNone/>
            </a:pPr>
            <a:r>
              <a:rPr lang="en-US" sz="4000" dirty="0">
                <a:latin typeface="Times New Roman"/>
                <a:cs typeface="Times New Roman"/>
                <a:sym typeface="Times New Roman"/>
              </a:rPr>
              <a:t>More specifically….</a:t>
            </a:r>
            <a:endParaRPr dirty="0"/>
          </a:p>
        </p:txBody>
      </p:sp>
      <p:sp>
        <p:nvSpPr>
          <p:cNvPr id="247" name="Google Shape;247;p22"/>
          <p:cNvSpPr txBox="1">
            <a:spLocks noGrp="1"/>
          </p:cNvSpPr>
          <p:nvPr>
            <p:ph type="body" idx="1"/>
          </p:nvPr>
        </p:nvSpPr>
        <p:spPr>
          <a:xfrm>
            <a:off x="533400" y="1600200"/>
            <a:ext cx="8077200" cy="434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587C"/>
              </a:buClr>
              <a:buSzPts val="2800"/>
              <a:buFont typeface="Times New Roman"/>
              <a:buChar char="•"/>
            </a:pPr>
            <a:r>
              <a:rPr lang="en-US" sz="2800" b="0" i="0" u="none" dirty="0">
                <a:solidFill>
                  <a:srgbClr val="00587C"/>
                </a:solidFill>
                <a:latin typeface="Times New Roman"/>
                <a:ea typeface="Times New Roman"/>
                <a:cs typeface="Times New Roman"/>
                <a:sym typeface="Times New Roman"/>
              </a:rPr>
              <a:t>Facilities modifications</a:t>
            </a:r>
            <a:endParaRPr dirty="0"/>
          </a:p>
          <a:p>
            <a:pPr marL="742950" marR="0" lvl="1" indent="-285750" algn="l" rtl="0">
              <a:lnSpc>
                <a:spcPct val="100000"/>
              </a:lnSpc>
              <a:spcBef>
                <a:spcPts val="560"/>
              </a:spcBef>
              <a:spcAft>
                <a:spcPts val="0"/>
              </a:spcAft>
              <a:buClr>
                <a:srgbClr val="FD9239"/>
              </a:buClr>
              <a:buSzPts val="2800"/>
              <a:buFont typeface="Times New Roman"/>
              <a:buChar char="–"/>
            </a:pPr>
            <a:r>
              <a:rPr lang="en-US" sz="2800" b="0" i="0" u="none" strike="noStrike" cap="none" dirty="0">
                <a:solidFill>
                  <a:srgbClr val="FD9239"/>
                </a:solidFill>
                <a:latin typeface="Times New Roman"/>
                <a:ea typeface="Times New Roman"/>
                <a:cs typeface="Times New Roman"/>
                <a:sym typeface="Times New Roman"/>
              </a:rPr>
              <a:t>A</a:t>
            </a:r>
            <a:r>
              <a:rPr lang="en-US" sz="2800" i="0" u="none" strike="noStrike" cap="none" dirty="0">
                <a:solidFill>
                  <a:srgbClr val="FD9239"/>
                </a:solidFill>
                <a:latin typeface="Times New Roman"/>
                <a:ea typeface="Times New Roman"/>
                <a:cs typeface="Times New Roman"/>
                <a:sym typeface="Times New Roman"/>
              </a:rPr>
              <a:t>DA modifications such as ramps and other needs as people become less ambulatory</a:t>
            </a:r>
            <a:endParaRPr sz="2800" i="0" u="none" strike="noStrike" cap="none" dirty="0">
              <a:solidFill>
                <a:srgbClr val="FD9239"/>
              </a:solidFill>
              <a:latin typeface="Times New Roman"/>
              <a:ea typeface="Times New Roman"/>
              <a:cs typeface="Times New Roman"/>
              <a:sym typeface="Times New Roman"/>
            </a:endParaRPr>
          </a:p>
          <a:p>
            <a:pPr marL="742950" marR="0" lvl="1" indent="-222250" algn="l" rtl="0">
              <a:lnSpc>
                <a:spcPct val="100000"/>
              </a:lnSpc>
              <a:spcBef>
                <a:spcPts val="560"/>
              </a:spcBef>
              <a:spcAft>
                <a:spcPts val="0"/>
              </a:spcAft>
              <a:buSzPts val="1800"/>
              <a:buFont typeface="Times New Roman"/>
              <a:buChar char="–"/>
            </a:pPr>
            <a:endParaRPr dirty="0">
              <a:latin typeface="Times New Roman"/>
              <a:ea typeface="Times New Roman"/>
              <a:cs typeface="Times New Roman"/>
              <a:sym typeface="Times New Roman"/>
            </a:endParaRPr>
          </a:p>
          <a:p>
            <a:pPr marL="742950" marR="0" lvl="1" indent="-285750" algn="l" rtl="0">
              <a:lnSpc>
                <a:spcPct val="100000"/>
              </a:lnSpc>
              <a:spcBef>
                <a:spcPts val="560"/>
              </a:spcBef>
              <a:spcAft>
                <a:spcPts val="0"/>
              </a:spcAft>
              <a:buClr>
                <a:srgbClr val="FD9239"/>
              </a:buClr>
              <a:buSzPts val="2800"/>
              <a:buFont typeface="Times New Roman"/>
              <a:buChar char="–"/>
            </a:pPr>
            <a:r>
              <a:rPr lang="en-US" dirty="0">
                <a:latin typeface="Times New Roman"/>
                <a:ea typeface="Times New Roman"/>
                <a:cs typeface="Times New Roman"/>
                <a:sym typeface="Times New Roman"/>
              </a:rPr>
              <a:t>Furniture / fixtures</a:t>
            </a:r>
          </a:p>
          <a:p>
            <a:pPr marL="1200150" lvl="2" indent="-285750">
              <a:spcBef>
                <a:spcPts val="560"/>
              </a:spcBef>
              <a:buClr>
                <a:srgbClr val="FD9239"/>
              </a:buClr>
              <a:buSzPts val="2800"/>
              <a:buFont typeface="Times New Roman"/>
              <a:buChar char="–"/>
            </a:pPr>
            <a:r>
              <a:rPr lang="en-US" dirty="0">
                <a:latin typeface="Times New Roman"/>
                <a:ea typeface="Times New Roman"/>
                <a:cs typeface="Times New Roman"/>
                <a:sym typeface="Times New Roman"/>
              </a:rPr>
              <a:t>Balance comfort and beauty with extreme safety security and durability </a:t>
            </a:r>
            <a:endParaRPr dirty="0">
              <a:latin typeface="Times New Roman"/>
              <a:ea typeface="Times New Roman"/>
              <a:cs typeface="Times New Roman"/>
              <a:sym typeface="Times New Roman"/>
            </a:endParaRPr>
          </a:p>
          <a:p>
            <a:pPr marL="742950" marR="0" lvl="1" indent="-107950" algn="l" rtl="0">
              <a:lnSpc>
                <a:spcPct val="100000"/>
              </a:lnSpc>
              <a:spcBef>
                <a:spcPts val="560"/>
              </a:spcBef>
              <a:spcAft>
                <a:spcPts val="0"/>
              </a:spcAft>
              <a:buClr>
                <a:srgbClr val="FD9239"/>
              </a:buClr>
              <a:buSzPts val="2800"/>
              <a:buFont typeface="Calibri"/>
              <a:buNone/>
            </a:pPr>
            <a:endParaRPr sz="2800" i="0" u="none" strike="noStrike" cap="none" dirty="0">
              <a:solidFill>
                <a:srgbClr val="FD9239"/>
              </a:solidFill>
              <a:latin typeface="Times New Roman"/>
              <a:ea typeface="Times New Roman"/>
              <a:cs typeface="Times New Roman"/>
              <a:sym typeface="Times New Roman"/>
            </a:endParaRPr>
          </a:p>
          <a:p>
            <a:pPr marL="742950" marR="0" lvl="1" indent="-285750" algn="l" rtl="0">
              <a:lnSpc>
                <a:spcPct val="100000"/>
              </a:lnSpc>
              <a:spcBef>
                <a:spcPts val="560"/>
              </a:spcBef>
              <a:spcAft>
                <a:spcPts val="0"/>
              </a:spcAft>
              <a:buClr>
                <a:srgbClr val="FD9239"/>
              </a:buClr>
              <a:buSzPts val="2800"/>
              <a:buFont typeface="Times New Roman"/>
              <a:buChar char="–"/>
            </a:pPr>
            <a:r>
              <a:rPr lang="en-US" dirty="0">
                <a:latin typeface="Times New Roman"/>
                <a:ea typeface="Times New Roman"/>
                <a:cs typeface="Times New Roman"/>
                <a:sym typeface="Times New Roman"/>
              </a:rPr>
              <a:t>More c</a:t>
            </a:r>
            <a:r>
              <a:rPr lang="en-US" sz="2800" u="none" strike="noStrike" cap="none" dirty="0">
                <a:solidFill>
                  <a:srgbClr val="FD9239"/>
                </a:solidFill>
                <a:latin typeface="Times New Roman"/>
                <a:ea typeface="Times New Roman"/>
                <a:cs typeface="Times New Roman"/>
                <a:sym typeface="Times New Roman"/>
              </a:rPr>
              <a:t>enter based options </a:t>
            </a:r>
            <a:r>
              <a:rPr lang="en-US" sz="2800" i="1" u="none" strike="noStrike" cap="none" dirty="0">
                <a:solidFill>
                  <a:srgbClr val="FD9239"/>
                </a:solidFill>
                <a:latin typeface="Times New Roman"/>
                <a:ea typeface="Times New Roman"/>
                <a:cs typeface="Times New Roman"/>
                <a:sym typeface="Times New Roman"/>
              </a:rPr>
              <a:t>(let</a:t>
            </a:r>
            <a:r>
              <a:rPr lang="en-US" i="1" dirty="0">
                <a:latin typeface="Times New Roman"/>
                <a:ea typeface="Times New Roman"/>
                <a:cs typeface="Times New Roman"/>
                <a:sym typeface="Times New Roman"/>
              </a:rPr>
              <a:t>’s be </a:t>
            </a:r>
            <a:r>
              <a:rPr lang="en-US" sz="2800" i="1" u="none" strike="noStrike" cap="none" dirty="0">
                <a:solidFill>
                  <a:srgbClr val="FD9239"/>
                </a:solidFill>
                <a:latin typeface="Times New Roman"/>
                <a:ea typeface="Times New Roman"/>
                <a:cs typeface="Times New Roman"/>
                <a:sym typeface="Times New Roman"/>
              </a:rPr>
              <a:t>careful about th</a:t>
            </a:r>
            <a:r>
              <a:rPr lang="en-US" i="1" dirty="0">
                <a:latin typeface="Times New Roman"/>
                <a:ea typeface="Times New Roman"/>
                <a:cs typeface="Times New Roman"/>
                <a:sym typeface="Times New Roman"/>
              </a:rPr>
              <a:t>is </a:t>
            </a:r>
            <a:r>
              <a:rPr lang="en-US" sz="2800" i="1" u="none" strike="noStrike" cap="none" dirty="0">
                <a:solidFill>
                  <a:srgbClr val="FD9239"/>
                </a:solidFill>
                <a:latin typeface="Times New Roman"/>
                <a:ea typeface="Times New Roman"/>
                <a:cs typeface="Times New Roman"/>
                <a:sym typeface="Times New Roman"/>
              </a:rPr>
              <a:t>narrative)</a:t>
            </a:r>
            <a:endParaRPr i="1" dirty="0">
              <a:latin typeface="Times New Roman"/>
              <a:ea typeface="Times New Roman"/>
              <a:cs typeface="Times New Roman"/>
              <a:sym typeface="Times New Roman"/>
            </a:endParaRPr>
          </a:p>
          <a:p>
            <a:pPr marL="742950" marR="0" lvl="1" indent="-107950" algn="l" rtl="0">
              <a:lnSpc>
                <a:spcPct val="100000"/>
              </a:lnSpc>
              <a:spcBef>
                <a:spcPts val="560"/>
              </a:spcBef>
              <a:spcAft>
                <a:spcPts val="0"/>
              </a:spcAft>
              <a:buClr>
                <a:srgbClr val="FD9239"/>
              </a:buClr>
              <a:buSzPts val="2800"/>
              <a:buFont typeface="Calibri"/>
              <a:buNone/>
            </a:pPr>
            <a:endParaRPr sz="2800" b="0" i="0" u="none" strike="noStrike" cap="none" dirty="0">
              <a:solidFill>
                <a:srgbClr val="FD9239"/>
              </a:solidFill>
              <a:latin typeface="Times New Roman"/>
              <a:ea typeface="Times New Roman"/>
              <a:cs typeface="Times New Roman"/>
              <a:sym typeface="Times New Roman"/>
            </a:endParaRPr>
          </a:p>
          <a:p>
            <a:pPr marL="742950" marR="0" lvl="1" indent="-107950" algn="l" rtl="0">
              <a:lnSpc>
                <a:spcPct val="100000"/>
              </a:lnSpc>
              <a:spcBef>
                <a:spcPts val="560"/>
              </a:spcBef>
              <a:spcAft>
                <a:spcPts val="0"/>
              </a:spcAft>
              <a:buClr>
                <a:srgbClr val="FD9239"/>
              </a:buClr>
              <a:buSzPts val="2800"/>
              <a:buFont typeface="Calibri"/>
              <a:buNone/>
            </a:pPr>
            <a:endParaRPr sz="2800" b="0" i="0" u="none" strike="noStrike" cap="none" dirty="0">
              <a:solidFill>
                <a:srgbClr val="FD9239"/>
              </a:solidFill>
              <a:latin typeface="Calibri"/>
              <a:ea typeface="Calibri"/>
              <a:cs typeface="Calibri"/>
              <a:sym typeface="Calibri"/>
            </a:endParaRPr>
          </a:p>
          <a:p>
            <a:pPr marL="342900" marR="0" lvl="0" indent="-165100" algn="l" rtl="0">
              <a:spcBef>
                <a:spcPts val="560"/>
              </a:spcBef>
              <a:spcAft>
                <a:spcPts val="0"/>
              </a:spcAft>
              <a:buClr>
                <a:srgbClr val="00587C"/>
              </a:buClr>
              <a:buSzPts val="2800"/>
              <a:buFont typeface="Calibri"/>
              <a:buNone/>
            </a:pPr>
            <a:endParaRPr sz="2800" b="0" i="0" u="none" strike="noStrike" cap="none" dirty="0">
              <a:solidFill>
                <a:srgbClr val="FD9239"/>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1"/>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F0"/>
              </a:buClr>
              <a:buSzPts val="4000"/>
              <a:buFont typeface="Times New Roman"/>
              <a:buNone/>
            </a:pPr>
            <a:r>
              <a:rPr lang="en-US" sz="3200" dirty="0">
                <a:latin typeface="Times New Roman"/>
                <a:cs typeface="Times New Roman"/>
                <a:sym typeface="Times New Roman"/>
              </a:rPr>
              <a:t>Components of effective autism programs…continued</a:t>
            </a:r>
            <a:endParaRPr sz="3200" dirty="0"/>
          </a:p>
        </p:txBody>
      </p:sp>
      <p:sp>
        <p:nvSpPr>
          <p:cNvPr id="240" name="Google Shape;240;p21"/>
          <p:cNvSpPr txBox="1">
            <a:spLocks noGrp="1"/>
          </p:cNvSpPr>
          <p:nvPr>
            <p:ph type="body" idx="1"/>
          </p:nvPr>
        </p:nvSpPr>
        <p:spPr>
          <a:xfrm>
            <a:off x="351454" y="1257300"/>
            <a:ext cx="8077200" cy="434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587C"/>
              </a:buClr>
              <a:buSzPts val="2800"/>
              <a:buFont typeface="Times New Roman"/>
              <a:buChar char="•"/>
            </a:pPr>
            <a:r>
              <a:rPr lang="en-US" sz="2400" b="0" i="0" u="none" dirty="0">
                <a:solidFill>
                  <a:srgbClr val="00587C"/>
                </a:solidFill>
                <a:latin typeface="Times New Roman"/>
                <a:ea typeface="Times New Roman"/>
                <a:cs typeface="Times New Roman"/>
                <a:sym typeface="Times New Roman"/>
              </a:rPr>
              <a:t>Staff training</a:t>
            </a:r>
            <a:endParaRPr sz="2400" dirty="0"/>
          </a:p>
          <a:p>
            <a:pPr marL="742950" marR="0" lvl="1" indent="-285750" algn="l" rtl="0">
              <a:lnSpc>
                <a:spcPct val="100000"/>
              </a:lnSpc>
              <a:spcBef>
                <a:spcPts val="560"/>
              </a:spcBef>
              <a:spcAft>
                <a:spcPts val="0"/>
              </a:spcAft>
              <a:buClr>
                <a:srgbClr val="FD9239"/>
              </a:buClr>
              <a:buSzPts val="2800"/>
              <a:buFont typeface="Times New Roman"/>
              <a:buChar char="–"/>
            </a:pPr>
            <a:r>
              <a:rPr lang="en-US" sz="2400" b="0" i="0" u="none" strike="noStrike" cap="none" dirty="0">
                <a:solidFill>
                  <a:srgbClr val="FD9239"/>
                </a:solidFill>
                <a:latin typeface="Times New Roman"/>
                <a:ea typeface="Times New Roman"/>
                <a:cs typeface="Times New Roman"/>
                <a:sym typeface="Times New Roman"/>
              </a:rPr>
              <a:t>Staff (provider agencies and OPWDD) need training in the aging process and how this may look in people with ASD</a:t>
            </a:r>
            <a:endParaRPr sz="2400" dirty="0"/>
          </a:p>
          <a:p>
            <a:pPr marL="742950" marR="0" lvl="1" indent="-285750" algn="l" rtl="0">
              <a:lnSpc>
                <a:spcPct val="100000"/>
              </a:lnSpc>
              <a:spcBef>
                <a:spcPts val="560"/>
              </a:spcBef>
              <a:spcAft>
                <a:spcPts val="0"/>
              </a:spcAft>
              <a:buClr>
                <a:srgbClr val="FD9239"/>
              </a:buClr>
              <a:buSzPts val="2800"/>
              <a:buFont typeface="Times New Roman"/>
              <a:buChar char="–"/>
            </a:pPr>
            <a:r>
              <a:rPr lang="en-US" sz="2400" b="0" i="0" u="none" strike="noStrike" cap="none" dirty="0">
                <a:solidFill>
                  <a:srgbClr val="FD9239"/>
                </a:solidFill>
                <a:latin typeface="Times New Roman"/>
                <a:ea typeface="Times New Roman"/>
                <a:cs typeface="Times New Roman"/>
                <a:sym typeface="Times New Roman"/>
              </a:rPr>
              <a:t>More medical support and training will be essential so staff are better prepared to deal with  issues such as:</a:t>
            </a:r>
            <a:endParaRPr sz="2400" dirty="0"/>
          </a:p>
          <a:p>
            <a:pPr marL="1143000" marR="0" lvl="2" indent="-228600" algn="l" rtl="0">
              <a:lnSpc>
                <a:spcPct val="100000"/>
              </a:lnSpc>
              <a:spcBef>
                <a:spcPts val="560"/>
              </a:spcBef>
              <a:spcAft>
                <a:spcPts val="0"/>
              </a:spcAft>
              <a:buClr>
                <a:srgbClr val="00B0F0"/>
              </a:buClr>
              <a:buSzPts val="2800"/>
              <a:buFont typeface="Times New Roman"/>
              <a:buChar char="•"/>
            </a:pPr>
            <a:r>
              <a:rPr lang="en-US" b="0" i="0" u="none" strike="noStrike" cap="none" dirty="0">
                <a:solidFill>
                  <a:srgbClr val="00B0F0"/>
                </a:solidFill>
                <a:latin typeface="Times New Roman"/>
                <a:ea typeface="Times New Roman"/>
                <a:cs typeface="Times New Roman"/>
                <a:sym typeface="Times New Roman"/>
              </a:rPr>
              <a:t>Diabetes</a:t>
            </a:r>
            <a:endParaRPr dirty="0"/>
          </a:p>
          <a:p>
            <a:pPr marL="1143000" marR="0" lvl="2" indent="-228600" algn="l" rtl="0">
              <a:lnSpc>
                <a:spcPct val="100000"/>
              </a:lnSpc>
              <a:spcBef>
                <a:spcPts val="560"/>
              </a:spcBef>
              <a:spcAft>
                <a:spcPts val="0"/>
              </a:spcAft>
              <a:buClr>
                <a:srgbClr val="00B0F0"/>
              </a:buClr>
              <a:buSzPts val="2800"/>
              <a:buFont typeface="Times New Roman"/>
              <a:buChar char="•"/>
            </a:pPr>
            <a:r>
              <a:rPr lang="en-US" b="0" i="0" u="none" strike="noStrike" cap="none" dirty="0">
                <a:solidFill>
                  <a:srgbClr val="00B0F0"/>
                </a:solidFill>
                <a:latin typeface="Times New Roman"/>
                <a:ea typeface="Times New Roman"/>
                <a:cs typeface="Times New Roman"/>
                <a:sym typeface="Times New Roman"/>
              </a:rPr>
              <a:t>Vision and hearing loss</a:t>
            </a:r>
            <a:endParaRPr dirty="0"/>
          </a:p>
          <a:p>
            <a:pPr marL="1143000" marR="0" lvl="2" indent="-228600" algn="l" rtl="0">
              <a:lnSpc>
                <a:spcPct val="100000"/>
              </a:lnSpc>
              <a:spcBef>
                <a:spcPts val="560"/>
              </a:spcBef>
              <a:spcAft>
                <a:spcPts val="0"/>
              </a:spcAft>
              <a:buClr>
                <a:srgbClr val="00B0F0"/>
              </a:buClr>
              <a:buSzPts val="2800"/>
              <a:buFont typeface="Times New Roman"/>
              <a:buChar char="•"/>
            </a:pPr>
            <a:r>
              <a:rPr lang="en-US" b="0" i="0" u="none" strike="noStrike" cap="none" dirty="0">
                <a:solidFill>
                  <a:srgbClr val="00B0F0"/>
                </a:solidFill>
                <a:latin typeface="Times New Roman"/>
                <a:ea typeface="Times New Roman"/>
                <a:cs typeface="Times New Roman"/>
                <a:sym typeface="Times New Roman"/>
              </a:rPr>
              <a:t>Mobility issues</a:t>
            </a:r>
            <a:endParaRPr dirty="0"/>
          </a:p>
          <a:p>
            <a:pPr marL="1143000" marR="0" lvl="2" indent="-228600" algn="l" rtl="0">
              <a:lnSpc>
                <a:spcPct val="100000"/>
              </a:lnSpc>
              <a:spcBef>
                <a:spcPts val="560"/>
              </a:spcBef>
              <a:spcAft>
                <a:spcPts val="0"/>
              </a:spcAft>
              <a:buClr>
                <a:srgbClr val="00B0F0"/>
              </a:buClr>
              <a:buSzPts val="2800"/>
              <a:buFont typeface="Times New Roman"/>
              <a:buChar char="•"/>
            </a:pPr>
            <a:r>
              <a:rPr lang="en-US" b="0" i="0" u="none" strike="noStrike" cap="none" dirty="0">
                <a:solidFill>
                  <a:srgbClr val="00B0F0"/>
                </a:solidFill>
                <a:latin typeface="Times New Roman"/>
                <a:ea typeface="Times New Roman"/>
                <a:cs typeface="Times New Roman"/>
                <a:sym typeface="Times New Roman"/>
              </a:rPr>
              <a:t>Heart disease</a:t>
            </a:r>
          </a:p>
          <a:p>
            <a:pPr marL="1143000" marR="0" lvl="2" indent="-228600" algn="l" rtl="0">
              <a:lnSpc>
                <a:spcPct val="100000"/>
              </a:lnSpc>
              <a:spcBef>
                <a:spcPts val="560"/>
              </a:spcBef>
              <a:spcAft>
                <a:spcPts val="0"/>
              </a:spcAft>
              <a:buClr>
                <a:srgbClr val="00B0F0"/>
              </a:buClr>
              <a:buSzPts val="2800"/>
              <a:buFont typeface="Times New Roman"/>
              <a:buChar char="•"/>
            </a:pPr>
            <a:r>
              <a:rPr lang="en-US" dirty="0">
                <a:latin typeface="Times New Roman"/>
                <a:cs typeface="Times New Roman"/>
                <a:sym typeface="Times New Roman"/>
              </a:rPr>
              <a:t>Dementia </a:t>
            </a:r>
            <a:endParaRPr dirty="0"/>
          </a:p>
          <a:p>
            <a:pPr marL="1143000" marR="0" lvl="2" indent="-228600" algn="l" rtl="0">
              <a:lnSpc>
                <a:spcPct val="100000"/>
              </a:lnSpc>
              <a:spcBef>
                <a:spcPts val="560"/>
              </a:spcBef>
              <a:spcAft>
                <a:spcPts val="0"/>
              </a:spcAft>
              <a:buClr>
                <a:srgbClr val="00B0F0"/>
              </a:buClr>
              <a:buSzPts val="2800"/>
              <a:buFont typeface="Times New Roman"/>
              <a:buChar char="•"/>
            </a:pPr>
            <a:r>
              <a:rPr lang="en-US" b="0" i="0" u="none" strike="noStrike" cap="none" dirty="0">
                <a:solidFill>
                  <a:srgbClr val="00B0F0"/>
                </a:solidFill>
                <a:latin typeface="Times New Roman"/>
                <a:ea typeface="Times New Roman"/>
                <a:cs typeface="Times New Roman"/>
                <a:sym typeface="Times New Roman"/>
              </a:rPr>
              <a:t>Depression</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F6417-6355-4538-99AB-0C5CAC05C220}"/>
              </a:ext>
            </a:extLst>
          </p:cNvPr>
          <p:cNvSpPr>
            <a:spLocks noGrp="1"/>
          </p:cNvSpPr>
          <p:nvPr>
            <p:ph type="title"/>
          </p:nvPr>
        </p:nvSpPr>
        <p:spPr/>
        <p:txBody>
          <a:bodyPr/>
          <a:lstStyle/>
          <a:p>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Functional Approach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to Challenging Behavior  </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C65CB0E0-F6CD-4089-AA00-3115B4335535}"/>
              </a:ext>
            </a:extLst>
          </p:cNvPr>
          <p:cNvSpPr>
            <a:spLocks noGrp="1"/>
          </p:cNvSpPr>
          <p:nvPr>
            <p:ph type="body" idx="1"/>
          </p:nvPr>
        </p:nvSpPr>
        <p:spPr>
          <a:xfrm>
            <a:off x="457200" y="2038739"/>
            <a:ext cx="8077200" cy="4343400"/>
          </a:xfrm>
        </p:spPr>
        <p:txBody>
          <a:bodyPr/>
          <a:lstStyle/>
          <a:p>
            <a:r>
              <a:rPr lang="en-US" sz="2400" dirty="0">
                <a:latin typeface="Times New Roman" panose="02020603050405020304" pitchFamily="18" charset="0"/>
                <a:cs typeface="Times New Roman" panose="02020603050405020304" pitchFamily="18" charset="0"/>
              </a:rPr>
              <a:t>Modifying antecedent or setting events. </a:t>
            </a:r>
          </a:p>
          <a:p>
            <a:r>
              <a:rPr lang="en-US" sz="2400" dirty="0">
                <a:latin typeface="Times New Roman" panose="02020603050405020304" pitchFamily="18" charset="0"/>
                <a:cs typeface="Times New Roman" panose="02020603050405020304" pitchFamily="18" charset="0"/>
              </a:rPr>
              <a:t>Implementing consequence strategies. </a:t>
            </a:r>
          </a:p>
          <a:p>
            <a:r>
              <a:rPr lang="en-US" sz="2400" dirty="0">
                <a:latin typeface="Times New Roman" panose="02020603050405020304" pitchFamily="18" charset="0"/>
                <a:cs typeface="Times New Roman" panose="02020603050405020304" pitchFamily="18" charset="0"/>
              </a:rPr>
              <a:t>Using highly-preferred materials or activities as teaching materials or reinforcers. </a:t>
            </a:r>
          </a:p>
          <a:p>
            <a:r>
              <a:rPr lang="en-US" sz="2400" dirty="0">
                <a:latin typeface="Times New Roman" panose="02020603050405020304" pitchFamily="18" charset="0"/>
                <a:cs typeface="Times New Roman" panose="02020603050405020304" pitchFamily="18" charset="0"/>
              </a:rPr>
              <a:t>Alternating preferred and non-preferred activities. </a:t>
            </a:r>
          </a:p>
          <a:p>
            <a:r>
              <a:rPr lang="en-US" sz="2400" dirty="0">
                <a:latin typeface="Times New Roman" panose="02020603050405020304" pitchFamily="18" charset="0"/>
                <a:cs typeface="Times New Roman" panose="02020603050405020304" pitchFamily="18" charset="0"/>
              </a:rPr>
              <a:t>Prompting or modeling appropriate responses with gradual prompt fading. </a:t>
            </a:r>
          </a:p>
        </p:txBody>
      </p:sp>
    </p:spTree>
    <p:extLst>
      <p:ext uri="{BB962C8B-B14F-4D97-AF65-F5344CB8AC3E}">
        <p14:creationId xmlns:p14="http://schemas.microsoft.com/office/powerpoint/2010/main" val="539958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3"/>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F0"/>
              </a:buClr>
              <a:buSzPts val="4000"/>
              <a:buFont typeface="Times New Roman"/>
              <a:buNone/>
            </a:pPr>
            <a:r>
              <a:rPr lang="en-US" sz="4000" b="1" i="0" u="none" dirty="0">
                <a:solidFill>
                  <a:srgbClr val="00B0F0"/>
                </a:solidFill>
                <a:latin typeface="Times New Roman"/>
                <a:ea typeface="Times New Roman"/>
                <a:cs typeface="Times New Roman"/>
                <a:sym typeface="Times New Roman"/>
              </a:rPr>
              <a:t>Options</a:t>
            </a:r>
            <a:endParaRPr dirty="0"/>
          </a:p>
        </p:txBody>
      </p:sp>
      <p:sp>
        <p:nvSpPr>
          <p:cNvPr id="253" name="Google Shape;253;p23"/>
          <p:cNvSpPr txBox="1">
            <a:spLocks noGrp="1"/>
          </p:cNvSpPr>
          <p:nvPr>
            <p:ph type="body" idx="1"/>
          </p:nvPr>
        </p:nvSpPr>
        <p:spPr>
          <a:xfrm>
            <a:off x="457200" y="1395412"/>
            <a:ext cx="8077200" cy="434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587C"/>
              </a:buClr>
              <a:buSzPts val="2800"/>
              <a:buFont typeface="Times New Roman"/>
              <a:buChar char="•"/>
            </a:pPr>
            <a:r>
              <a:rPr lang="en-US" sz="2800" b="0" i="0" u="none" dirty="0">
                <a:solidFill>
                  <a:srgbClr val="00587C"/>
                </a:solidFill>
                <a:latin typeface="Times New Roman"/>
                <a:ea typeface="Times New Roman"/>
                <a:cs typeface="Times New Roman"/>
                <a:sym typeface="Times New Roman"/>
              </a:rPr>
              <a:t>Increased collaboration with elder care programs</a:t>
            </a:r>
            <a:endParaRPr dirty="0"/>
          </a:p>
          <a:p>
            <a:pPr marL="342900" marR="0" lvl="0" indent="-165100" algn="l" rtl="0">
              <a:lnSpc>
                <a:spcPct val="100000"/>
              </a:lnSpc>
              <a:spcBef>
                <a:spcPts val="560"/>
              </a:spcBef>
              <a:spcAft>
                <a:spcPts val="0"/>
              </a:spcAft>
              <a:buClr>
                <a:srgbClr val="00587C"/>
              </a:buClr>
              <a:buSzPts val="2800"/>
              <a:buFont typeface="Calibri"/>
              <a:buNone/>
            </a:pPr>
            <a:endParaRPr sz="2800" b="0" i="0" u="none" dirty="0">
              <a:solidFill>
                <a:srgbClr val="00587C"/>
              </a:solidFill>
              <a:latin typeface="Times New Roman"/>
              <a:ea typeface="Times New Roman"/>
              <a:cs typeface="Times New Roman"/>
              <a:sym typeface="Times New Roman"/>
            </a:endParaRPr>
          </a:p>
          <a:p>
            <a:pPr marL="342900" marR="0" lvl="0" indent="-342900" algn="l" rtl="0">
              <a:lnSpc>
                <a:spcPct val="100000"/>
              </a:lnSpc>
              <a:spcBef>
                <a:spcPts val="560"/>
              </a:spcBef>
              <a:spcAft>
                <a:spcPts val="0"/>
              </a:spcAft>
              <a:buClr>
                <a:srgbClr val="00587C"/>
              </a:buClr>
              <a:buSzPts val="2800"/>
              <a:buFont typeface="Times New Roman"/>
              <a:buChar char="•"/>
            </a:pPr>
            <a:r>
              <a:rPr lang="en-US" sz="2800" b="0" i="0" u="none" dirty="0">
                <a:solidFill>
                  <a:srgbClr val="00587C"/>
                </a:solidFill>
                <a:latin typeface="Times New Roman"/>
                <a:ea typeface="Times New Roman"/>
                <a:cs typeface="Times New Roman"/>
                <a:sym typeface="Times New Roman"/>
              </a:rPr>
              <a:t>Modification to funding to allow for participants to be supported in adult day centers (with appropriate staff)</a:t>
            </a:r>
            <a:endParaRPr dirty="0"/>
          </a:p>
          <a:p>
            <a:pPr marL="342900" marR="0" lvl="0" indent="-165100" algn="l" rtl="0">
              <a:lnSpc>
                <a:spcPct val="100000"/>
              </a:lnSpc>
              <a:spcBef>
                <a:spcPts val="560"/>
              </a:spcBef>
              <a:spcAft>
                <a:spcPts val="0"/>
              </a:spcAft>
              <a:buClr>
                <a:srgbClr val="00587C"/>
              </a:buClr>
              <a:buSzPts val="2800"/>
              <a:buFont typeface="Calibri"/>
              <a:buNone/>
            </a:pPr>
            <a:endParaRPr sz="2800" b="0" i="0" u="none" dirty="0">
              <a:solidFill>
                <a:srgbClr val="00587C"/>
              </a:solidFill>
              <a:latin typeface="Times New Roman"/>
              <a:ea typeface="Times New Roman"/>
              <a:cs typeface="Times New Roman"/>
              <a:sym typeface="Times New Roman"/>
            </a:endParaRPr>
          </a:p>
          <a:p>
            <a:pPr marL="342900" marR="0" lvl="0" indent="-342900" algn="l" rtl="0">
              <a:lnSpc>
                <a:spcPct val="100000"/>
              </a:lnSpc>
              <a:spcBef>
                <a:spcPts val="560"/>
              </a:spcBef>
              <a:spcAft>
                <a:spcPts val="0"/>
              </a:spcAft>
              <a:buClr>
                <a:srgbClr val="00587C"/>
              </a:buClr>
              <a:buSzPts val="2800"/>
              <a:buFont typeface="Times New Roman"/>
              <a:buChar char="•"/>
            </a:pPr>
            <a:r>
              <a:rPr lang="en-US" sz="2800" b="0" i="0" u="none" dirty="0">
                <a:solidFill>
                  <a:srgbClr val="00587C"/>
                </a:solidFill>
                <a:latin typeface="Times New Roman"/>
                <a:ea typeface="Times New Roman"/>
                <a:cs typeface="Times New Roman"/>
                <a:sym typeface="Times New Roman"/>
              </a:rPr>
              <a:t>Modifications to funding to allow participants, who have been moved to nursing homes, the opportunity to attend adult day programs with appropriate staff</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4"/>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F0"/>
              </a:buClr>
              <a:buSzPts val="4000"/>
              <a:buFont typeface="Times New Roman"/>
              <a:buNone/>
            </a:pPr>
            <a:r>
              <a:rPr lang="en-US" sz="4000" b="1" i="0" u="none" dirty="0">
                <a:solidFill>
                  <a:srgbClr val="00B0F0"/>
                </a:solidFill>
                <a:latin typeface="Times New Roman"/>
                <a:ea typeface="Times New Roman"/>
                <a:cs typeface="Times New Roman"/>
                <a:sym typeface="Times New Roman"/>
              </a:rPr>
              <a:t>Options</a:t>
            </a:r>
            <a:endParaRPr dirty="0"/>
          </a:p>
        </p:txBody>
      </p:sp>
      <p:sp>
        <p:nvSpPr>
          <p:cNvPr id="259" name="Google Shape;259;p24"/>
          <p:cNvSpPr txBox="1">
            <a:spLocks noGrp="1"/>
          </p:cNvSpPr>
          <p:nvPr>
            <p:ph type="body" idx="1"/>
          </p:nvPr>
        </p:nvSpPr>
        <p:spPr>
          <a:xfrm>
            <a:off x="533400" y="1600200"/>
            <a:ext cx="8077200" cy="434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587C"/>
              </a:buClr>
              <a:buSzPts val="2800"/>
              <a:buFont typeface="Times New Roman"/>
              <a:buChar char="•"/>
            </a:pPr>
            <a:r>
              <a:rPr lang="en-US" sz="2400" b="0" i="0" u="none" dirty="0">
                <a:solidFill>
                  <a:srgbClr val="00587C"/>
                </a:solidFill>
                <a:latin typeface="Times New Roman" panose="02020603050405020304" pitchFamily="18" charset="0"/>
                <a:ea typeface="Times New Roman"/>
                <a:cs typeface="Times New Roman" panose="02020603050405020304" pitchFamily="18" charset="0"/>
                <a:sym typeface="Times New Roman"/>
              </a:rPr>
              <a:t>Integrated Specialized Senior Center</a:t>
            </a:r>
            <a:endParaRPr sz="2400" dirty="0">
              <a:latin typeface="Times New Roman" panose="02020603050405020304" pitchFamily="18" charset="0"/>
              <a:cs typeface="Times New Roman" panose="02020603050405020304" pitchFamily="18" charset="0"/>
            </a:endParaRPr>
          </a:p>
          <a:p>
            <a:pPr marL="342900" marR="0" lvl="0" indent="-165100" algn="l" rtl="0">
              <a:lnSpc>
                <a:spcPct val="100000"/>
              </a:lnSpc>
              <a:spcBef>
                <a:spcPts val="560"/>
              </a:spcBef>
              <a:spcAft>
                <a:spcPts val="0"/>
              </a:spcAft>
              <a:buClr>
                <a:srgbClr val="00587C"/>
              </a:buClr>
              <a:buSzPts val="2800"/>
              <a:buFont typeface="Calibri"/>
              <a:buNone/>
            </a:pPr>
            <a:endParaRPr sz="2400" b="0" i="0" u="none" dirty="0">
              <a:solidFill>
                <a:srgbClr val="00587C"/>
              </a:solidFill>
              <a:latin typeface="Times New Roman" panose="02020603050405020304" pitchFamily="18" charset="0"/>
              <a:ea typeface="Times New Roman"/>
              <a:cs typeface="Times New Roman" panose="02020603050405020304" pitchFamily="18" charset="0"/>
              <a:sym typeface="Times New Roman"/>
            </a:endParaRPr>
          </a:p>
          <a:p>
            <a:pPr marL="742950" marR="0" lvl="1" indent="-285750" algn="l" rtl="0">
              <a:lnSpc>
                <a:spcPct val="100000"/>
              </a:lnSpc>
              <a:spcBef>
                <a:spcPts val="560"/>
              </a:spcBef>
              <a:spcAft>
                <a:spcPts val="0"/>
              </a:spcAft>
              <a:buClr>
                <a:srgbClr val="FD9239"/>
              </a:buClr>
              <a:buSzPts val="2800"/>
              <a:buFont typeface="Times New Roman"/>
              <a:buChar char="–"/>
            </a:pPr>
            <a:r>
              <a:rPr lang="en-US" sz="2400" b="0" i="0" u="none" strike="noStrike" cap="none" dirty="0">
                <a:solidFill>
                  <a:srgbClr val="FD9239"/>
                </a:solidFill>
                <a:latin typeface="Times New Roman" panose="02020603050405020304" pitchFamily="18" charset="0"/>
                <a:ea typeface="Times New Roman"/>
                <a:cs typeface="Times New Roman" panose="02020603050405020304" pitchFamily="18" charset="0"/>
                <a:sym typeface="Times New Roman"/>
              </a:rPr>
              <a:t>Develop a specialized senior day program</a:t>
            </a:r>
            <a:endParaRPr sz="2400" dirty="0">
              <a:latin typeface="Times New Roman" panose="02020603050405020304" pitchFamily="18" charset="0"/>
              <a:cs typeface="Times New Roman" panose="02020603050405020304" pitchFamily="18" charset="0"/>
            </a:endParaRPr>
          </a:p>
          <a:p>
            <a:pPr marL="742950" marR="0" lvl="1" indent="-107950" algn="l" rtl="0">
              <a:lnSpc>
                <a:spcPct val="100000"/>
              </a:lnSpc>
              <a:spcBef>
                <a:spcPts val="560"/>
              </a:spcBef>
              <a:spcAft>
                <a:spcPts val="0"/>
              </a:spcAft>
              <a:buClr>
                <a:srgbClr val="FD9239"/>
              </a:buClr>
              <a:buSzPts val="2800"/>
              <a:buFont typeface="Calibri"/>
              <a:buNone/>
            </a:pPr>
            <a:endParaRPr sz="2400" b="0" i="0" u="none" strike="noStrike" cap="none" dirty="0">
              <a:solidFill>
                <a:srgbClr val="FD9239"/>
              </a:solidFill>
              <a:latin typeface="Times New Roman" panose="02020603050405020304" pitchFamily="18" charset="0"/>
              <a:ea typeface="Times New Roman"/>
              <a:cs typeface="Times New Roman" panose="02020603050405020304" pitchFamily="18" charset="0"/>
              <a:sym typeface="Times New Roman"/>
            </a:endParaRPr>
          </a:p>
          <a:p>
            <a:pPr marL="742950" marR="0" lvl="1" indent="-285750" algn="l" rtl="0">
              <a:lnSpc>
                <a:spcPct val="100000"/>
              </a:lnSpc>
              <a:spcBef>
                <a:spcPts val="560"/>
              </a:spcBef>
              <a:spcAft>
                <a:spcPts val="0"/>
              </a:spcAft>
              <a:buClr>
                <a:srgbClr val="FD9239"/>
              </a:buClr>
              <a:buSzPts val="2800"/>
              <a:buFont typeface="Times New Roman"/>
              <a:buChar char="–"/>
            </a:pPr>
            <a:r>
              <a:rPr lang="en-US" sz="2400" b="0" i="0" u="none" strike="noStrike" cap="none" dirty="0">
                <a:solidFill>
                  <a:srgbClr val="FD9239"/>
                </a:solidFill>
                <a:latin typeface="Times New Roman" panose="02020603050405020304" pitchFamily="18" charset="0"/>
                <a:ea typeface="Times New Roman"/>
                <a:cs typeface="Times New Roman" panose="02020603050405020304" pitchFamily="18" charset="0"/>
                <a:sym typeface="Times New Roman"/>
              </a:rPr>
              <a:t>Further specialize at different sites</a:t>
            </a:r>
            <a:endParaRPr sz="2400" dirty="0">
              <a:latin typeface="Times New Roman" panose="02020603050405020304" pitchFamily="18" charset="0"/>
              <a:cs typeface="Times New Roman" panose="02020603050405020304" pitchFamily="18" charset="0"/>
            </a:endParaRPr>
          </a:p>
          <a:p>
            <a:pPr marL="1143000" marR="0" lvl="2" indent="-228600" algn="l" rtl="0">
              <a:lnSpc>
                <a:spcPct val="100000"/>
              </a:lnSpc>
              <a:spcBef>
                <a:spcPts val="560"/>
              </a:spcBef>
              <a:spcAft>
                <a:spcPts val="0"/>
              </a:spcAft>
              <a:buClr>
                <a:srgbClr val="00B0F0"/>
              </a:buClr>
              <a:buSzPts val="2800"/>
              <a:buFont typeface="Times New Roman"/>
              <a:buChar char="•"/>
            </a:pPr>
            <a:r>
              <a:rPr lang="en-US" b="0" i="0" u="none" strike="noStrike" cap="none" dirty="0">
                <a:solidFill>
                  <a:srgbClr val="00B0F0"/>
                </a:solidFill>
                <a:latin typeface="Times New Roman" panose="02020603050405020304" pitchFamily="18" charset="0"/>
                <a:ea typeface="Times New Roman"/>
                <a:cs typeface="Times New Roman" panose="02020603050405020304" pitchFamily="18" charset="0"/>
                <a:sym typeface="Times New Roman"/>
              </a:rPr>
              <a:t>Non ambulatory/medically fragile</a:t>
            </a:r>
            <a:endParaRPr dirty="0">
              <a:latin typeface="Times New Roman" panose="02020603050405020304" pitchFamily="18" charset="0"/>
              <a:cs typeface="Times New Roman" panose="02020603050405020304" pitchFamily="18" charset="0"/>
            </a:endParaRPr>
          </a:p>
          <a:p>
            <a:pPr marL="1143000" marR="0" lvl="2" indent="-228600" algn="l" rtl="0">
              <a:lnSpc>
                <a:spcPct val="100000"/>
              </a:lnSpc>
              <a:spcBef>
                <a:spcPts val="560"/>
              </a:spcBef>
              <a:spcAft>
                <a:spcPts val="0"/>
              </a:spcAft>
              <a:buClr>
                <a:srgbClr val="00B0F0"/>
              </a:buClr>
              <a:buSzPts val="2800"/>
              <a:buFont typeface="Times New Roman"/>
              <a:buChar char="•"/>
            </a:pPr>
            <a:r>
              <a:rPr lang="en-US" b="0" i="0" u="none" strike="noStrike" cap="none" dirty="0">
                <a:solidFill>
                  <a:srgbClr val="00B0F0"/>
                </a:solidFill>
                <a:latin typeface="Times New Roman" panose="02020603050405020304" pitchFamily="18" charset="0"/>
                <a:ea typeface="Times New Roman"/>
                <a:cs typeface="Times New Roman" panose="02020603050405020304" pitchFamily="18" charset="0"/>
                <a:sym typeface="Times New Roman"/>
              </a:rPr>
              <a:t>Challenging behaviors with or without dementia</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5"/>
          <p:cNvSpPr txBox="1">
            <a:spLocks noGrp="1"/>
          </p:cNvSpPr>
          <p:nvPr>
            <p:ph type="title"/>
          </p:nvPr>
        </p:nvSpPr>
        <p:spPr>
          <a:xfrm>
            <a:off x="304800" y="2270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F0"/>
              </a:buClr>
              <a:buSzPts val="4000"/>
              <a:buFont typeface="Times New Roman"/>
              <a:buNone/>
            </a:pPr>
            <a:r>
              <a:rPr lang="en-US" sz="4000" b="1" i="0" u="none" dirty="0">
                <a:solidFill>
                  <a:srgbClr val="00B0F0"/>
                </a:solidFill>
                <a:latin typeface="Times New Roman"/>
                <a:ea typeface="Times New Roman"/>
                <a:cs typeface="Times New Roman"/>
                <a:sym typeface="Times New Roman"/>
              </a:rPr>
              <a:t>Integrated Specialized </a:t>
            </a:r>
            <a:br>
              <a:rPr lang="en-US" sz="4000" b="1" i="0" u="none" dirty="0">
                <a:solidFill>
                  <a:srgbClr val="00B0F0"/>
                </a:solidFill>
                <a:latin typeface="Times New Roman"/>
                <a:ea typeface="Times New Roman"/>
                <a:cs typeface="Times New Roman"/>
                <a:sym typeface="Times New Roman"/>
              </a:rPr>
            </a:br>
            <a:r>
              <a:rPr lang="en-US" sz="4000" b="1" i="0" u="none" dirty="0">
                <a:solidFill>
                  <a:srgbClr val="00B0F0"/>
                </a:solidFill>
                <a:latin typeface="Times New Roman"/>
                <a:ea typeface="Times New Roman"/>
                <a:cs typeface="Times New Roman"/>
                <a:sym typeface="Times New Roman"/>
              </a:rPr>
              <a:t>Senior Center</a:t>
            </a:r>
            <a:endParaRPr dirty="0"/>
          </a:p>
        </p:txBody>
      </p:sp>
      <p:sp>
        <p:nvSpPr>
          <p:cNvPr id="265" name="Google Shape;265;p25"/>
          <p:cNvSpPr txBox="1">
            <a:spLocks noGrp="1"/>
          </p:cNvSpPr>
          <p:nvPr>
            <p:ph type="body" idx="1"/>
          </p:nvPr>
        </p:nvSpPr>
        <p:spPr>
          <a:xfrm>
            <a:off x="533400" y="1600200"/>
            <a:ext cx="8077200" cy="4343400"/>
          </a:xfrm>
          <a:prstGeom prst="rect">
            <a:avLst/>
          </a:prstGeom>
          <a:noFill/>
          <a:ln>
            <a:noFill/>
          </a:ln>
        </p:spPr>
        <p:txBody>
          <a:bodyPr spcFirstLastPara="1" wrap="square" lIns="91425" tIns="45700" rIns="91425" bIns="45700" anchor="t" anchorCtr="0">
            <a:noAutofit/>
          </a:bodyPr>
          <a:lstStyle/>
          <a:p>
            <a:pPr marL="342900" marR="0" lvl="0" indent="0" algn="l" rtl="0">
              <a:lnSpc>
                <a:spcPct val="100000"/>
              </a:lnSpc>
              <a:spcBef>
                <a:spcPts val="0"/>
              </a:spcBef>
              <a:spcAft>
                <a:spcPts val="0"/>
              </a:spcAft>
              <a:buNone/>
            </a:pPr>
            <a:endParaRPr sz="2800" dirty="0">
              <a:latin typeface="Times New Roman"/>
              <a:ea typeface="Times New Roman"/>
              <a:cs typeface="Times New Roman"/>
              <a:sym typeface="Times New Roman"/>
            </a:endParaRPr>
          </a:p>
          <a:p>
            <a:pPr marL="342900" marR="0" lvl="0" indent="0" algn="l" rtl="0">
              <a:lnSpc>
                <a:spcPct val="100000"/>
              </a:lnSpc>
              <a:spcBef>
                <a:spcPts val="0"/>
              </a:spcBef>
              <a:spcAft>
                <a:spcPts val="0"/>
              </a:spcAft>
              <a:buNone/>
            </a:pPr>
            <a:endParaRPr sz="2800" dirty="0">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rgbClr val="00587C"/>
              </a:buClr>
              <a:buSzPts val="2800"/>
              <a:buFont typeface="Times New Roman"/>
              <a:buChar char="•"/>
            </a:pPr>
            <a:r>
              <a:rPr lang="en-US" sz="2800" b="0" i="0" u="none" dirty="0">
                <a:solidFill>
                  <a:srgbClr val="00587C"/>
                </a:solidFill>
                <a:latin typeface="Times New Roman"/>
                <a:ea typeface="Times New Roman"/>
                <a:cs typeface="Times New Roman"/>
                <a:sym typeface="Times New Roman"/>
              </a:rPr>
              <a:t>Participant can attend program as much or as little as desired</a:t>
            </a:r>
            <a:endParaRPr dirty="0"/>
          </a:p>
          <a:p>
            <a:pPr marL="342900" marR="0" lvl="0" indent="-165100" algn="l" rtl="0">
              <a:lnSpc>
                <a:spcPct val="100000"/>
              </a:lnSpc>
              <a:spcBef>
                <a:spcPts val="560"/>
              </a:spcBef>
              <a:spcAft>
                <a:spcPts val="0"/>
              </a:spcAft>
              <a:buClr>
                <a:srgbClr val="00587C"/>
              </a:buClr>
              <a:buSzPts val="2800"/>
              <a:buFont typeface="Calibri"/>
              <a:buNone/>
            </a:pPr>
            <a:endParaRPr sz="2800" b="0" i="0" u="none" dirty="0">
              <a:solidFill>
                <a:srgbClr val="00587C"/>
              </a:solidFill>
              <a:latin typeface="Times New Roman"/>
              <a:ea typeface="Times New Roman"/>
              <a:cs typeface="Times New Roman"/>
              <a:sym typeface="Times New Roman"/>
            </a:endParaRPr>
          </a:p>
          <a:p>
            <a:pPr marL="342900" marR="0" lvl="0" indent="-342900" algn="l" rtl="0">
              <a:lnSpc>
                <a:spcPct val="100000"/>
              </a:lnSpc>
              <a:spcBef>
                <a:spcPts val="560"/>
              </a:spcBef>
              <a:spcAft>
                <a:spcPts val="0"/>
              </a:spcAft>
              <a:buClr>
                <a:srgbClr val="00587C"/>
              </a:buClr>
              <a:buSzPts val="2800"/>
              <a:buFont typeface="Times New Roman"/>
              <a:buChar char="•"/>
            </a:pPr>
            <a:r>
              <a:rPr lang="en-US" sz="2800" b="0" i="0" u="none" dirty="0">
                <a:solidFill>
                  <a:srgbClr val="00587C"/>
                </a:solidFill>
                <a:latin typeface="Times New Roman"/>
                <a:ea typeface="Times New Roman"/>
                <a:cs typeface="Times New Roman"/>
                <a:sym typeface="Times New Roman"/>
              </a:rPr>
              <a:t>Typical aging adults can attend the program</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txBox="1">
            <a:spLocks noGrp="1"/>
          </p:cNvSpPr>
          <p:nvPr>
            <p:ph type="title"/>
          </p:nvPr>
        </p:nvSpPr>
        <p:spPr>
          <a:xfrm>
            <a:off x="-152400"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F0"/>
              </a:buClr>
              <a:buSzPts val="3600"/>
              <a:buFont typeface="Times New Roman"/>
              <a:buNone/>
            </a:pPr>
            <a:r>
              <a:rPr lang="en-US" sz="3600" b="1" i="0" u="none" dirty="0">
                <a:solidFill>
                  <a:srgbClr val="00B0F0"/>
                </a:solidFill>
                <a:latin typeface="Times New Roman"/>
                <a:ea typeface="Times New Roman"/>
                <a:cs typeface="Times New Roman"/>
                <a:sym typeface="Times New Roman"/>
              </a:rPr>
              <a:t>Issues in Aging: General Population </a:t>
            </a:r>
            <a:endParaRPr dirty="0"/>
          </a:p>
        </p:txBody>
      </p:sp>
      <p:sp>
        <p:nvSpPr>
          <p:cNvPr id="121" name="Google Shape;121;p3"/>
          <p:cNvSpPr txBox="1">
            <a:spLocks noGrp="1"/>
          </p:cNvSpPr>
          <p:nvPr>
            <p:ph type="body" idx="1"/>
          </p:nvPr>
        </p:nvSpPr>
        <p:spPr>
          <a:xfrm>
            <a:off x="152400" y="1066800"/>
            <a:ext cx="8077200" cy="434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587C"/>
              </a:buClr>
              <a:buSzPts val="1800"/>
              <a:buFont typeface="Times New Roman"/>
              <a:buChar char="•"/>
            </a:pPr>
            <a:r>
              <a:rPr lang="en-US" sz="1800" b="0" i="0" u="none" strike="noStrike" cap="none" dirty="0">
                <a:solidFill>
                  <a:srgbClr val="00587C"/>
                </a:solidFill>
                <a:latin typeface="Times New Roman"/>
                <a:ea typeface="Times New Roman"/>
                <a:cs typeface="Times New Roman"/>
                <a:sym typeface="Times New Roman"/>
              </a:rPr>
              <a:t>Engagement and purpose- Helping older adults get and stay meaningfully engaged is critical for their health and the health of our communities.</a:t>
            </a:r>
            <a:endParaRPr dirty="0"/>
          </a:p>
          <a:p>
            <a:pPr marL="342900" marR="0" lvl="0" indent="-228600" algn="l" rtl="0">
              <a:lnSpc>
                <a:spcPct val="100000"/>
              </a:lnSpc>
              <a:spcBef>
                <a:spcPts val="360"/>
              </a:spcBef>
              <a:spcAft>
                <a:spcPts val="0"/>
              </a:spcAft>
              <a:buClr>
                <a:srgbClr val="00587C"/>
              </a:buClr>
              <a:buSzPts val="1800"/>
              <a:buFont typeface="Calibri"/>
              <a:buNone/>
            </a:pPr>
            <a:endParaRPr sz="1800" b="0" i="0" u="none" strike="noStrike" cap="none" dirty="0">
              <a:solidFill>
                <a:srgbClr val="00587C"/>
              </a:solidFill>
              <a:latin typeface="Times New Roman"/>
              <a:ea typeface="Times New Roman"/>
              <a:cs typeface="Times New Roman"/>
              <a:sym typeface="Times New Roman"/>
            </a:endParaRPr>
          </a:p>
          <a:p>
            <a:pPr marL="342900" marR="0" lvl="0" indent="-342900" algn="l" rtl="0">
              <a:lnSpc>
                <a:spcPct val="100000"/>
              </a:lnSpc>
              <a:spcBef>
                <a:spcPts val="360"/>
              </a:spcBef>
              <a:spcAft>
                <a:spcPts val="0"/>
              </a:spcAft>
              <a:buClr>
                <a:srgbClr val="00587C"/>
              </a:buClr>
              <a:buSzPts val="1800"/>
              <a:buFont typeface="Times New Roman"/>
              <a:buChar char="•"/>
            </a:pPr>
            <a:r>
              <a:rPr lang="en-US" sz="1800" b="0" i="0" u="none" strike="noStrike" cap="none" dirty="0">
                <a:solidFill>
                  <a:srgbClr val="00587C"/>
                </a:solidFill>
                <a:latin typeface="Times New Roman"/>
                <a:ea typeface="Times New Roman"/>
                <a:cs typeface="Times New Roman"/>
                <a:sym typeface="Times New Roman"/>
              </a:rPr>
              <a:t>Mobility and movement- Remaining safe and mobile are top priorities for older adults.</a:t>
            </a:r>
            <a:endParaRPr dirty="0"/>
          </a:p>
          <a:p>
            <a:pPr marL="342900" marR="0" lvl="0" indent="-228600" algn="l" rtl="0">
              <a:lnSpc>
                <a:spcPct val="100000"/>
              </a:lnSpc>
              <a:spcBef>
                <a:spcPts val="360"/>
              </a:spcBef>
              <a:spcAft>
                <a:spcPts val="0"/>
              </a:spcAft>
              <a:buClr>
                <a:srgbClr val="00587C"/>
              </a:buClr>
              <a:buSzPts val="1800"/>
              <a:buFont typeface="Calibri"/>
              <a:buNone/>
            </a:pPr>
            <a:endParaRPr sz="1800" b="0" i="0" u="none" strike="noStrike" cap="none" dirty="0">
              <a:solidFill>
                <a:srgbClr val="00587C"/>
              </a:solidFill>
              <a:latin typeface="Times New Roman"/>
              <a:ea typeface="Times New Roman"/>
              <a:cs typeface="Times New Roman"/>
              <a:sym typeface="Times New Roman"/>
            </a:endParaRPr>
          </a:p>
          <a:p>
            <a:pPr marL="342900" marR="0" lvl="0" indent="-342900" algn="l" rtl="0">
              <a:lnSpc>
                <a:spcPct val="100000"/>
              </a:lnSpc>
              <a:spcBef>
                <a:spcPts val="360"/>
              </a:spcBef>
              <a:spcAft>
                <a:spcPts val="0"/>
              </a:spcAft>
              <a:buClr>
                <a:srgbClr val="00587C"/>
              </a:buClr>
              <a:buSzPts val="1800"/>
              <a:buFont typeface="Times New Roman"/>
              <a:buChar char="•"/>
            </a:pPr>
            <a:r>
              <a:rPr lang="en-US" sz="1800" b="0" i="0" u="none" strike="noStrike" cap="none" dirty="0">
                <a:solidFill>
                  <a:srgbClr val="00587C"/>
                </a:solidFill>
                <a:latin typeface="Times New Roman"/>
                <a:ea typeface="Times New Roman"/>
                <a:cs typeface="Times New Roman"/>
                <a:sym typeface="Times New Roman"/>
              </a:rPr>
              <a:t>Daily living and lifestyle - One third of people over 65 need assistance with at least one activity of daily living (e.g. eating, bathing, dressing).</a:t>
            </a:r>
            <a:endParaRPr dirty="0"/>
          </a:p>
          <a:p>
            <a:pPr marL="342900" marR="0" lvl="0" indent="-228600" algn="l" rtl="0">
              <a:lnSpc>
                <a:spcPct val="100000"/>
              </a:lnSpc>
              <a:spcBef>
                <a:spcPts val="360"/>
              </a:spcBef>
              <a:spcAft>
                <a:spcPts val="0"/>
              </a:spcAft>
              <a:buClr>
                <a:srgbClr val="00587C"/>
              </a:buClr>
              <a:buSzPts val="1800"/>
              <a:buFont typeface="Calibri"/>
              <a:buNone/>
            </a:pPr>
            <a:endParaRPr sz="1800" b="0" i="0" u="none" strike="noStrike" cap="none" dirty="0">
              <a:solidFill>
                <a:srgbClr val="00587C"/>
              </a:solidFill>
              <a:latin typeface="Times New Roman"/>
              <a:ea typeface="Times New Roman"/>
              <a:cs typeface="Times New Roman"/>
              <a:sym typeface="Times New Roman"/>
            </a:endParaRPr>
          </a:p>
          <a:p>
            <a:pPr marL="342900" marR="0" lvl="0" indent="-342900" algn="l" rtl="0">
              <a:lnSpc>
                <a:spcPct val="100000"/>
              </a:lnSpc>
              <a:spcBef>
                <a:spcPts val="360"/>
              </a:spcBef>
              <a:spcAft>
                <a:spcPts val="0"/>
              </a:spcAft>
              <a:buClr>
                <a:srgbClr val="00587C"/>
              </a:buClr>
              <a:buSzPts val="1800"/>
              <a:buFont typeface="Times New Roman"/>
              <a:buChar char="•"/>
            </a:pPr>
            <a:r>
              <a:rPr lang="en-US" sz="1800" b="0" i="0" u="none" strike="noStrike" cap="none" dirty="0">
                <a:solidFill>
                  <a:srgbClr val="00587C"/>
                </a:solidFill>
                <a:latin typeface="Times New Roman"/>
                <a:ea typeface="Times New Roman"/>
                <a:cs typeface="Times New Roman"/>
                <a:sym typeface="Times New Roman"/>
              </a:rPr>
              <a:t>Caregiving- </a:t>
            </a:r>
            <a:endParaRPr dirty="0"/>
          </a:p>
          <a:p>
            <a:pPr marL="742950" marR="0" lvl="1" indent="-285750" algn="l" rtl="0">
              <a:lnSpc>
                <a:spcPct val="100000"/>
              </a:lnSpc>
              <a:spcBef>
                <a:spcPts val="360"/>
              </a:spcBef>
              <a:spcAft>
                <a:spcPts val="0"/>
              </a:spcAft>
              <a:buClr>
                <a:srgbClr val="FD9239"/>
              </a:buClr>
              <a:buSzPts val="1800"/>
              <a:buFont typeface="Times New Roman"/>
              <a:buChar char="–"/>
            </a:pPr>
            <a:r>
              <a:rPr lang="en-US" sz="1800" b="0" i="0" u="none" strike="noStrike" cap="none" dirty="0">
                <a:solidFill>
                  <a:srgbClr val="FD9239"/>
                </a:solidFill>
                <a:latin typeface="Times New Roman"/>
                <a:ea typeface="Times New Roman"/>
                <a:cs typeface="Times New Roman"/>
                <a:sym typeface="Times New Roman"/>
              </a:rPr>
              <a:t>Families need support and training  </a:t>
            </a:r>
            <a:endParaRPr dirty="0"/>
          </a:p>
          <a:p>
            <a:pPr marL="742950" marR="0" lvl="1" indent="-285750" algn="l" rtl="0">
              <a:lnSpc>
                <a:spcPct val="100000"/>
              </a:lnSpc>
              <a:spcBef>
                <a:spcPts val="360"/>
              </a:spcBef>
              <a:spcAft>
                <a:spcPts val="0"/>
              </a:spcAft>
              <a:buClr>
                <a:srgbClr val="FD9239"/>
              </a:buClr>
              <a:buSzPts val="1800"/>
              <a:buFont typeface="Times New Roman"/>
              <a:buChar char="–"/>
            </a:pPr>
            <a:r>
              <a:rPr lang="en-US" sz="1800" b="0" i="0" u="none" strike="noStrike" cap="none" dirty="0">
                <a:solidFill>
                  <a:srgbClr val="FD9239"/>
                </a:solidFill>
                <a:latin typeface="Times New Roman"/>
                <a:ea typeface="Times New Roman"/>
                <a:cs typeface="Times New Roman"/>
                <a:sym typeface="Times New Roman"/>
              </a:rPr>
              <a:t>On the professional side, staff shortages and quality of care are huge concerns </a:t>
            </a:r>
            <a:endParaRPr dirty="0"/>
          </a:p>
          <a:p>
            <a:pPr marL="342900" marR="0" lvl="0" indent="-228600" algn="l" rtl="0">
              <a:lnSpc>
                <a:spcPct val="100000"/>
              </a:lnSpc>
              <a:spcBef>
                <a:spcPts val="360"/>
              </a:spcBef>
              <a:spcAft>
                <a:spcPts val="0"/>
              </a:spcAft>
              <a:buClr>
                <a:srgbClr val="00587C"/>
              </a:buClr>
              <a:buSzPts val="1800"/>
              <a:buFont typeface="Calibri"/>
              <a:buNone/>
            </a:pPr>
            <a:endParaRPr sz="1800" b="0" i="0" u="none" strike="noStrike" cap="none" dirty="0">
              <a:solidFill>
                <a:srgbClr val="00587C"/>
              </a:solidFill>
              <a:latin typeface="Times New Roman"/>
              <a:ea typeface="Times New Roman"/>
              <a:cs typeface="Times New Roman"/>
              <a:sym typeface="Times New Roman"/>
            </a:endParaRPr>
          </a:p>
          <a:p>
            <a:pPr marL="342900" marR="0" lvl="0" indent="-342900" algn="l" rtl="0">
              <a:lnSpc>
                <a:spcPct val="100000"/>
              </a:lnSpc>
              <a:spcBef>
                <a:spcPts val="360"/>
              </a:spcBef>
              <a:spcAft>
                <a:spcPts val="0"/>
              </a:spcAft>
              <a:buClr>
                <a:srgbClr val="00587C"/>
              </a:buClr>
              <a:buSzPts val="1800"/>
              <a:buFont typeface="Times New Roman"/>
              <a:buChar char="•"/>
            </a:pPr>
            <a:r>
              <a:rPr lang="en-US" sz="1800" b="0" i="0" u="none" strike="noStrike" cap="none" dirty="0">
                <a:solidFill>
                  <a:srgbClr val="00587C"/>
                </a:solidFill>
                <a:latin typeface="Times New Roman"/>
                <a:ea typeface="Times New Roman"/>
                <a:cs typeface="Times New Roman"/>
                <a:sym typeface="Times New Roman"/>
              </a:rPr>
              <a:t>Care coordination- Two-thirds of seniors have at least two chronic conditions.</a:t>
            </a:r>
            <a:endParaRPr dirty="0"/>
          </a:p>
          <a:p>
            <a:pPr marL="342900" marR="0" lvl="0" indent="-228600" algn="l" rtl="0">
              <a:lnSpc>
                <a:spcPct val="100000"/>
              </a:lnSpc>
              <a:spcBef>
                <a:spcPts val="360"/>
              </a:spcBef>
              <a:spcAft>
                <a:spcPts val="0"/>
              </a:spcAft>
              <a:buClr>
                <a:srgbClr val="00587C"/>
              </a:buClr>
              <a:buSzPts val="1800"/>
              <a:buFont typeface="Calibri"/>
              <a:buNone/>
            </a:pPr>
            <a:endParaRPr sz="1800" b="0" i="0" u="none" strike="noStrike" cap="none" dirty="0">
              <a:solidFill>
                <a:srgbClr val="00587C"/>
              </a:solidFill>
              <a:latin typeface="Times New Roman"/>
              <a:ea typeface="Times New Roman"/>
              <a:cs typeface="Times New Roman"/>
              <a:sym typeface="Times New Roman"/>
            </a:endParaRPr>
          </a:p>
          <a:p>
            <a:pPr marL="342900" marR="0" lvl="0" indent="-342900" algn="l" rtl="0">
              <a:lnSpc>
                <a:spcPct val="100000"/>
              </a:lnSpc>
              <a:spcBef>
                <a:spcPts val="360"/>
              </a:spcBef>
              <a:spcAft>
                <a:spcPts val="0"/>
              </a:spcAft>
              <a:buClr>
                <a:srgbClr val="00587C"/>
              </a:buClr>
              <a:buSzPts val="1800"/>
              <a:buFont typeface="Times New Roman"/>
              <a:buChar char="•"/>
            </a:pPr>
            <a:r>
              <a:rPr lang="en-US" sz="1800" b="0" i="0" u="none" strike="noStrike" cap="none" dirty="0">
                <a:solidFill>
                  <a:srgbClr val="00587C"/>
                </a:solidFill>
                <a:latin typeface="Times New Roman"/>
                <a:ea typeface="Times New Roman"/>
                <a:cs typeface="Times New Roman"/>
                <a:sym typeface="Times New Roman"/>
              </a:rPr>
              <a:t>Brain health -  10% of adults 65 and over develop Alzheimer’s disease </a:t>
            </a:r>
            <a:endParaRPr dirty="0"/>
          </a:p>
          <a:p>
            <a:pPr marL="342900" marR="0" lvl="0" indent="-342900" algn="l" rtl="0">
              <a:lnSpc>
                <a:spcPct val="100000"/>
              </a:lnSpc>
              <a:spcBef>
                <a:spcPts val="360"/>
              </a:spcBef>
              <a:spcAft>
                <a:spcPts val="0"/>
              </a:spcAft>
              <a:buClr>
                <a:srgbClr val="00587C"/>
              </a:buClr>
              <a:buSzPts val="1800"/>
              <a:buFont typeface="Times New Roman"/>
              <a:buNone/>
            </a:pPr>
            <a:r>
              <a:rPr lang="en-US" sz="1800" b="0" i="0" u="none" strike="noStrike" cap="none" dirty="0">
                <a:solidFill>
                  <a:srgbClr val="00587C"/>
                </a:solidFill>
                <a:latin typeface="Times New Roman"/>
                <a:ea typeface="Times New Roman"/>
                <a:cs typeface="Times New Roman"/>
                <a:sym typeface="Times New Roman"/>
              </a:rPr>
              <a:t>	and this %  doubles every five years after that.</a:t>
            </a:r>
            <a:endParaRPr dirty="0"/>
          </a:p>
          <a:p>
            <a:pPr marL="342900" marR="0" lvl="0" indent="-342900" algn="l" rtl="0">
              <a:lnSpc>
                <a:spcPct val="100000"/>
              </a:lnSpc>
              <a:spcBef>
                <a:spcPts val="360"/>
              </a:spcBef>
              <a:spcAft>
                <a:spcPts val="0"/>
              </a:spcAft>
              <a:buClr>
                <a:srgbClr val="00587C"/>
              </a:buClr>
              <a:buSzPts val="1800"/>
              <a:buFont typeface="Calibri"/>
              <a:buNone/>
            </a:pPr>
            <a:endParaRPr sz="1800" b="0" i="0" u="none" strike="noStrike" cap="none" dirty="0">
              <a:solidFill>
                <a:srgbClr val="00587C"/>
              </a:solidFill>
              <a:latin typeface="Calibri"/>
              <a:ea typeface="Calibri"/>
              <a:cs typeface="Calibri"/>
              <a:sym typeface="Calibri"/>
            </a:endParaRPr>
          </a:p>
          <a:p>
            <a:pPr marL="342900" marR="0" lvl="0" indent="-228600" algn="l" rtl="0">
              <a:spcBef>
                <a:spcPts val="360"/>
              </a:spcBef>
              <a:spcAft>
                <a:spcPts val="0"/>
              </a:spcAft>
              <a:buClr>
                <a:srgbClr val="00587C"/>
              </a:buClr>
              <a:buSzPts val="1800"/>
              <a:buFont typeface="Calibri"/>
              <a:buNone/>
            </a:pPr>
            <a:endParaRPr sz="1800" b="0" i="0" u="none" dirty="0">
              <a:solidFill>
                <a:srgbClr val="00587C"/>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6"/>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b="1" i="0" u="none" dirty="0">
                <a:solidFill>
                  <a:srgbClr val="00B0F0"/>
                </a:solidFill>
                <a:latin typeface="Calibri"/>
                <a:ea typeface="Calibri"/>
                <a:cs typeface="Calibri"/>
                <a:sym typeface="Calibri"/>
              </a:rPr>
              <a:t>Annmarie’s Experiences</a:t>
            </a:r>
            <a:endParaRPr dirty="0"/>
          </a:p>
        </p:txBody>
      </p:sp>
      <p:sp>
        <p:nvSpPr>
          <p:cNvPr id="271" name="Google Shape;271;p26"/>
          <p:cNvSpPr txBox="1">
            <a:spLocks noGrp="1"/>
          </p:cNvSpPr>
          <p:nvPr>
            <p:ph type="body" idx="1"/>
          </p:nvPr>
        </p:nvSpPr>
        <p:spPr>
          <a:xfrm>
            <a:off x="533400" y="1600200"/>
            <a:ext cx="8077200" cy="43434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00"/>
              </a:spcBef>
              <a:spcAft>
                <a:spcPts val="0"/>
              </a:spcAft>
              <a:buClr>
                <a:srgbClr val="00587C"/>
              </a:buClr>
              <a:buSzPts val="200"/>
              <a:buFont typeface="Calibri"/>
              <a:buChar char="•"/>
            </a:pPr>
            <a:r>
              <a:rPr lang="en-US" sz="3200" b="0" i="0" u="none" dirty="0">
                <a:solidFill>
                  <a:srgbClr val="00587C"/>
                </a:solidFill>
                <a:latin typeface="Times New Roman"/>
                <a:ea typeface="Times New Roman"/>
                <a:cs typeface="Times New Roman"/>
                <a:sym typeface="Times New Roman"/>
              </a:rPr>
              <a:t>Senior center activities</a:t>
            </a:r>
            <a:endParaRPr dirty="0"/>
          </a:p>
          <a:p>
            <a:pPr marL="914400" lvl="1" indent="-342900" algn="l" rtl="0">
              <a:lnSpc>
                <a:spcPct val="100000"/>
              </a:lnSpc>
              <a:spcBef>
                <a:spcPts val="300"/>
              </a:spcBef>
              <a:spcAft>
                <a:spcPts val="0"/>
              </a:spcAft>
              <a:buClr>
                <a:srgbClr val="FD9239"/>
              </a:buClr>
              <a:buSzPts val="200"/>
              <a:buFont typeface="Calibri"/>
              <a:buChar char="–"/>
            </a:pPr>
            <a:r>
              <a:rPr lang="en-US" sz="2800" b="0" i="0" u="none" dirty="0">
                <a:solidFill>
                  <a:srgbClr val="FD9239"/>
                </a:solidFill>
                <a:latin typeface="Times New Roman"/>
                <a:ea typeface="Times New Roman"/>
                <a:cs typeface="Times New Roman"/>
                <a:sym typeface="Times New Roman"/>
              </a:rPr>
              <a:t>planning and building strategic partnerships to develop options that will meet the needs of aging individuals with autism.</a:t>
            </a:r>
            <a:endParaRPr dirty="0"/>
          </a:p>
          <a:p>
            <a:pPr marL="457200" lvl="0" indent="-342900" algn="l" rtl="0">
              <a:lnSpc>
                <a:spcPct val="100000"/>
              </a:lnSpc>
              <a:spcBef>
                <a:spcPts val="300"/>
              </a:spcBef>
              <a:spcAft>
                <a:spcPts val="0"/>
              </a:spcAft>
              <a:buClr>
                <a:srgbClr val="00587C"/>
              </a:buClr>
              <a:buSzPts val="200"/>
              <a:buFont typeface="Calibri"/>
              <a:buChar char="•"/>
            </a:pPr>
            <a:r>
              <a:rPr lang="en-US" sz="3200" b="0" i="0" u="none" dirty="0">
                <a:solidFill>
                  <a:srgbClr val="00587C"/>
                </a:solidFill>
                <a:latin typeface="Times New Roman"/>
                <a:ea typeface="Times New Roman"/>
                <a:cs typeface="Times New Roman"/>
                <a:sym typeface="Times New Roman"/>
              </a:rPr>
              <a:t>Focus on preference and choice</a:t>
            </a:r>
            <a:endParaRPr dirty="0"/>
          </a:p>
          <a:p>
            <a:pPr marL="457200" lvl="0" indent="-342900" algn="l" rtl="0">
              <a:lnSpc>
                <a:spcPct val="100000"/>
              </a:lnSpc>
              <a:spcBef>
                <a:spcPts val="300"/>
              </a:spcBef>
              <a:spcAft>
                <a:spcPts val="0"/>
              </a:spcAft>
              <a:buClr>
                <a:srgbClr val="00587C"/>
              </a:buClr>
              <a:buSzPts val="200"/>
              <a:buFont typeface="Calibri"/>
              <a:buChar char="•"/>
            </a:pPr>
            <a:r>
              <a:rPr lang="en-US" sz="3200" b="0" i="0" u="none" dirty="0">
                <a:solidFill>
                  <a:srgbClr val="00587C"/>
                </a:solidFill>
                <a:latin typeface="Times New Roman"/>
                <a:ea typeface="Times New Roman"/>
                <a:cs typeface="Times New Roman"/>
                <a:sym typeface="Times New Roman"/>
              </a:rPr>
              <a:t>Building a robust schedule of meaningful leisure, health, wellness and nutrition activities </a:t>
            </a:r>
            <a:endParaRPr dirty="0"/>
          </a:p>
          <a:p>
            <a:pPr marL="457200" lvl="0" indent="-228600" algn="l" rtl="0">
              <a:spcBef>
                <a:spcPts val="360"/>
              </a:spcBef>
              <a:spcAft>
                <a:spcPts val="0"/>
              </a:spcAft>
              <a:buClr>
                <a:srgbClr val="00587C"/>
              </a:buClr>
              <a:buSzPts val="1800"/>
              <a:buNone/>
            </a:pPr>
            <a:endParaRPr sz="3200" b="0" i="0" u="none" dirty="0">
              <a:solidFill>
                <a:srgbClr val="00587C"/>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b="1" i="0" u="none" dirty="0">
                <a:solidFill>
                  <a:srgbClr val="000000"/>
                </a:solidFill>
                <a:latin typeface="Times New Roman" panose="02020603050405020304" pitchFamily="18" charset="0"/>
                <a:ea typeface="Calibri"/>
                <a:cs typeface="Times New Roman" panose="02020603050405020304" pitchFamily="18" charset="0"/>
                <a:sym typeface="Calibri"/>
              </a:rPr>
              <a:t>Integrated Senior</a:t>
            </a:r>
            <a:r>
              <a:rPr lang="en-US" sz="4400" b="1" i="0" u="none" dirty="0">
                <a:solidFill>
                  <a:srgbClr val="FFFFFF"/>
                </a:solidFill>
                <a:latin typeface="Times New Roman" panose="02020603050405020304" pitchFamily="18" charset="0"/>
                <a:ea typeface="Calibri"/>
                <a:cs typeface="Times New Roman" panose="02020603050405020304" pitchFamily="18" charset="0"/>
                <a:sym typeface="Calibri"/>
              </a:rPr>
              <a:t> </a:t>
            </a:r>
            <a:r>
              <a:rPr lang="en-US" sz="4400" b="1" i="0" u="none" dirty="0">
                <a:solidFill>
                  <a:srgbClr val="000000"/>
                </a:solidFill>
                <a:latin typeface="Times New Roman" panose="02020603050405020304" pitchFamily="18" charset="0"/>
                <a:ea typeface="Calibri"/>
                <a:cs typeface="Times New Roman" panose="02020603050405020304" pitchFamily="18" charset="0"/>
                <a:sym typeface="Calibri"/>
              </a:rPr>
              <a:t>Center</a:t>
            </a:r>
            <a:endParaRPr dirty="0">
              <a:latin typeface="Times New Roman" panose="02020603050405020304" pitchFamily="18" charset="0"/>
              <a:cs typeface="Times New Roman" panose="02020603050405020304" pitchFamily="18" charset="0"/>
            </a:endParaRPr>
          </a:p>
        </p:txBody>
      </p:sp>
      <p:sp>
        <p:nvSpPr>
          <p:cNvPr id="312" name="Google Shape;312;p30"/>
          <p:cNvSpPr txBox="1">
            <a:spLocks noGrp="1"/>
          </p:cNvSpPr>
          <p:nvPr>
            <p:ph type="body" idx="1"/>
          </p:nvPr>
        </p:nvSpPr>
        <p:spPr>
          <a:xfrm>
            <a:off x="533400" y="1600200"/>
            <a:ext cx="8077200" cy="4343400"/>
          </a:xfrm>
          <a:prstGeom prst="rect">
            <a:avLst/>
          </a:prstGeom>
          <a:noFill/>
          <a:ln>
            <a:noFill/>
          </a:ln>
        </p:spPr>
        <p:txBody>
          <a:bodyPr spcFirstLastPara="1" wrap="square" lIns="91425" tIns="45700" rIns="91425" bIns="45700" anchor="t" anchorCtr="0">
            <a:noAutofit/>
          </a:bodyPr>
          <a:lstStyle/>
          <a:p>
            <a:pPr indent="-457200">
              <a:spcBef>
                <a:spcPts val="0"/>
              </a:spcBef>
              <a:buClr>
                <a:srgbClr val="FD9239"/>
              </a:buClr>
            </a:pPr>
            <a:r>
              <a:rPr lang="en-US" sz="2800" b="0" i="0" u="none" dirty="0">
                <a:solidFill>
                  <a:srgbClr val="FD9239"/>
                </a:solidFill>
                <a:latin typeface="Times New Roman" panose="02020603050405020304" pitchFamily="18" charset="0"/>
                <a:ea typeface="Calibri"/>
                <a:cs typeface="Times New Roman" panose="02020603050405020304" pitchFamily="18" charset="0"/>
                <a:sym typeface="Calibri"/>
              </a:rPr>
              <a:t>There is currently no program available on Staten Island for individuals with severe autism who are aging</a:t>
            </a:r>
            <a:endParaRPr sz="2800" b="0" i="0" u="none" dirty="0">
              <a:solidFill>
                <a:srgbClr val="00587C"/>
              </a:solidFill>
              <a:latin typeface="Times New Roman" panose="02020603050405020304" pitchFamily="18" charset="0"/>
              <a:ea typeface="Calibri"/>
              <a:cs typeface="Times New Roman" panose="02020603050405020304" pitchFamily="18" charset="0"/>
              <a:sym typeface="Calibri"/>
            </a:endParaRPr>
          </a:p>
          <a:p>
            <a:pPr indent="-457200">
              <a:spcBef>
                <a:spcPts val="600"/>
              </a:spcBef>
            </a:pPr>
            <a:endParaRPr sz="2800" b="0" i="0" u="none" dirty="0">
              <a:solidFill>
                <a:srgbClr val="FD9239"/>
              </a:solidFill>
              <a:latin typeface="Times New Roman" panose="02020603050405020304" pitchFamily="18" charset="0"/>
              <a:ea typeface="Calibri"/>
              <a:cs typeface="Times New Roman" panose="02020603050405020304" pitchFamily="18" charset="0"/>
              <a:sym typeface="Calibri"/>
            </a:endParaRPr>
          </a:p>
          <a:p>
            <a:pPr indent="-457200">
              <a:spcBef>
                <a:spcPts val="600"/>
              </a:spcBef>
              <a:buClr>
                <a:srgbClr val="FD9239"/>
              </a:buClr>
            </a:pPr>
            <a:r>
              <a:rPr lang="en-US" sz="2800" b="0" i="0" u="none" dirty="0">
                <a:solidFill>
                  <a:srgbClr val="FD9239"/>
                </a:solidFill>
                <a:latin typeface="Times New Roman" panose="02020603050405020304" pitchFamily="18" charset="0"/>
                <a:ea typeface="Calibri"/>
                <a:cs typeface="Times New Roman" panose="02020603050405020304" pitchFamily="18" charset="0"/>
                <a:sym typeface="Calibri"/>
              </a:rPr>
              <a:t>Eden II’s adult program opened in 1982 and has a number of participants in their 50s and 60s.</a:t>
            </a:r>
          </a:p>
          <a:p>
            <a:pPr lvl="1" indent="-457200">
              <a:spcBef>
                <a:spcPts val="600"/>
              </a:spcBef>
            </a:pPr>
            <a:r>
              <a:rPr lang="en-US" sz="2800" dirty="0">
                <a:solidFill>
                  <a:srgbClr val="FD9239"/>
                </a:solidFill>
                <a:latin typeface="Times New Roman" panose="02020603050405020304" pitchFamily="18" charset="0"/>
                <a:ea typeface="Calibri"/>
                <a:cs typeface="Times New Roman" panose="02020603050405020304" pitchFamily="18" charset="0"/>
                <a:sym typeface="Calibri"/>
              </a:rPr>
              <a:t>And this number is rising</a:t>
            </a:r>
            <a:endParaRPr lang="en-US" sz="2800" b="0" i="0" u="none" dirty="0">
              <a:solidFill>
                <a:srgbClr val="FD9239"/>
              </a:solidFill>
              <a:latin typeface="Times New Roman" panose="02020603050405020304" pitchFamily="18" charset="0"/>
              <a:ea typeface="Calibri"/>
              <a:cs typeface="Times New Roman" panose="02020603050405020304" pitchFamily="18" charset="0"/>
              <a:sym typeface="Calibri"/>
            </a:endParaRPr>
          </a:p>
          <a:p>
            <a:pPr marL="342900" lvl="0" indent="-342900" algn="l" rtl="0">
              <a:lnSpc>
                <a:spcPct val="100000"/>
              </a:lnSpc>
              <a:spcBef>
                <a:spcPts val="600"/>
              </a:spcBef>
              <a:spcAft>
                <a:spcPts val="0"/>
              </a:spcAft>
              <a:buClr>
                <a:srgbClr val="FD9239"/>
              </a:buClr>
              <a:buFont typeface="Calibri"/>
              <a:buNone/>
            </a:pPr>
            <a:endParaRPr dirty="0">
              <a:latin typeface="Times New Roman" panose="02020603050405020304" pitchFamily="18" charset="0"/>
              <a:cs typeface="Times New Roman" panose="02020603050405020304" pitchFamily="18" charset="0"/>
            </a:endParaRPr>
          </a:p>
        </p:txBody>
      </p:sp>
      <p:sp>
        <p:nvSpPr>
          <p:cNvPr id="313" name="Google Shape;313;p30"/>
          <p:cNvSpPr txBox="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BBE0E3"/>
              </a:buClr>
              <a:buSzPts val="1400"/>
              <a:buFont typeface="Calibri"/>
              <a:buNone/>
            </a:pPr>
            <a:r>
              <a:rPr lang="en-US" sz="1400" b="0" i="0" u="none" dirty="0">
                <a:solidFill>
                  <a:srgbClr val="BBE0E3"/>
                </a:solidFill>
                <a:latin typeface="Calibri"/>
                <a:ea typeface="Calibri"/>
                <a:cs typeface="Calibri"/>
                <a:sym typeface="Calibri"/>
              </a:rPr>
              <a:t>Eden II Programs</a:t>
            </a:r>
            <a:endParaRPr dirty="0"/>
          </a:p>
        </p:txBody>
      </p:sp>
      <p:sp>
        <p:nvSpPr>
          <p:cNvPr id="2" name="Arrow: Up 1">
            <a:extLst>
              <a:ext uri="{FF2B5EF4-FFF2-40B4-BE49-F238E27FC236}">
                <a16:creationId xmlns:a16="http://schemas.microsoft.com/office/drawing/2014/main" id="{C9A52425-C14A-42FF-B3B1-973CD5B6478F}"/>
              </a:ext>
            </a:extLst>
          </p:cNvPr>
          <p:cNvSpPr/>
          <p:nvPr/>
        </p:nvSpPr>
        <p:spPr>
          <a:xfrm>
            <a:off x="5878286" y="4768596"/>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3A4345-41D9-47E2-A292-A41E3F74D6A6}"/>
              </a:ext>
            </a:extLst>
          </p:cNvPr>
          <p:cNvSpPr/>
          <p:nvPr/>
        </p:nvSpPr>
        <p:spPr>
          <a:xfrm>
            <a:off x="1208313" y="3554962"/>
            <a:ext cx="6727372" cy="2375330"/>
          </a:xfrm>
          <a:prstGeom prst="rect">
            <a:avLst/>
          </a:prstGeom>
        </p:spPr>
        <p:txBody>
          <a:bodyPr wrap="square">
            <a:spAutoFit/>
          </a:bodyPr>
          <a:lstStyle/>
          <a:p>
            <a:pPr algn="ctr">
              <a:lnSpc>
                <a:spcPct val="107000"/>
              </a:lnSpc>
            </a:pPr>
            <a:r>
              <a:rPr lang="en-US"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We want to share our vision for a </a:t>
            </a:r>
          </a:p>
          <a:p>
            <a:pPr algn="ctr">
              <a:lnSpc>
                <a:spcPct val="107000"/>
              </a:lnSpc>
            </a:pPr>
            <a:r>
              <a:rPr lang="en-US"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Senior Center for the Autism Community</a:t>
            </a:r>
          </a:p>
          <a:p>
            <a:pPr algn="ctr">
              <a:lnSpc>
                <a:spcPct val="107000"/>
              </a:lnSpc>
            </a:pPr>
            <a:endParaRPr lang="en-US"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As we strive to fulfill our mission:</a:t>
            </a:r>
          </a:p>
          <a:p>
            <a:pPr marL="342900" indent="-342900" algn="ctr">
              <a:lnSpc>
                <a:spcPct val="107000"/>
              </a:lnSpc>
              <a:buFontTx/>
              <a:buChar char="-"/>
            </a:pPr>
            <a:r>
              <a:rPr lang="en-US"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to support people with ASD through their lifespan, and </a:t>
            </a:r>
          </a:p>
          <a:p>
            <a:pPr marL="342900" indent="-342900" algn="ctr">
              <a:lnSpc>
                <a:spcPct val="107000"/>
              </a:lnSpc>
              <a:buFontTx/>
              <a:buChar char="-"/>
            </a:pPr>
            <a:r>
              <a:rPr lang="en-US"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to be recognized as a model of excellence in the community for meeting the needs of seniors with ASD</a:t>
            </a:r>
            <a:endPar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C62DD9E1-F672-4D2F-84D7-33A1B470EC6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673528" y="530528"/>
            <a:ext cx="5796943" cy="28984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006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E6C611-75F5-492E-8148-9704A993CD6D}"/>
              </a:ext>
            </a:extLst>
          </p:cNvPr>
          <p:cNvPicPr>
            <a:picLocks noChangeAspect="1"/>
          </p:cNvPicPr>
          <p:nvPr/>
        </p:nvPicPr>
        <p:blipFill>
          <a:blip r:embed="rId2"/>
          <a:stretch>
            <a:fillRect/>
          </a:stretch>
        </p:blipFill>
        <p:spPr>
          <a:xfrm>
            <a:off x="223935" y="2187517"/>
            <a:ext cx="8472196" cy="2300544"/>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9926F4E1-7EF5-4E98-A28D-E7A608BB1B39}"/>
              </a:ext>
            </a:extLst>
          </p:cNvPr>
          <p:cNvSpPr txBox="1"/>
          <p:nvPr/>
        </p:nvSpPr>
        <p:spPr>
          <a:xfrm>
            <a:off x="2884922" y="707040"/>
            <a:ext cx="3150221" cy="584775"/>
          </a:xfrm>
          <a:prstGeom prst="rect">
            <a:avLst/>
          </a:prstGeom>
          <a:noFill/>
        </p:spPr>
        <p:txBody>
          <a:bodyPr wrap="non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Health Outcomes </a:t>
            </a:r>
          </a:p>
        </p:txBody>
      </p:sp>
      <p:sp>
        <p:nvSpPr>
          <p:cNvPr id="4" name="TextBox 3">
            <a:extLst>
              <a:ext uri="{FF2B5EF4-FFF2-40B4-BE49-F238E27FC236}">
                <a16:creationId xmlns:a16="http://schemas.microsoft.com/office/drawing/2014/main" id="{528BD0D0-7DA2-4DA7-B67E-A70593330AC9}"/>
              </a:ext>
            </a:extLst>
          </p:cNvPr>
          <p:cNvSpPr txBox="1"/>
          <p:nvPr/>
        </p:nvSpPr>
        <p:spPr>
          <a:xfrm>
            <a:off x="2452110" y="5091375"/>
            <a:ext cx="4015843" cy="584775"/>
          </a:xfrm>
          <a:prstGeom prst="rect">
            <a:avLst/>
          </a:prstGeom>
          <a:noFill/>
        </p:spPr>
        <p:txBody>
          <a:bodyPr wrap="none" rtlCol="0">
            <a:spAutoFit/>
          </a:bodyPr>
          <a:lstStyle/>
          <a:p>
            <a:r>
              <a:rPr lang="en-US" sz="3200" dirty="0">
                <a:latin typeface="Times New Roman" panose="02020603050405020304" pitchFamily="18" charset="0"/>
                <a:cs typeface="Times New Roman" panose="02020603050405020304" pitchFamily="18" charset="0"/>
              </a:rPr>
              <a:t>Community Outcomes </a:t>
            </a:r>
          </a:p>
        </p:txBody>
      </p:sp>
    </p:spTree>
    <p:extLst>
      <p:ext uri="{BB962C8B-B14F-4D97-AF65-F5344CB8AC3E}">
        <p14:creationId xmlns:p14="http://schemas.microsoft.com/office/powerpoint/2010/main" val="1439380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rId3" action="ppaction://hlinksldjump"/>
            <a:extLst>
              <a:ext uri="{FF2B5EF4-FFF2-40B4-BE49-F238E27FC236}">
                <a16:creationId xmlns:a16="http://schemas.microsoft.com/office/drawing/2014/main" id="{EA01F120-3275-4666-8F44-B28EA997F405}"/>
              </a:ext>
            </a:extLst>
          </p:cNvPr>
          <p:cNvGraphicFramePr>
            <a:graphicFrameLocks noChangeAspect="1"/>
          </p:cNvGraphicFramePr>
          <p:nvPr>
            <p:extLst>
              <p:ext uri="{D42A27DB-BD31-4B8C-83A1-F6EECF244321}">
                <p14:modId xmlns:p14="http://schemas.microsoft.com/office/powerpoint/2010/main" val="963899336"/>
              </p:ext>
            </p:extLst>
          </p:nvPr>
        </p:nvGraphicFramePr>
        <p:xfrm>
          <a:off x="1464905" y="78742"/>
          <a:ext cx="4945225" cy="6621222"/>
        </p:xfrm>
        <a:graphic>
          <a:graphicData uri="http://schemas.openxmlformats.org/presentationml/2006/ole">
            <mc:AlternateContent xmlns:mc="http://schemas.openxmlformats.org/markup-compatibility/2006">
              <mc:Choice xmlns:v="urn:schemas-microsoft-com:vml" Requires="v">
                <p:oleObj spid="_x0000_s3087" name="Document" r:id="rId4" imgW="5956042" imgH="7973838" progId="Word.Document.12">
                  <p:embed/>
                </p:oleObj>
              </mc:Choice>
              <mc:Fallback>
                <p:oleObj name="Document" r:id="rId4" imgW="5956042" imgH="7973838" progId="Word.Document.12">
                  <p:embed/>
                  <p:pic>
                    <p:nvPicPr>
                      <p:cNvPr id="0" name=""/>
                      <p:cNvPicPr/>
                      <p:nvPr/>
                    </p:nvPicPr>
                    <p:blipFill>
                      <a:blip r:embed="rId5"/>
                      <a:stretch>
                        <a:fillRect/>
                      </a:stretch>
                    </p:blipFill>
                    <p:spPr>
                      <a:xfrm>
                        <a:off x="1464905" y="78742"/>
                        <a:ext cx="4945225" cy="6621222"/>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784ED59-BF32-43C8-B015-4CB86BCA9358}"/>
              </a:ext>
            </a:extLst>
          </p:cNvPr>
          <p:cNvSpPr txBox="1"/>
          <p:nvPr/>
        </p:nvSpPr>
        <p:spPr>
          <a:xfrm>
            <a:off x="5122506" y="1208230"/>
            <a:ext cx="1596912" cy="307777"/>
          </a:xfrm>
          <a:prstGeom prst="rect">
            <a:avLst/>
          </a:prstGeom>
          <a:noFill/>
        </p:spPr>
        <p:txBody>
          <a:bodyPr wrap="none" rtlCol="0">
            <a:spAutoFit/>
          </a:bodyPr>
          <a:lstStyle/>
          <a:p>
            <a:r>
              <a:rPr lang="en-US" dirty="0"/>
              <a:t>One to one meals</a:t>
            </a:r>
          </a:p>
        </p:txBody>
      </p:sp>
      <p:sp>
        <p:nvSpPr>
          <p:cNvPr id="7" name="TextBox 6">
            <a:extLst>
              <a:ext uri="{FF2B5EF4-FFF2-40B4-BE49-F238E27FC236}">
                <a16:creationId xmlns:a16="http://schemas.microsoft.com/office/drawing/2014/main" id="{897F9E0F-D0B5-41B3-A690-E4F08D4C3211}"/>
              </a:ext>
            </a:extLst>
          </p:cNvPr>
          <p:cNvSpPr txBox="1"/>
          <p:nvPr/>
        </p:nvSpPr>
        <p:spPr>
          <a:xfrm>
            <a:off x="5131323" y="3121223"/>
            <a:ext cx="1579278" cy="307777"/>
          </a:xfrm>
          <a:prstGeom prst="rect">
            <a:avLst/>
          </a:prstGeom>
          <a:noFill/>
        </p:spPr>
        <p:txBody>
          <a:bodyPr wrap="none" rtlCol="0">
            <a:spAutoFit/>
          </a:bodyPr>
          <a:lstStyle/>
          <a:p>
            <a:r>
              <a:rPr lang="en-US" dirty="0"/>
              <a:t>Visual schedules </a:t>
            </a:r>
          </a:p>
        </p:txBody>
      </p:sp>
      <p:sp>
        <p:nvSpPr>
          <p:cNvPr id="8" name="TextBox 7">
            <a:extLst>
              <a:ext uri="{FF2B5EF4-FFF2-40B4-BE49-F238E27FC236}">
                <a16:creationId xmlns:a16="http://schemas.microsoft.com/office/drawing/2014/main" id="{906427DB-EEAA-45F6-92C9-D032AE1F986A}"/>
              </a:ext>
            </a:extLst>
          </p:cNvPr>
          <p:cNvSpPr txBox="1"/>
          <p:nvPr/>
        </p:nvSpPr>
        <p:spPr>
          <a:xfrm>
            <a:off x="5122506" y="4880327"/>
            <a:ext cx="1577676" cy="307777"/>
          </a:xfrm>
          <a:prstGeom prst="rect">
            <a:avLst/>
          </a:prstGeom>
          <a:noFill/>
        </p:spPr>
        <p:txBody>
          <a:bodyPr wrap="none" rtlCol="0">
            <a:spAutoFit/>
          </a:bodyPr>
          <a:lstStyle/>
          <a:p>
            <a:r>
              <a:rPr lang="en-US" dirty="0"/>
              <a:t>Direct Instruction </a:t>
            </a:r>
          </a:p>
        </p:txBody>
      </p:sp>
      <p:sp>
        <p:nvSpPr>
          <p:cNvPr id="9" name="TextBox 8">
            <a:extLst>
              <a:ext uri="{FF2B5EF4-FFF2-40B4-BE49-F238E27FC236}">
                <a16:creationId xmlns:a16="http://schemas.microsoft.com/office/drawing/2014/main" id="{3BD2C3DD-0763-4BF5-83B1-7247CB184ECD}"/>
              </a:ext>
            </a:extLst>
          </p:cNvPr>
          <p:cNvSpPr txBox="1"/>
          <p:nvPr/>
        </p:nvSpPr>
        <p:spPr>
          <a:xfrm>
            <a:off x="5122506" y="5887616"/>
            <a:ext cx="3392275" cy="307777"/>
          </a:xfrm>
          <a:prstGeom prst="rect">
            <a:avLst/>
          </a:prstGeom>
          <a:noFill/>
        </p:spPr>
        <p:txBody>
          <a:bodyPr wrap="none" rtlCol="0">
            <a:spAutoFit/>
          </a:bodyPr>
          <a:lstStyle/>
          <a:p>
            <a:r>
              <a:rPr lang="en-US" dirty="0"/>
              <a:t>Sensitive to selectivity &amp; sensory issues </a:t>
            </a:r>
          </a:p>
        </p:txBody>
      </p:sp>
    </p:spTree>
    <p:extLst>
      <p:ext uri="{BB962C8B-B14F-4D97-AF65-F5344CB8AC3E}">
        <p14:creationId xmlns:p14="http://schemas.microsoft.com/office/powerpoint/2010/main" val="251532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3D8AC48-A4E6-460A-BABE-BD4F47934723}"/>
              </a:ext>
            </a:extLst>
          </p:cNvPr>
          <p:cNvGraphicFramePr>
            <a:graphicFrameLocks noGrp="1"/>
          </p:cNvGraphicFramePr>
          <p:nvPr>
            <p:extLst>
              <p:ext uri="{D42A27DB-BD31-4B8C-83A1-F6EECF244321}">
                <p14:modId xmlns:p14="http://schemas.microsoft.com/office/powerpoint/2010/main" val="1797398844"/>
              </p:ext>
            </p:extLst>
          </p:nvPr>
        </p:nvGraphicFramePr>
        <p:xfrm>
          <a:off x="727787" y="755779"/>
          <a:ext cx="6559421" cy="5094515"/>
        </p:xfrm>
        <a:graphic>
          <a:graphicData uri="http://schemas.openxmlformats.org/drawingml/2006/table">
            <a:tbl>
              <a:tblPr firstRow="1" firstCol="1" bandRow="1"/>
              <a:tblGrid>
                <a:gridCol w="1376426">
                  <a:extLst>
                    <a:ext uri="{9D8B030D-6E8A-4147-A177-3AD203B41FA5}">
                      <a16:colId xmlns:a16="http://schemas.microsoft.com/office/drawing/2014/main" val="3037531986"/>
                    </a:ext>
                  </a:extLst>
                </a:gridCol>
                <a:gridCol w="3040485">
                  <a:extLst>
                    <a:ext uri="{9D8B030D-6E8A-4147-A177-3AD203B41FA5}">
                      <a16:colId xmlns:a16="http://schemas.microsoft.com/office/drawing/2014/main" val="1555693539"/>
                    </a:ext>
                  </a:extLst>
                </a:gridCol>
                <a:gridCol w="2142510">
                  <a:extLst>
                    <a:ext uri="{9D8B030D-6E8A-4147-A177-3AD203B41FA5}">
                      <a16:colId xmlns:a16="http://schemas.microsoft.com/office/drawing/2014/main" val="2621537064"/>
                    </a:ext>
                  </a:extLst>
                </a:gridCol>
              </a:tblGrid>
              <a:tr h="387395">
                <a:tc>
                  <a:txBody>
                    <a:bodyPr/>
                    <a:lstStyle/>
                    <a:p>
                      <a:pPr marL="0" marR="0">
                        <a:lnSpc>
                          <a:spcPct val="107000"/>
                        </a:lnSpc>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Community Outcome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322" marR="5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Senior Center Activity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322" marR="5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Specialized Activity for Individuals with ASD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322" marR="5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1568333"/>
                  </a:ext>
                </a:extLst>
              </a:tr>
              <a:tr h="1380206">
                <a:tc>
                  <a:txBody>
                    <a:bodyPr/>
                    <a:lstStyle/>
                    <a:p>
                      <a:pPr marL="0" marR="0">
                        <a:lnSpc>
                          <a:spcPct val="107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Highest Level of Community Involvement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322" marR="5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Members volunteer at the center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Volunteer teams for community service projects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Matching services for individual volunteer interests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322" marR="5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322" marR="5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8143276"/>
                  </a:ext>
                </a:extLst>
              </a:tr>
              <a:tr h="188834">
                <a:tc>
                  <a:txBody>
                    <a:bodyPr/>
                    <a:lstStyle/>
                    <a:p>
                      <a:pPr marL="0" marR="0">
                        <a:lnSpc>
                          <a:spcPct val="107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322" marR="5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322" marR="5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322" marR="5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9635153"/>
                  </a:ext>
                </a:extLst>
              </a:tr>
              <a:tr h="1380206">
                <a:tc>
                  <a:txBody>
                    <a:bodyPr/>
                    <a:lstStyle/>
                    <a:p>
                      <a:pPr marL="0" marR="0">
                        <a:lnSpc>
                          <a:spcPct val="107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Resource Center for Aging in Place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322" marR="5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Access to opportunities for socialization and mental stimulation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Access to medical screenings and preventive care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Access to transportation to/from medical appointments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322" marR="5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322" marR="5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446457"/>
                  </a:ext>
                </a:extLst>
              </a:tr>
              <a:tr h="188834">
                <a:tc>
                  <a:txBody>
                    <a:bodyPr/>
                    <a:lstStyle/>
                    <a:p>
                      <a:pPr marL="0" marR="0">
                        <a:lnSpc>
                          <a:spcPct val="107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322" marR="5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322" marR="5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322" marR="5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8990181"/>
                  </a:ext>
                </a:extLst>
              </a:tr>
              <a:tr h="1380206">
                <a:tc>
                  <a:txBody>
                    <a:bodyPr/>
                    <a:lstStyle/>
                    <a:p>
                      <a:pPr marL="0" marR="0">
                        <a:lnSpc>
                          <a:spcPct val="107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Community Continuum of Care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322" marR="5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Health screening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Flu and other vaccines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Chronic disease education, prevention, management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Targeted exercise groups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Fall prevention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322" marR="5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322" marR="5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2647430"/>
                  </a:ext>
                </a:extLst>
              </a:tr>
              <a:tr h="188834">
                <a:tc>
                  <a:txBody>
                    <a:bodyPr/>
                    <a:lstStyle/>
                    <a:p>
                      <a:pPr marL="0" marR="0">
                        <a:lnSpc>
                          <a:spcPct val="107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322" marR="5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322" marR="5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322" marR="593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762667"/>
                  </a:ext>
                </a:extLst>
              </a:tr>
            </a:tbl>
          </a:graphicData>
        </a:graphic>
      </p:graphicFrame>
      <p:sp>
        <p:nvSpPr>
          <p:cNvPr id="3" name="TextBox 2">
            <a:extLst>
              <a:ext uri="{FF2B5EF4-FFF2-40B4-BE49-F238E27FC236}">
                <a16:creationId xmlns:a16="http://schemas.microsoft.com/office/drawing/2014/main" id="{14F956DF-995B-4E49-BE13-E2C9F2A2AD64}"/>
              </a:ext>
            </a:extLst>
          </p:cNvPr>
          <p:cNvSpPr txBox="1"/>
          <p:nvPr/>
        </p:nvSpPr>
        <p:spPr>
          <a:xfrm>
            <a:off x="5500181" y="4637315"/>
            <a:ext cx="2055371" cy="954107"/>
          </a:xfrm>
          <a:prstGeom prst="rect">
            <a:avLst/>
          </a:prstGeom>
          <a:noFill/>
        </p:spPr>
        <p:txBody>
          <a:bodyPr wrap="none" rtlCol="0">
            <a:spAutoFit/>
          </a:bodyPr>
          <a:lstStyle/>
          <a:p>
            <a:r>
              <a:rPr lang="en-US" dirty="0"/>
              <a:t>Discrimination Training </a:t>
            </a:r>
          </a:p>
          <a:p>
            <a:endParaRPr lang="en-US" dirty="0"/>
          </a:p>
          <a:p>
            <a:r>
              <a:rPr lang="en-US" dirty="0"/>
              <a:t>Minimize Transitions </a:t>
            </a:r>
          </a:p>
          <a:p>
            <a:endParaRPr lang="en-US" dirty="0"/>
          </a:p>
        </p:txBody>
      </p:sp>
      <p:sp>
        <p:nvSpPr>
          <p:cNvPr id="4" name="TextBox 3">
            <a:extLst>
              <a:ext uri="{FF2B5EF4-FFF2-40B4-BE49-F238E27FC236}">
                <a16:creationId xmlns:a16="http://schemas.microsoft.com/office/drawing/2014/main" id="{B32E551F-4393-4A8F-9D28-85AA22DBC8D7}"/>
              </a:ext>
            </a:extLst>
          </p:cNvPr>
          <p:cNvSpPr txBox="1"/>
          <p:nvPr/>
        </p:nvSpPr>
        <p:spPr>
          <a:xfrm>
            <a:off x="5247868" y="1571568"/>
            <a:ext cx="3804247" cy="523220"/>
          </a:xfrm>
          <a:prstGeom prst="rect">
            <a:avLst/>
          </a:prstGeom>
          <a:noFill/>
        </p:spPr>
        <p:txBody>
          <a:bodyPr wrap="none" rtlCol="0">
            <a:spAutoFit/>
          </a:bodyPr>
          <a:lstStyle/>
          <a:p>
            <a:r>
              <a:rPr lang="en-US" dirty="0"/>
              <a:t>Be open minded about interests </a:t>
            </a:r>
          </a:p>
          <a:p>
            <a:r>
              <a:rPr lang="en-US" dirty="0"/>
              <a:t>and be creative with age appropriate interests</a:t>
            </a:r>
          </a:p>
        </p:txBody>
      </p:sp>
      <p:sp>
        <p:nvSpPr>
          <p:cNvPr id="5" name="TextBox 4">
            <a:extLst>
              <a:ext uri="{FF2B5EF4-FFF2-40B4-BE49-F238E27FC236}">
                <a16:creationId xmlns:a16="http://schemas.microsoft.com/office/drawing/2014/main" id="{A87E97F0-0CAD-4F1E-A628-0CFA4DF556A7}"/>
              </a:ext>
            </a:extLst>
          </p:cNvPr>
          <p:cNvSpPr txBox="1"/>
          <p:nvPr/>
        </p:nvSpPr>
        <p:spPr>
          <a:xfrm>
            <a:off x="5500181" y="3149147"/>
            <a:ext cx="1779654" cy="307777"/>
          </a:xfrm>
          <a:prstGeom prst="rect">
            <a:avLst/>
          </a:prstGeom>
          <a:noFill/>
        </p:spPr>
        <p:txBody>
          <a:bodyPr wrap="none" rtlCol="0">
            <a:spAutoFit/>
          </a:bodyPr>
          <a:lstStyle/>
          <a:p>
            <a:r>
              <a:rPr lang="en-US" dirty="0"/>
              <a:t>Pair with special SR</a:t>
            </a:r>
          </a:p>
        </p:txBody>
      </p:sp>
    </p:spTree>
    <p:extLst>
      <p:ext uri="{BB962C8B-B14F-4D97-AF65-F5344CB8AC3E}">
        <p14:creationId xmlns:p14="http://schemas.microsoft.com/office/powerpoint/2010/main" val="14329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CD80-CA37-4EA5-891D-470A4548F07A}"/>
              </a:ext>
            </a:extLst>
          </p:cNvPr>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Integrated Senior Center</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Next Steps</a:t>
            </a:r>
          </a:p>
        </p:txBody>
      </p:sp>
      <p:sp>
        <p:nvSpPr>
          <p:cNvPr id="3" name="Text Placeholder 2">
            <a:extLst>
              <a:ext uri="{FF2B5EF4-FFF2-40B4-BE49-F238E27FC236}">
                <a16:creationId xmlns:a16="http://schemas.microsoft.com/office/drawing/2014/main" id="{9BCC5DF3-D1A2-44E6-B5F8-3A60DCD9EBA4}"/>
              </a:ext>
            </a:extLst>
          </p:cNvPr>
          <p:cNvSpPr>
            <a:spLocks noGrp="1"/>
          </p:cNvSpPr>
          <p:nvPr>
            <p:ph type="body" idx="1"/>
          </p:nvPr>
        </p:nvSpPr>
        <p:spPr/>
        <p:txBody>
          <a:bodyPr/>
          <a:lstStyle/>
          <a:p>
            <a:r>
              <a:rPr lang="en-US" sz="2400" dirty="0">
                <a:latin typeface="Times New Roman" panose="02020603050405020304" pitchFamily="18" charset="0"/>
                <a:cs typeface="Times New Roman" panose="02020603050405020304" pitchFamily="18" charset="0"/>
              </a:rPr>
              <a:t>Develop Advisory Board Comprised of Three Major Area:</a:t>
            </a:r>
          </a:p>
          <a:p>
            <a:pPr lvl="1"/>
            <a:r>
              <a:rPr lang="en-US" sz="2000" dirty="0">
                <a:latin typeface="Times New Roman" panose="02020603050405020304" pitchFamily="18" charset="0"/>
                <a:cs typeface="Times New Roman" panose="02020603050405020304" pitchFamily="18" charset="0"/>
              </a:rPr>
              <a:t>Autism (individuals, families, support staff)</a:t>
            </a:r>
          </a:p>
          <a:p>
            <a:pPr lvl="1"/>
            <a:r>
              <a:rPr lang="en-US" sz="2000" dirty="0">
                <a:latin typeface="Times New Roman" panose="02020603050405020304" pitchFamily="18" charset="0"/>
                <a:cs typeface="Times New Roman" panose="02020603050405020304" pitchFamily="18" charset="0"/>
              </a:rPr>
              <a:t>Aging (experts)</a:t>
            </a:r>
          </a:p>
          <a:p>
            <a:pPr lvl="1"/>
            <a:r>
              <a:rPr lang="en-US" sz="2000" dirty="0">
                <a:latin typeface="Times New Roman" panose="02020603050405020304" pitchFamily="18" charset="0"/>
                <a:cs typeface="Times New Roman" panose="02020603050405020304" pitchFamily="18" charset="0"/>
              </a:rPr>
              <a:t>Medical professionals</a:t>
            </a:r>
          </a:p>
          <a:p>
            <a:r>
              <a:rPr lang="en-US" sz="2400" dirty="0">
                <a:latin typeface="Times New Roman" panose="02020603050405020304" pitchFamily="18" charset="0"/>
                <a:cs typeface="Times New Roman" panose="02020603050405020304" pitchFamily="18" charset="0"/>
              </a:rPr>
              <a:t>Create plans to have Eden II access the center</a:t>
            </a:r>
          </a:p>
          <a:p>
            <a:pPr lvl="1"/>
            <a:r>
              <a:rPr lang="en-US" sz="2000" dirty="0">
                <a:latin typeface="Times New Roman" panose="02020603050405020304" pitchFamily="18" charset="0"/>
                <a:cs typeface="Times New Roman" panose="02020603050405020304" pitchFamily="18" charset="0"/>
              </a:rPr>
              <a:t>The majority of funding will come from OPWDD</a:t>
            </a:r>
          </a:p>
          <a:p>
            <a:pPr lvl="1"/>
            <a:r>
              <a:rPr lang="en-US" sz="2000" dirty="0">
                <a:latin typeface="Times New Roman" panose="02020603050405020304" pitchFamily="18" charset="0"/>
                <a:cs typeface="Times New Roman" panose="02020603050405020304" pitchFamily="18" charset="0"/>
              </a:rPr>
              <a:t>Other funding will come from grants and philanthropy </a:t>
            </a:r>
          </a:p>
          <a:p>
            <a:r>
              <a:rPr lang="en-US" sz="2400" dirty="0">
                <a:latin typeface="Times New Roman" panose="02020603050405020304" pitchFamily="18" charset="0"/>
                <a:cs typeface="Times New Roman" panose="02020603050405020304" pitchFamily="18" charset="0"/>
              </a:rPr>
              <a:t>Identify community partners </a:t>
            </a:r>
          </a:p>
          <a:p>
            <a:pPr lvl="1"/>
            <a:r>
              <a:rPr lang="en-US" sz="2000" dirty="0">
                <a:latin typeface="Times New Roman" panose="02020603050405020304" pitchFamily="18" charset="0"/>
                <a:cs typeface="Times New Roman" panose="02020603050405020304" pitchFamily="18" charset="0"/>
              </a:rPr>
              <a:t>Community Agency for Senior Citizens (CASC)</a:t>
            </a:r>
          </a:p>
          <a:p>
            <a:pPr lvl="1"/>
            <a:r>
              <a:rPr lang="en-US" sz="2000" dirty="0">
                <a:latin typeface="Times New Roman" panose="02020603050405020304" pitchFamily="18" charset="0"/>
                <a:cs typeface="Times New Roman" panose="02020603050405020304" pitchFamily="18" charset="0"/>
              </a:rPr>
              <a:t>Jewish Community Center (JCC)</a:t>
            </a:r>
          </a:p>
          <a:p>
            <a:pPr lvl="1"/>
            <a:r>
              <a:rPr lang="en-US" sz="2000" dirty="0">
                <a:latin typeface="Times New Roman" panose="02020603050405020304" pitchFamily="18" charset="0"/>
                <a:cs typeface="Times New Roman" panose="02020603050405020304" pitchFamily="18" charset="0"/>
              </a:rPr>
              <a:t>Supreme Chocolatiers </a:t>
            </a:r>
          </a:p>
          <a:p>
            <a:endParaRPr lang="en-US" sz="2400"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009845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endParaRPr sz="4000" dirty="0">
              <a:latin typeface="Times New Roman" panose="02020603050405020304" pitchFamily="18" charset="0"/>
              <a:cs typeface="Times New Roman" panose="02020603050405020304" pitchFamily="18" charset="0"/>
            </a:endParaRPr>
          </a:p>
        </p:txBody>
      </p:sp>
      <p:sp>
        <p:nvSpPr>
          <p:cNvPr id="333" name="Google Shape;333;p31"/>
          <p:cNvSpPr txBox="1">
            <a:spLocks noGrp="1"/>
          </p:cNvSpPr>
          <p:nvPr>
            <p:ph type="body" idx="1"/>
          </p:nvPr>
        </p:nvSpPr>
        <p:spPr>
          <a:xfrm>
            <a:off x="381000" y="1371600"/>
            <a:ext cx="8077200" cy="4343400"/>
          </a:xfrm>
          <a:prstGeom prst="rect">
            <a:avLst/>
          </a:prstGeom>
          <a:noFill/>
          <a:ln>
            <a:noFill/>
          </a:ln>
        </p:spPr>
        <p:txBody>
          <a:bodyPr spcFirstLastPara="1" wrap="square" lIns="91425" tIns="45700" rIns="91425" bIns="45700" anchor="t" anchorCtr="0">
            <a:noAutofit/>
          </a:bodyPr>
          <a:lstStyle/>
          <a:p>
            <a:pPr marL="457200" lvl="1" indent="0">
              <a:spcBef>
                <a:spcPts val="0"/>
              </a:spcBef>
              <a:buNone/>
            </a:pPr>
            <a:r>
              <a:rPr lang="en-US" sz="2400" b="0" i="0" u="none" dirty="0">
                <a:solidFill>
                  <a:schemeClr val="tx1"/>
                </a:solidFill>
                <a:latin typeface="Times New Roman" panose="02020603050405020304" pitchFamily="18" charset="0"/>
                <a:ea typeface="Calibri"/>
                <a:cs typeface="Times New Roman" panose="02020603050405020304" pitchFamily="18" charset="0"/>
                <a:sym typeface="Calibri"/>
              </a:rPr>
              <a:t>Advisory Board compromised of three areas of focus:</a:t>
            </a:r>
          </a:p>
          <a:p>
            <a:pPr marL="800100" lvl="1">
              <a:spcBef>
                <a:spcPts val="0"/>
              </a:spcBef>
              <a:buFontTx/>
              <a:buChar char="-"/>
            </a:pPr>
            <a:r>
              <a:rPr lang="en-US" sz="2400" dirty="0">
                <a:solidFill>
                  <a:schemeClr val="tx1"/>
                </a:solidFill>
                <a:latin typeface="Times New Roman" panose="02020603050405020304" pitchFamily="18" charset="0"/>
                <a:ea typeface="Calibri"/>
                <a:cs typeface="Times New Roman" panose="02020603050405020304" pitchFamily="18" charset="0"/>
                <a:sym typeface="Calibri"/>
              </a:rPr>
              <a:t>Autism (individuals, families, support staff)</a:t>
            </a:r>
          </a:p>
          <a:p>
            <a:pPr marL="800100" lvl="1">
              <a:spcBef>
                <a:spcPts val="0"/>
              </a:spcBef>
              <a:buFontTx/>
              <a:buChar char="-"/>
            </a:pPr>
            <a:r>
              <a:rPr lang="en-US" sz="2400" b="0" i="0" u="none" dirty="0">
                <a:solidFill>
                  <a:schemeClr val="tx1"/>
                </a:solidFill>
                <a:latin typeface="Times New Roman" panose="02020603050405020304" pitchFamily="18" charset="0"/>
                <a:ea typeface="Calibri"/>
                <a:cs typeface="Times New Roman" panose="02020603050405020304" pitchFamily="18" charset="0"/>
                <a:sym typeface="Calibri"/>
              </a:rPr>
              <a:t>Aging </a:t>
            </a:r>
          </a:p>
          <a:p>
            <a:pPr marL="800100" lvl="1">
              <a:spcBef>
                <a:spcPts val="0"/>
              </a:spcBef>
              <a:buFontTx/>
              <a:buChar char="-"/>
            </a:pPr>
            <a:r>
              <a:rPr lang="en-US" sz="2400" dirty="0">
                <a:solidFill>
                  <a:schemeClr val="tx1"/>
                </a:solidFill>
                <a:latin typeface="Times New Roman" panose="02020603050405020304" pitchFamily="18" charset="0"/>
                <a:ea typeface="Calibri"/>
                <a:cs typeface="Times New Roman" panose="02020603050405020304" pitchFamily="18" charset="0"/>
                <a:sym typeface="Calibri"/>
              </a:rPr>
              <a:t>Medical</a:t>
            </a:r>
            <a:endParaRPr lang="en-US" sz="2400" b="0" i="0" u="none" dirty="0">
              <a:solidFill>
                <a:schemeClr val="tx1"/>
              </a:solidFill>
              <a:latin typeface="Times New Roman" panose="02020603050405020304" pitchFamily="18" charset="0"/>
              <a:ea typeface="Calibri"/>
              <a:cs typeface="Times New Roman" panose="02020603050405020304" pitchFamily="18" charset="0"/>
              <a:sym typeface="Calibri"/>
            </a:endParaRPr>
          </a:p>
          <a:p>
            <a:pPr marL="342900" lvl="0" indent="-342900" algn="l" rtl="0">
              <a:lnSpc>
                <a:spcPct val="100000"/>
              </a:lnSpc>
              <a:spcBef>
                <a:spcPts val="0"/>
              </a:spcBef>
              <a:spcAft>
                <a:spcPts val="0"/>
              </a:spcAft>
              <a:buClr>
                <a:srgbClr val="FD9239"/>
              </a:buClr>
              <a:buFont typeface="Calibri"/>
              <a:buNone/>
            </a:pPr>
            <a:endParaRPr lang="en-US" sz="2400" dirty="0">
              <a:solidFill>
                <a:srgbClr val="FD9239"/>
              </a:solidFill>
              <a:latin typeface="Times New Roman" panose="02020603050405020304" pitchFamily="18" charset="0"/>
              <a:ea typeface="Calibri"/>
              <a:cs typeface="Times New Roman" panose="02020603050405020304" pitchFamily="18" charset="0"/>
              <a:sym typeface="Calibri"/>
            </a:endParaRPr>
          </a:p>
          <a:p>
            <a:pPr marL="342900" lvl="0" indent="-342900" algn="l" rtl="0">
              <a:lnSpc>
                <a:spcPct val="100000"/>
              </a:lnSpc>
              <a:spcBef>
                <a:spcPts val="0"/>
              </a:spcBef>
              <a:spcAft>
                <a:spcPts val="0"/>
              </a:spcAft>
              <a:buClr>
                <a:srgbClr val="FD9239"/>
              </a:buClr>
              <a:buFont typeface="Calibri"/>
              <a:buNone/>
            </a:pPr>
            <a:r>
              <a:rPr lang="en-US" sz="2400" b="0" i="0" u="none" dirty="0">
                <a:solidFill>
                  <a:srgbClr val="FD9239"/>
                </a:solidFill>
                <a:latin typeface="Times New Roman" panose="02020603050405020304" pitchFamily="18" charset="0"/>
                <a:ea typeface="Calibri"/>
                <a:cs typeface="Times New Roman" panose="02020603050405020304" pitchFamily="18" charset="0"/>
                <a:sym typeface="Calibri"/>
              </a:rPr>
              <a:t>Plan is to have Eden II use the Senior Center </a:t>
            </a:r>
          </a:p>
          <a:p>
            <a:pPr marL="342900" lvl="0" indent="-342900" algn="l" rtl="0">
              <a:lnSpc>
                <a:spcPct val="100000"/>
              </a:lnSpc>
              <a:spcBef>
                <a:spcPts val="0"/>
              </a:spcBef>
              <a:spcAft>
                <a:spcPts val="0"/>
              </a:spcAft>
              <a:buClr>
                <a:srgbClr val="FD9239"/>
              </a:buClr>
              <a:buFont typeface="Calibri"/>
              <a:buNone/>
            </a:pPr>
            <a:endParaRPr sz="2400" b="0" i="0" u="none" dirty="0">
              <a:solidFill>
                <a:srgbClr val="00587C"/>
              </a:solidFill>
              <a:latin typeface="Times New Roman" panose="02020603050405020304" pitchFamily="18" charset="0"/>
              <a:ea typeface="Calibri"/>
              <a:cs typeface="Times New Roman" panose="02020603050405020304" pitchFamily="18" charset="0"/>
              <a:sym typeface="Calibri"/>
            </a:endParaRPr>
          </a:p>
          <a:p>
            <a:pPr marL="914400" lvl="1" indent="-406400" algn="l" rtl="0">
              <a:lnSpc>
                <a:spcPct val="100000"/>
              </a:lnSpc>
              <a:spcBef>
                <a:spcPts val="0"/>
              </a:spcBef>
              <a:spcAft>
                <a:spcPts val="0"/>
              </a:spcAft>
              <a:buClr>
                <a:schemeClr val="dk1"/>
              </a:buClr>
              <a:buSzPts val="2800"/>
              <a:buFont typeface="Calibri"/>
              <a:buChar char="–"/>
            </a:pPr>
            <a:r>
              <a:rPr lang="en-US" sz="2400" i="0" u="none" dirty="0">
                <a:solidFill>
                  <a:schemeClr val="dk1"/>
                </a:solidFill>
                <a:latin typeface="Times New Roman" panose="02020603050405020304" pitchFamily="18" charset="0"/>
                <a:ea typeface="Calibri"/>
                <a:cs typeface="Times New Roman" panose="02020603050405020304" pitchFamily="18" charset="0"/>
                <a:sym typeface="Calibri"/>
              </a:rPr>
              <a:t>The majority of funding will come from OPWDD</a:t>
            </a:r>
            <a:endParaRPr sz="2400" i="0" u="none" dirty="0">
              <a:solidFill>
                <a:schemeClr val="dk1"/>
              </a:solidFill>
              <a:latin typeface="Times New Roman" panose="02020603050405020304" pitchFamily="18" charset="0"/>
              <a:ea typeface="Calibri"/>
              <a:cs typeface="Times New Roman" panose="02020603050405020304" pitchFamily="18" charset="0"/>
              <a:sym typeface="Calibri"/>
            </a:endParaRPr>
          </a:p>
          <a:p>
            <a:pPr marL="914400" lvl="1" indent="-406400" algn="l" rtl="0">
              <a:lnSpc>
                <a:spcPct val="100000"/>
              </a:lnSpc>
              <a:spcBef>
                <a:spcPts val="0"/>
              </a:spcBef>
              <a:spcAft>
                <a:spcPts val="0"/>
              </a:spcAft>
              <a:buClr>
                <a:schemeClr val="dk1"/>
              </a:buClr>
              <a:buSzPts val="2800"/>
              <a:buFont typeface="Calibri"/>
              <a:buChar char="–"/>
            </a:pPr>
            <a:r>
              <a:rPr lang="en-US" sz="2400" i="0" u="none" dirty="0">
                <a:solidFill>
                  <a:schemeClr val="dk1"/>
                </a:solidFill>
                <a:latin typeface="Times New Roman" panose="02020603050405020304" pitchFamily="18" charset="0"/>
                <a:ea typeface="Calibri"/>
                <a:cs typeface="Times New Roman" panose="02020603050405020304" pitchFamily="18" charset="0"/>
                <a:sym typeface="Calibri"/>
              </a:rPr>
              <a:t>Other funding will come from grants and philanthropy </a:t>
            </a:r>
            <a:br>
              <a:rPr lang="en-US" sz="2400" i="0" u="none" dirty="0">
                <a:solidFill>
                  <a:schemeClr val="dk1"/>
                </a:solidFill>
                <a:latin typeface="Times New Roman" panose="02020603050405020304" pitchFamily="18" charset="0"/>
                <a:ea typeface="Calibri"/>
                <a:cs typeface="Times New Roman" panose="02020603050405020304" pitchFamily="18" charset="0"/>
                <a:sym typeface="Calibri"/>
              </a:rPr>
            </a:br>
            <a:endParaRPr sz="2400" i="0" u="none" dirty="0">
              <a:solidFill>
                <a:schemeClr val="dk1"/>
              </a:solidFill>
              <a:latin typeface="Times New Roman" panose="02020603050405020304" pitchFamily="18" charset="0"/>
              <a:ea typeface="Calibri"/>
              <a:cs typeface="Times New Roman" panose="02020603050405020304" pitchFamily="18" charset="0"/>
              <a:sym typeface="Calibri"/>
            </a:endParaRPr>
          </a:p>
          <a:p>
            <a:pPr marL="342900" lvl="0" indent="-342900" algn="l" rtl="0">
              <a:lnSpc>
                <a:spcPct val="100000"/>
              </a:lnSpc>
              <a:spcBef>
                <a:spcPts val="600"/>
              </a:spcBef>
              <a:spcAft>
                <a:spcPts val="0"/>
              </a:spcAft>
              <a:buClr>
                <a:srgbClr val="FD9239"/>
              </a:buClr>
              <a:buFont typeface="Calibri"/>
              <a:buNone/>
            </a:pPr>
            <a:r>
              <a:rPr lang="en-US" sz="2400" dirty="0">
                <a:solidFill>
                  <a:srgbClr val="FD9239"/>
                </a:solidFill>
                <a:latin typeface="Times New Roman" panose="02020603050405020304" pitchFamily="18" charset="0"/>
                <a:ea typeface="Calibri"/>
                <a:cs typeface="Times New Roman" panose="02020603050405020304" pitchFamily="18" charset="0"/>
                <a:sym typeface="Calibri"/>
              </a:rPr>
              <a:t>Potential c</a:t>
            </a:r>
            <a:r>
              <a:rPr lang="en-US" sz="2400" b="0" i="0" u="none" dirty="0">
                <a:solidFill>
                  <a:srgbClr val="FD9239"/>
                </a:solidFill>
                <a:latin typeface="Times New Roman" panose="02020603050405020304" pitchFamily="18" charset="0"/>
                <a:ea typeface="Calibri"/>
                <a:cs typeface="Times New Roman" panose="02020603050405020304" pitchFamily="18" charset="0"/>
                <a:sym typeface="Calibri"/>
              </a:rPr>
              <a:t>ollaborations include:</a:t>
            </a:r>
            <a:endParaRPr sz="2400" b="0" i="0" u="none" dirty="0">
              <a:solidFill>
                <a:srgbClr val="00587C"/>
              </a:solidFill>
              <a:latin typeface="Times New Roman" panose="02020603050405020304" pitchFamily="18" charset="0"/>
              <a:ea typeface="Calibri"/>
              <a:cs typeface="Times New Roman" panose="02020603050405020304" pitchFamily="18" charset="0"/>
              <a:sym typeface="Calibri"/>
            </a:endParaRPr>
          </a:p>
          <a:p>
            <a:pPr marL="914400" lvl="0" indent="-406400" algn="l" rtl="0">
              <a:lnSpc>
                <a:spcPct val="100000"/>
              </a:lnSpc>
              <a:spcBef>
                <a:spcPts val="0"/>
              </a:spcBef>
              <a:spcAft>
                <a:spcPts val="0"/>
              </a:spcAft>
              <a:buClr>
                <a:schemeClr val="dk1"/>
              </a:buClr>
              <a:buSzPts val="2800"/>
              <a:buFont typeface="Calibri"/>
              <a:buChar char="-"/>
            </a:pPr>
            <a:r>
              <a:rPr lang="en-US" sz="2400" b="0" i="0" u="none" dirty="0">
                <a:solidFill>
                  <a:schemeClr val="dk1"/>
                </a:solidFill>
                <a:latin typeface="Times New Roman" panose="02020603050405020304" pitchFamily="18" charset="0"/>
                <a:ea typeface="Calibri"/>
                <a:cs typeface="Times New Roman" panose="02020603050405020304" pitchFamily="18" charset="0"/>
                <a:sym typeface="Calibri"/>
              </a:rPr>
              <a:t>Community Agency for Senior Citizens (CASC)</a:t>
            </a:r>
            <a:endParaRPr sz="2400" b="0" i="0" u="none" dirty="0">
              <a:solidFill>
                <a:schemeClr val="dk1"/>
              </a:solidFill>
              <a:latin typeface="Times New Roman" panose="02020603050405020304" pitchFamily="18" charset="0"/>
              <a:ea typeface="Calibri"/>
              <a:cs typeface="Times New Roman" panose="02020603050405020304" pitchFamily="18" charset="0"/>
              <a:sym typeface="Calibri"/>
            </a:endParaRPr>
          </a:p>
          <a:p>
            <a:pPr marL="914400" lvl="0" indent="-406400" algn="l" rtl="0">
              <a:lnSpc>
                <a:spcPct val="100000"/>
              </a:lnSpc>
              <a:spcBef>
                <a:spcPts val="0"/>
              </a:spcBef>
              <a:spcAft>
                <a:spcPts val="0"/>
              </a:spcAft>
              <a:buClr>
                <a:schemeClr val="dk1"/>
              </a:buClr>
              <a:buSzPts val="2800"/>
              <a:buFont typeface="Calibri"/>
              <a:buChar char="-"/>
            </a:pPr>
            <a:r>
              <a:rPr lang="en-US" sz="2400" b="0" i="0" u="none" dirty="0">
                <a:solidFill>
                  <a:schemeClr val="dk1"/>
                </a:solidFill>
                <a:latin typeface="Times New Roman" panose="02020603050405020304" pitchFamily="18" charset="0"/>
                <a:ea typeface="Calibri"/>
                <a:cs typeface="Times New Roman" panose="02020603050405020304" pitchFamily="18" charset="0"/>
                <a:sym typeface="Calibri"/>
              </a:rPr>
              <a:t>Jewish Community Center (JCC)</a:t>
            </a:r>
            <a:endParaRPr sz="2400" b="0" i="0" u="none" dirty="0">
              <a:solidFill>
                <a:schemeClr val="dk1"/>
              </a:solidFill>
              <a:latin typeface="Times New Roman" panose="02020603050405020304" pitchFamily="18" charset="0"/>
              <a:ea typeface="Calibri"/>
              <a:cs typeface="Times New Roman" panose="02020603050405020304" pitchFamily="18" charset="0"/>
              <a:sym typeface="Calibri"/>
            </a:endParaRPr>
          </a:p>
          <a:p>
            <a:pPr marL="914400" lvl="0" indent="-406400" algn="l" rtl="0">
              <a:lnSpc>
                <a:spcPct val="100000"/>
              </a:lnSpc>
              <a:spcBef>
                <a:spcPts val="0"/>
              </a:spcBef>
              <a:spcAft>
                <a:spcPts val="0"/>
              </a:spcAft>
              <a:buClr>
                <a:schemeClr val="dk1"/>
              </a:buClr>
              <a:buSzPts val="2800"/>
              <a:buFont typeface="Calibri"/>
              <a:buChar char="-"/>
            </a:pPr>
            <a:r>
              <a:rPr lang="en-US" sz="2400" b="0" i="0" u="none" dirty="0">
                <a:solidFill>
                  <a:schemeClr val="dk1"/>
                </a:solidFill>
                <a:latin typeface="Times New Roman" panose="02020603050405020304" pitchFamily="18" charset="0"/>
                <a:ea typeface="Calibri"/>
                <a:cs typeface="Times New Roman" panose="02020603050405020304" pitchFamily="18" charset="0"/>
                <a:sym typeface="Calibri"/>
              </a:rPr>
              <a:t>Supreme Chocolatiers </a:t>
            </a:r>
            <a:endParaRPr sz="2400" b="0" i="0" u="none" dirty="0">
              <a:solidFill>
                <a:schemeClr val="dk1"/>
              </a:solidFill>
              <a:latin typeface="Times New Roman" panose="02020603050405020304" pitchFamily="18" charset="0"/>
              <a:ea typeface="Calibri"/>
              <a:cs typeface="Times New Roman" panose="02020603050405020304" pitchFamily="18" charset="0"/>
              <a:sym typeface="Calibri"/>
            </a:endParaRPr>
          </a:p>
          <a:p>
            <a:pPr marL="457200" lvl="0" indent="-228600" algn="l" rtl="0">
              <a:spcBef>
                <a:spcPts val="360"/>
              </a:spcBef>
              <a:spcAft>
                <a:spcPts val="0"/>
              </a:spcAft>
              <a:buClr>
                <a:srgbClr val="00587C"/>
              </a:buClr>
              <a:buSzPts val="1800"/>
              <a:buNone/>
            </a:pPr>
            <a:endParaRPr sz="2800" b="0" i="0" u="none" dirty="0">
              <a:solidFill>
                <a:srgbClr val="FD9239"/>
              </a:solidFill>
              <a:latin typeface="Calibri"/>
              <a:ea typeface="Calibri"/>
              <a:cs typeface="Calibri"/>
              <a:sym typeface="Calibri"/>
            </a:endParaRPr>
          </a:p>
        </p:txBody>
      </p:sp>
      <p:sp>
        <p:nvSpPr>
          <p:cNvPr id="334" name="Google Shape;334;p31"/>
          <p:cNvSpPr txBox="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BBE0E3"/>
              </a:buClr>
              <a:buSzPts val="1400"/>
              <a:buFont typeface="Calibri"/>
              <a:buNone/>
            </a:pPr>
            <a:r>
              <a:rPr lang="en-US" sz="1400" b="0" i="0" u="none" dirty="0">
                <a:solidFill>
                  <a:srgbClr val="BBE0E3"/>
                </a:solidFill>
                <a:latin typeface="Calibri"/>
                <a:ea typeface="Calibri"/>
                <a:cs typeface="Calibri"/>
                <a:sym typeface="Calibri"/>
              </a:rPr>
              <a:t>Eden II Programs</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2"/>
          <p:cNvSpPr txBox="1"/>
          <p:nvPr/>
        </p:nvSpPr>
        <p:spPr>
          <a:xfrm>
            <a:off x="304800" y="609600"/>
            <a:ext cx="8077200" cy="4400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Our nation’s intermediate care and skilled nursing facilities are not equipped or</a:t>
            </a:r>
            <a:endParaRPr dirty="0"/>
          </a:p>
          <a:p>
            <a:pPr marL="0" marR="0" lvl="0" indent="0" algn="ctr" rtl="0">
              <a:lnSpc>
                <a:spcPct val="100000"/>
              </a:lnSpc>
              <a:spcBef>
                <a:spcPts val="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appropriately staffed to manage the growing number of admissions of people with language, communication, socialization, and behavioral issues seen in ASD. It will be important that adequate resources are available, particularly in personnel and training, so that individuals</a:t>
            </a:r>
            <a:endParaRPr dirty="0"/>
          </a:p>
          <a:p>
            <a:pPr marL="0" marR="0" lvl="0" indent="0" algn="ctr" rtl="0">
              <a:lnSpc>
                <a:spcPct val="100000"/>
              </a:lnSpc>
              <a:spcBef>
                <a:spcPts val="0"/>
              </a:spcBef>
              <a:spcAft>
                <a:spcPts val="0"/>
              </a:spcAft>
              <a:buClr>
                <a:schemeClr val="dk1"/>
              </a:buClr>
              <a:buSzPts val="2800"/>
              <a:buFont typeface="Times New Roman"/>
              <a:buNone/>
            </a:pPr>
            <a:r>
              <a:rPr lang="en-US" sz="2800" b="0" i="0" u="none" dirty="0">
                <a:solidFill>
                  <a:schemeClr val="dk1"/>
                </a:solidFill>
                <a:latin typeface="Times New Roman"/>
                <a:ea typeface="Times New Roman"/>
                <a:cs typeface="Times New Roman"/>
                <a:sym typeface="Times New Roman"/>
              </a:rPr>
              <a:t>can continue to function at the requisite “highest practicable level.”</a:t>
            </a:r>
            <a:endParaRPr dirty="0"/>
          </a:p>
        </p:txBody>
      </p:sp>
      <p:sp>
        <p:nvSpPr>
          <p:cNvPr id="340" name="Google Shape;340;p32"/>
          <p:cNvSpPr txBox="1"/>
          <p:nvPr/>
        </p:nvSpPr>
        <p:spPr>
          <a:xfrm>
            <a:off x="3124200" y="5638800"/>
            <a:ext cx="419100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Pamela Smith (2012)</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3"/>
          <p:cNvSpPr txBox="1">
            <a:spLocks noGrp="1"/>
          </p:cNvSpPr>
          <p:nvPr>
            <p:ph type="title"/>
          </p:nvPr>
        </p:nvSpPr>
        <p:spPr>
          <a:xfrm>
            <a:off x="457200" y="228600"/>
            <a:ext cx="8229600" cy="77311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b="1" i="0" u="none" dirty="0">
                <a:solidFill>
                  <a:srgbClr val="00B0F0"/>
                </a:solidFill>
                <a:latin typeface="Calibri"/>
                <a:ea typeface="Calibri"/>
                <a:cs typeface="Calibri"/>
                <a:sym typeface="Calibri"/>
              </a:rPr>
              <a:t>References</a:t>
            </a:r>
            <a:endParaRPr dirty="0"/>
          </a:p>
        </p:txBody>
      </p:sp>
      <p:sp>
        <p:nvSpPr>
          <p:cNvPr id="346" name="Google Shape;346;p33"/>
          <p:cNvSpPr txBox="1">
            <a:spLocks noGrp="1"/>
          </p:cNvSpPr>
          <p:nvPr>
            <p:ph type="body" idx="4294967295"/>
          </p:nvPr>
        </p:nvSpPr>
        <p:spPr>
          <a:xfrm>
            <a:off x="533400" y="934300"/>
            <a:ext cx="8077200" cy="5740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Charlton, R. (2017, September 5). </a:t>
            </a:r>
            <a:r>
              <a:rPr lang="en-US" sz="1100" b="0" i="1" u="none" strike="noStrike" cap="none" dirty="0">
                <a:solidFill>
                  <a:schemeClr val="dk1"/>
                </a:solidFill>
                <a:latin typeface="Times New Roman"/>
                <a:ea typeface="Times New Roman"/>
                <a:cs typeface="Times New Roman"/>
                <a:sym typeface="Times New Roman"/>
              </a:rPr>
              <a:t>Research autism and ageing.</a:t>
            </a:r>
            <a:r>
              <a:rPr lang="en-US" sz="1100" b="0" i="0" u="none" strike="noStrike" cap="none" dirty="0">
                <a:solidFill>
                  <a:schemeClr val="dk1"/>
                </a:solidFill>
                <a:latin typeface="Times New Roman"/>
                <a:ea typeface="Times New Roman"/>
                <a:cs typeface="Times New Roman"/>
                <a:sym typeface="Times New Roman"/>
              </a:rPr>
              <a:t> National Autistic Society. https://www.autism.org.uk/advice-and-guidance/professional-practice/research-ageing</a:t>
            </a:r>
            <a:endParaRPr sz="1100" b="0" i="0" u="none" strike="noStrike" cap="none" dirty="0">
              <a:solidFill>
                <a:schemeClr val="dk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chemeClr val="dk1"/>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Crabtree, J. , Hickey, A. (2018, February 2). Autism and Ageing: Loneliness and Isolation, National Autistic.</a:t>
            </a:r>
            <a:r>
              <a:rPr lang="en-US" sz="1100" b="0" i="0" u="none" strike="noStrike" cap="none" dirty="0">
                <a:solidFill>
                  <a:schemeClr val="dk1"/>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a:t>
            </a:r>
            <a:r>
              <a:rPr lang="en-US" sz="1100" b="0" i="0" u="sng" strike="noStrike" cap="none" dirty="0">
                <a:solidFill>
                  <a:schemeClr val="hlink"/>
                </a:solidFill>
                <a:latin typeface="Times New Roman"/>
                <a:ea typeface="Times New Roman"/>
                <a:cs typeface="Times New Roman"/>
                <a:sym typeface="Times New Roman"/>
                <a:hlinkClick r:id="rId3"/>
              </a:rPr>
              <a:t>https://autism.org.uk/advice-and-guidance/professional-practice/ageing-loneliness</a:t>
            </a:r>
            <a:endParaRPr sz="1100" b="0" i="0" u="sng" strike="noStrike" cap="none" dirty="0">
              <a:solidFill>
                <a:schemeClr val="hlink"/>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chemeClr val="dk1"/>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Donvan, J, &amp; Zucker, C (2016). In a Different Key: The Story of Autism. Crown Publishers.</a:t>
            </a:r>
            <a:endParaRPr sz="1100" b="0" i="0" u="none" strike="noStrike" cap="none" dirty="0">
              <a:solidFill>
                <a:schemeClr val="dk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chemeClr val="dk1"/>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Gillot, A., Standen, P.J., (2007). Levels of anxiety and sources of stress in adults with autism. </a:t>
            </a:r>
            <a:r>
              <a:rPr lang="en-US" sz="1100" b="0" i="1" u="none" strike="noStrike" cap="none" dirty="0">
                <a:solidFill>
                  <a:schemeClr val="dk1"/>
                </a:solidFill>
                <a:latin typeface="Times New Roman"/>
                <a:ea typeface="Times New Roman"/>
                <a:cs typeface="Times New Roman"/>
                <a:sym typeface="Times New Roman"/>
              </a:rPr>
              <a:t>Journal of Intellectual Disabilities 11</a:t>
            </a:r>
            <a:r>
              <a:rPr lang="en-US" sz="1100" b="0" i="0" u="none" strike="noStrike" cap="none" dirty="0">
                <a:solidFill>
                  <a:schemeClr val="dk1"/>
                </a:solidFill>
                <a:latin typeface="Times New Roman"/>
                <a:ea typeface="Times New Roman"/>
                <a:cs typeface="Times New Roman"/>
                <a:sym typeface="Times New Roman"/>
              </a:rPr>
              <a:t> (4), 359-70. https://doi.org/10.1177/1744629507083585</a:t>
            </a:r>
            <a:endParaRPr sz="1100" b="0" i="0" u="none" strike="noStrike" cap="none" dirty="0">
              <a:solidFill>
                <a:schemeClr val="dk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chemeClr val="dk1"/>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Gottlieb, E. (2015). </a:t>
            </a:r>
            <a:r>
              <a:rPr lang="en-US" sz="1100" b="0" i="1" u="none" strike="noStrike" cap="none" dirty="0">
                <a:solidFill>
                  <a:schemeClr val="dk1"/>
                </a:solidFill>
                <a:latin typeface="Times New Roman"/>
                <a:ea typeface="Times New Roman"/>
                <a:cs typeface="Times New Roman"/>
                <a:sym typeface="Times New Roman"/>
              </a:rPr>
              <a:t>Adult, Autistic and Ignored.</a:t>
            </a:r>
            <a:r>
              <a:rPr lang="en-US" sz="1100" b="0" i="0" u="none" strike="noStrike" cap="none" dirty="0">
                <a:solidFill>
                  <a:schemeClr val="dk1"/>
                </a:solidFill>
                <a:latin typeface="Times New Roman"/>
                <a:ea typeface="Times New Roman"/>
                <a:cs typeface="Times New Roman"/>
                <a:sym typeface="Times New Roman"/>
              </a:rPr>
              <a:t> The New York Times, Opinion.</a:t>
            </a:r>
            <a:endParaRPr sz="1100" b="0" i="0" u="none" strike="noStrike" cap="none" dirty="0">
              <a:solidFill>
                <a:schemeClr val="dk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chemeClr val="dk1"/>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Halladay, A. (2018, December 23). </a:t>
            </a:r>
            <a:r>
              <a:rPr lang="en-US" sz="1100" b="0" i="1" u="none" strike="noStrike" cap="none" dirty="0">
                <a:solidFill>
                  <a:schemeClr val="dk1"/>
                </a:solidFill>
                <a:latin typeface="Times New Roman"/>
                <a:ea typeface="Times New Roman"/>
                <a:cs typeface="Times New Roman"/>
                <a:sym typeface="Times New Roman"/>
              </a:rPr>
              <a:t>A 2018 year of review of scientific research.</a:t>
            </a:r>
            <a:r>
              <a:rPr lang="en-US" sz="1100" b="0" i="0" u="none" strike="noStrike" cap="none" dirty="0">
                <a:solidFill>
                  <a:schemeClr val="dk1"/>
                </a:solidFill>
                <a:latin typeface="Times New Roman"/>
                <a:ea typeface="Times New Roman"/>
                <a:cs typeface="Times New Roman"/>
                <a:sym typeface="Times New Roman"/>
              </a:rPr>
              <a:t> Autism Science Foundation. https://Autism science foundation.org/year-end-summary-2018</a:t>
            </a:r>
            <a:endParaRPr sz="1100" b="0" i="0" u="none" strike="noStrike" cap="none" dirty="0">
              <a:solidFill>
                <a:schemeClr val="dk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chemeClr val="dk1"/>
              </a:buClr>
              <a:buSzPts val="1100"/>
              <a:buFont typeface="Arial"/>
              <a:buNone/>
            </a:pPr>
            <a:r>
              <a:rPr lang="en-US" sz="1100" b="0" i="0" u="none" strike="noStrike" cap="none" dirty="0">
                <a:solidFill>
                  <a:srgbClr val="212121"/>
                </a:solidFill>
                <a:highlight>
                  <a:srgbClr val="FFFFFF"/>
                </a:highlight>
                <a:latin typeface="Times New Roman"/>
                <a:ea typeface="Times New Roman"/>
                <a:cs typeface="Times New Roman"/>
                <a:sym typeface="Times New Roman"/>
              </a:rPr>
              <a:t>Howlin P. (2021). Adults with autism: Changes in understanding since DSM-111. </a:t>
            </a:r>
            <a:r>
              <a:rPr lang="en-US" sz="1100" b="0" i="1" u="none" strike="noStrike" cap="none" dirty="0">
                <a:solidFill>
                  <a:srgbClr val="212121"/>
                </a:solidFill>
                <a:highlight>
                  <a:srgbClr val="FFFFFF"/>
                </a:highlight>
                <a:latin typeface="Times New Roman"/>
                <a:ea typeface="Times New Roman"/>
                <a:cs typeface="Times New Roman"/>
                <a:sym typeface="Times New Roman"/>
              </a:rPr>
              <a:t>Journal of autism and developmental disorders</a:t>
            </a:r>
            <a:r>
              <a:rPr lang="en-US" sz="1100" b="0" i="0" u="none" strike="noStrike" cap="none" dirty="0">
                <a:solidFill>
                  <a:srgbClr val="212121"/>
                </a:solidFill>
                <a:highlight>
                  <a:srgbClr val="FFFFFF"/>
                </a:highlight>
                <a:latin typeface="Times New Roman"/>
                <a:ea typeface="Times New Roman"/>
                <a:cs typeface="Times New Roman"/>
                <a:sym typeface="Times New Roman"/>
              </a:rPr>
              <a:t>, </a:t>
            </a:r>
            <a:r>
              <a:rPr lang="en-US" sz="1100" b="0" i="1" u="none" strike="noStrike" cap="none" dirty="0">
                <a:solidFill>
                  <a:srgbClr val="212121"/>
                </a:solidFill>
                <a:highlight>
                  <a:srgbClr val="FFFFFF"/>
                </a:highlight>
                <a:latin typeface="Times New Roman"/>
                <a:ea typeface="Times New Roman"/>
                <a:cs typeface="Times New Roman"/>
                <a:sym typeface="Times New Roman"/>
              </a:rPr>
              <a:t>51</a:t>
            </a:r>
            <a:r>
              <a:rPr lang="en-US" sz="1100" b="0" i="0" u="none" strike="noStrike" cap="none" dirty="0">
                <a:solidFill>
                  <a:srgbClr val="212121"/>
                </a:solidFill>
                <a:highlight>
                  <a:srgbClr val="FFFFFF"/>
                </a:highlight>
                <a:latin typeface="Times New Roman"/>
                <a:ea typeface="Times New Roman"/>
                <a:cs typeface="Times New Roman"/>
                <a:sym typeface="Times New Roman"/>
              </a:rPr>
              <a:t>(12), 4291–4308. https://doi.org/10.1007/s10803-020-04847-z</a:t>
            </a:r>
            <a:endParaRPr sz="1100" b="0" i="0" u="none" strike="noStrike" cap="none" dirty="0">
              <a:solidFill>
                <a:srgbClr val="212121"/>
              </a:solidFill>
              <a:highlight>
                <a:srgbClr val="FFFFFF"/>
              </a:highlight>
              <a:latin typeface="Times New Roman"/>
              <a:ea typeface="Times New Roman"/>
              <a:cs typeface="Times New Roman"/>
              <a:sym typeface="Times New Roman"/>
            </a:endParaRPr>
          </a:p>
          <a:p>
            <a:pPr marL="0" marR="0" lvl="0" indent="0" algn="l" rtl="0">
              <a:lnSpc>
                <a:spcPct val="115000"/>
              </a:lnSpc>
              <a:spcBef>
                <a:spcPts val="1200"/>
              </a:spcBef>
              <a:spcAft>
                <a:spcPts val="0"/>
              </a:spcAft>
              <a:buClr>
                <a:schemeClr val="dk1"/>
              </a:buClr>
              <a:buSzPts val="1100"/>
              <a:buFont typeface="Arial"/>
              <a:buNone/>
            </a:pPr>
            <a:r>
              <a:rPr lang="en-US" sz="1100" b="0" i="0" u="none" strike="noStrike" cap="none" dirty="0">
                <a:solidFill>
                  <a:srgbClr val="212121"/>
                </a:solidFill>
                <a:highlight>
                  <a:srgbClr val="FFFFFF"/>
                </a:highlight>
                <a:latin typeface="Times New Roman"/>
                <a:ea typeface="Times New Roman"/>
                <a:cs typeface="Times New Roman"/>
                <a:sym typeface="Times New Roman"/>
              </a:rPr>
              <a:t>Mazurek M. O. (2014). Loneliness, friendship, and well-being in adults with autism spectrum disorders. </a:t>
            </a:r>
            <a:r>
              <a:rPr lang="en-US" sz="1000" b="0" i="1" u="none" strike="noStrike" cap="none" dirty="0">
                <a:solidFill>
                  <a:schemeClr val="dk1"/>
                </a:solidFill>
                <a:latin typeface="Arial"/>
                <a:ea typeface="Arial"/>
                <a:cs typeface="Arial"/>
                <a:sym typeface="Arial"/>
              </a:rPr>
              <a:t>Autism : the international journal of research and practice</a:t>
            </a:r>
            <a:r>
              <a:rPr lang="en-US" sz="1000" b="0" i="0" u="none" strike="noStrike" cap="none" dirty="0">
                <a:solidFill>
                  <a:schemeClr val="dk1"/>
                </a:solidFill>
                <a:latin typeface="Arial"/>
                <a:ea typeface="Arial"/>
                <a:cs typeface="Arial"/>
                <a:sym typeface="Arial"/>
              </a:rPr>
              <a:t>, </a:t>
            </a:r>
            <a:r>
              <a:rPr lang="en-US" sz="1000" b="0" i="1" u="none" strike="noStrike" cap="none" dirty="0">
                <a:solidFill>
                  <a:schemeClr val="dk1"/>
                </a:solidFill>
                <a:latin typeface="Arial"/>
                <a:ea typeface="Arial"/>
                <a:cs typeface="Arial"/>
                <a:sym typeface="Arial"/>
              </a:rPr>
              <a:t>18</a:t>
            </a:r>
            <a:r>
              <a:rPr lang="en-US" sz="1000" b="0" i="0" u="none" strike="noStrike" cap="none" dirty="0">
                <a:solidFill>
                  <a:schemeClr val="dk1"/>
                </a:solidFill>
                <a:latin typeface="Arial"/>
                <a:ea typeface="Arial"/>
                <a:cs typeface="Arial"/>
                <a:sym typeface="Arial"/>
              </a:rPr>
              <a:t>(3), 223–232. https://doi.org/10.1177/1362361312474121</a:t>
            </a:r>
            <a:endParaRPr sz="1000" b="0" i="0" u="none" strike="noStrike" cap="none" dirty="0">
              <a:solidFill>
                <a:schemeClr val="dk1"/>
              </a:solidFill>
              <a:latin typeface="Arial"/>
              <a:ea typeface="Arial"/>
              <a:cs typeface="Arial"/>
              <a:sym typeface="Arial"/>
            </a:endParaRPr>
          </a:p>
          <a:p>
            <a:pPr marL="0" marR="0" lvl="0" indent="0" algn="l" rtl="0">
              <a:lnSpc>
                <a:spcPct val="115000"/>
              </a:lnSpc>
              <a:spcBef>
                <a:spcPts val="1200"/>
              </a:spcBef>
              <a:spcAft>
                <a:spcPts val="0"/>
              </a:spcAft>
              <a:buClr>
                <a:schemeClr val="dk1"/>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Robison, J. (2018, September 2). </a:t>
            </a:r>
            <a:r>
              <a:rPr lang="en-US" sz="1100" b="0" i="1" u="none" strike="noStrike" cap="none" dirty="0">
                <a:solidFill>
                  <a:schemeClr val="dk1"/>
                </a:solidFill>
                <a:latin typeface="Times New Roman"/>
                <a:ea typeface="Times New Roman"/>
                <a:cs typeface="Times New Roman"/>
                <a:sym typeface="Times New Roman"/>
              </a:rPr>
              <a:t>Life, love and happiness for autistic adults-What happens to autistic people as they age?</a:t>
            </a:r>
            <a:r>
              <a:rPr lang="en-US" sz="1100" b="0" i="0" u="none" strike="noStrike" cap="none" dirty="0">
                <a:solidFill>
                  <a:schemeClr val="dk1"/>
                </a:solidFill>
                <a:latin typeface="Times New Roman"/>
                <a:ea typeface="Times New Roman"/>
                <a:cs typeface="Times New Roman"/>
                <a:sym typeface="Times New Roman"/>
              </a:rPr>
              <a:t> Psychology Today. https://www.psychologytoday.com/us/blog/my-life-aspergers/201809/life-love-and-happiness-autistic-adults</a:t>
            </a:r>
            <a:endParaRPr sz="1100" b="0" i="0" u="none" strike="noStrike" cap="none" dirty="0">
              <a:solidFill>
                <a:schemeClr val="dk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chemeClr val="dk1"/>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Sacks, O., Silberman, S. (2013) Neuro Tribes: The Legacy of Autism and the Future of Neurodiversity. Penguin Books.</a:t>
            </a:r>
            <a:endParaRPr sz="1100" b="0" i="0" u="none" strike="noStrike" cap="none" dirty="0">
              <a:solidFill>
                <a:schemeClr val="dk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chemeClr val="dk1"/>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Schall, C., Smith, M., &amp; Wehman, P (2009). Autism and the transition to adulthood: Success beyond the classroom. Brookes.</a:t>
            </a:r>
            <a:endParaRPr sz="1100" b="0" i="0" u="none" strike="noStrike" cap="none" dirty="0">
              <a:solidFill>
                <a:schemeClr val="dk1"/>
              </a:solidFill>
              <a:latin typeface="Times New Roman"/>
              <a:ea typeface="Times New Roman"/>
              <a:cs typeface="Times New Roman"/>
              <a:sym typeface="Times New Roman"/>
            </a:endParaRPr>
          </a:p>
          <a:p>
            <a:pPr marL="0" marR="0" lvl="0" indent="0" algn="l" rtl="0">
              <a:lnSpc>
                <a:spcPct val="115000"/>
              </a:lnSpc>
              <a:spcBef>
                <a:spcPts val="1200"/>
              </a:spcBef>
              <a:spcAft>
                <a:spcPts val="0"/>
              </a:spcAft>
              <a:buClr>
                <a:schemeClr val="dk1"/>
              </a:buClr>
              <a:buSzPts val="1100"/>
              <a:buFont typeface="Arial"/>
              <a:buNone/>
            </a:pPr>
            <a:r>
              <a:rPr lang="en-US" sz="1100" b="0" i="0" u="none" strike="noStrike" cap="none" dirty="0">
                <a:solidFill>
                  <a:schemeClr val="dk1"/>
                </a:solidFill>
                <a:latin typeface="Times New Roman"/>
                <a:ea typeface="Times New Roman"/>
                <a:cs typeface="Times New Roman"/>
                <a:sym typeface="Times New Roman"/>
              </a:rPr>
              <a:t>Vaillancourt, M. (2016, April 2). </a:t>
            </a:r>
            <a:r>
              <a:rPr lang="en-US" sz="1100" b="0" i="1" u="none" strike="noStrike" cap="none" dirty="0">
                <a:solidFill>
                  <a:schemeClr val="dk1"/>
                </a:solidFill>
                <a:latin typeface="Times New Roman"/>
                <a:ea typeface="Times New Roman"/>
                <a:cs typeface="Times New Roman"/>
                <a:sym typeface="Times New Roman"/>
              </a:rPr>
              <a:t>It is no surprise that people with autism have a low life expectancy.</a:t>
            </a:r>
            <a:r>
              <a:rPr lang="en-US" sz="1100" b="0" i="0" u="none" strike="noStrike" cap="none" dirty="0">
                <a:solidFill>
                  <a:schemeClr val="dk1"/>
                </a:solidFill>
                <a:latin typeface="Times New Roman"/>
                <a:ea typeface="Times New Roman"/>
                <a:cs typeface="Times New Roman"/>
                <a:sym typeface="Times New Roman"/>
              </a:rPr>
              <a:t> Independent Minds. https://www.independent.co.uk/voices/it-s-no-surprise-that-people-with-autism-have-a-low-life-expectancy-our-needs-as-adults-are-being-ignored-a6964751.html</a:t>
            </a:r>
            <a:endParaRPr sz="11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7916"/>
              </a:lnSpc>
              <a:spcBef>
                <a:spcPts val="1200"/>
              </a:spcBef>
              <a:spcAft>
                <a:spcPts val="800"/>
              </a:spcAft>
              <a:buClr>
                <a:schemeClr val="dk1"/>
              </a:buClr>
              <a:buSzPts val="1100"/>
              <a:buFont typeface="Arial"/>
              <a:buNone/>
            </a:pPr>
            <a:endParaRPr sz="12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p:nvPr/>
        </p:nvSpPr>
        <p:spPr>
          <a:xfrm>
            <a:off x="609600" y="838200"/>
            <a:ext cx="6705600" cy="4343400"/>
          </a:xfrm>
          <a:prstGeom prst="ellipse">
            <a:avLst/>
          </a:prstGeom>
          <a:solidFill>
            <a:schemeClr val="accent1"/>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70C0"/>
              </a:buClr>
              <a:buSzPts val="2800"/>
              <a:buFont typeface="Times New Roman"/>
              <a:buNone/>
            </a:pPr>
            <a:r>
              <a:rPr lang="en-US" sz="2800" b="0" i="0" u="none" strike="noStrike" cap="none" dirty="0">
                <a:solidFill>
                  <a:srgbClr val="0070C0"/>
                </a:solidFill>
                <a:latin typeface="Times New Roman"/>
                <a:ea typeface="Times New Roman"/>
                <a:cs typeface="Times New Roman"/>
                <a:sym typeface="Times New Roman"/>
              </a:rPr>
              <a:t>The impact of aging can be much more traumatic and/or challenging for the individual with ASD due to:</a:t>
            </a:r>
            <a:endParaRPr dirty="0"/>
          </a:p>
          <a:p>
            <a:pPr marL="0" marR="0" lvl="0" indent="-177800" algn="l" rtl="0">
              <a:lnSpc>
                <a:spcPct val="100000"/>
              </a:lnSpc>
              <a:spcBef>
                <a:spcPts val="0"/>
              </a:spcBef>
              <a:spcAft>
                <a:spcPts val="0"/>
              </a:spcAft>
              <a:buClr>
                <a:srgbClr val="0070C0"/>
              </a:buClr>
              <a:buSzPts val="2800"/>
              <a:buFont typeface="Times New Roman"/>
              <a:buChar char="-"/>
            </a:pPr>
            <a:r>
              <a:rPr lang="en-US" sz="2800" b="0" i="0" u="none" strike="noStrike" cap="none" dirty="0">
                <a:solidFill>
                  <a:srgbClr val="0070C0"/>
                </a:solidFill>
                <a:latin typeface="Times New Roman"/>
                <a:ea typeface="Times New Roman"/>
                <a:cs typeface="Times New Roman"/>
                <a:sym typeface="Times New Roman"/>
              </a:rPr>
              <a:t>less flexibility (physically and mentally), </a:t>
            </a:r>
            <a:endParaRPr dirty="0"/>
          </a:p>
          <a:p>
            <a:pPr marL="0" marR="0" lvl="0" indent="-177800" algn="l" rtl="0">
              <a:lnSpc>
                <a:spcPct val="100000"/>
              </a:lnSpc>
              <a:spcBef>
                <a:spcPts val="0"/>
              </a:spcBef>
              <a:spcAft>
                <a:spcPts val="0"/>
              </a:spcAft>
              <a:buClr>
                <a:srgbClr val="0070C0"/>
              </a:buClr>
              <a:buSzPts val="2800"/>
              <a:buFont typeface="Times New Roman"/>
              <a:buChar char="-"/>
            </a:pPr>
            <a:r>
              <a:rPr lang="en-US" sz="2800" b="0" i="0" u="none" strike="noStrike" cap="none" dirty="0">
                <a:solidFill>
                  <a:srgbClr val="0070C0"/>
                </a:solidFill>
                <a:latin typeface="Times New Roman"/>
                <a:ea typeface="Times New Roman"/>
                <a:cs typeface="Times New Roman"/>
                <a:sym typeface="Times New Roman"/>
              </a:rPr>
              <a:t>more sensory issues, </a:t>
            </a:r>
            <a:endParaRPr dirty="0"/>
          </a:p>
          <a:p>
            <a:pPr marL="0" marR="0" lvl="0" indent="-177800" algn="l" rtl="0">
              <a:lnSpc>
                <a:spcPct val="100000"/>
              </a:lnSpc>
              <a:spcBef>
                <a:spcPts val="0"/>
              </a:spcBef>
              <a:spcAft>
                <a:spcPts val="0"/>
              </a:spcAft>
              <a:buClr>
                <a:srgbClr val="0070C0"/>
              </a:buClr>
              <a:buSzPts val="2800"/>
              <a:buFont typeface="Times New Roman"/>
              <a:buChar char="-"/>
            </a:pPr>
            <a:r>
              <a:rPr lang="en-US" sz="2800" b="0" i="0" u="none" strike="noStrike" cap="none" dirty="0">
                <a:solidFill>
                  <a:srgbClr val="0070C0"/>
                </a:solidFill>
                <a:latin typeface="Times New Roman"/>
                <a:ea typeface="Times New Roman"/>
                <a:cs typeface="Times New Roman"/>
                <a:sym typeface="Times New Roman"/>
              </a:rPr>
              <a:t>and decreasing social skills.</a:t>
            </a:r>
            <a:endParaRPr dirty="0"/>
          </a:p>
        </p:txBody>
      </p:sp>
      <p:sp>
        <p:nvSpPr>
          <p:cNvPr id="127" name="Google Shape;127;p4"/>
          <p:cNvSpPr txBox="1"/>
          <p:nvPr/>
        </p:nvSpPr>
        <p:spPr>
          <a:xfrm>
            <a:off x="304800" y="6172200"/>
            <a:ext cx="2614612" cy="307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70C0"/>
              </a:buClr>
              <a:buSzPts val="1400"/>
              <a:buFont typeface="Times New Roman"/>
              <a:buNone/>
            </a:pPr>
            <a:r>
              <a:rPr lang="en-US" sz="1400" b="0" i="0" u="none" strike="noStrike" cap="none" dirty="0">
                <a:solidFill>
                  <a:srgbClr val="0070C0"/>
                </a:solidFill>
                <a:latin typeface="Times New Roman"/>
                <a:ea typeface="Times New Roman"/>
                <a:cs typeface="Times New Roman"/>
                <a:sym typeface="Times New Roman"/>
              </a:rPr>
              <a:t>ASD= Autism Spectrum Disorder</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4"/>
          <p:cNvSpPr txBox="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BBE0E3"/>
              </a:buClr>
              <a:buSzPts val="1400"/>
              <a:buFont typeface="Calibri"/>
              <a:buNone/>
            </a:pPr>
            <a:r>
              <a:rPr lang="en-US" sz="1400" b="0" i="0" u="none" dirty="0">
                <a:solidFill>
                  <a:srgbClr val="BBE0E3"/>
                </a:solidFill>
                <a:latin typeface="Calibri"/>
                <a:ea typeface="Calibri"/>
                <a:cs typeface="Calibri"/>
                <a:sym typeface="Calibri"/>
              </a:rPr>
              <a:t>Eden II Programs</a:t>
            </a:r>
            <a:endParaRPr dirty="0"/>
          </a:p>
        </p:txBody>
      </p:sp>
      <p:sp>
        <p:nvSpPr>
          <p:cNvPr id="352" name="Google Shape;352;p3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400" b="1" i="0" u="none" dirty="0">
                <a:solidFill>
                  <a:srgbClr val="000000"/>
                </a:solidFill>
                <a:latin typeface="Calibri"/>
                <a:ea typeface="Calibri"/>
                <a:cs typeface="Calibri"/>
                <a:sym typeface="Calibri"/>
              </a:rPr>
              <a:t>Thank You</a:t>
            </a:r>
            <a:endParaRPr dirty="0"/>
          </a:p>
        </p:txBody>
      </p:sp>
      <p:sp>
        <p:nvSpPr>
          <p:cNvPr id="353" name="Google Shape;353;p3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200"/>
              <a:buNone/>
            </a:pPr>
            <a:r>
              <a:rPr lang="en-US" sz="3200" b="0" i="0" u="sng" dirty="0">
                <a:solidFill>
                  <a:srgbClr val="FD9239"/>
                </a:solidFill>
                <a:hlinkClick r:id="rId3">
                  <a:extLst>
                    <a:ext uri="{A12FA001-AC4F-418D-AE19-62706E023703}">
                      <ahyp:hlinkClr xmlns:ahyp="http://schemas.microsoft.com/office/drawing/2018/hyperlinkcolor" val="tx"/>
                    </a:ext>
                  </a:extLst>
                </a:hlinkClick>
              </a:rPr>
              <a:t>www.eden2.org</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a:spLocks noGrp="1"/>
          </p:cNvSpPr>
          <p:nvPr>
            <p:ph type="title"/>
          </p:nvPr>
        </p:nvSpPr>
        <p:spPr>
          <a:xfrm>
            <a:off x="76200" y="8255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F0"/>
              </a:buClr>
              <a:buSzPts val="4000"/>
              <a:buFont typeface="Times New Roman"/>
              <a:buNone/>
            </a:pPr>
            <a:r>
              <a:rPr lang="en-US" sz="4000" b="1" i="0" u="none" dirty="0">
                <a:solidFill>
                  <a:srgbClr val="00B0F0"/>
                </a:solidFill>
                <a:latin typeface="Times New Roman"/>
                <a:ea typeface="Times New Roman"/>
                <a:cs typeface="Times New Roman"/>
                <a:sym typeface="Times New Roman"/>
              </a:rPr>
              <a:t>Aging Individuals with Autism</a:t>
            </a:r>
            <a:endParaRPr dirty="0"/>
          </a:p>
        </p:txBody>
      </p:sp>
      <p:sp>
        <p:nvSpPr>
          <p:cNvPr id="133" name="Google Shape;133;p5"/>
          <p:cNvSpPr txBox="1">
            <a:spLocks noGrp="1"/>
          </p:cNvSpPr>
          <p:nvPr>
            <p:ph type="body" idx="1"/>
          </p:nvPr>
        </p:nvSpPr>
        <p:spPr>
          <a:xfrm>
            <a:off x="0" y="1600200"/>
            <a:ext cx="8077200" cy="4343400"/>
          </a:xfrm>
          <a:prstGeom prst="rect">
            <a:avLst/>
          </a:prstGeom>
          <a:noFill/>
          <a:ln>
            <a:noFill/>
          </a:ln>
        </p:spPr>
        <p:txBody>
          <a:bodyPr spcFirstLastPara="1" wrap="square" lIns="91425" tIns="45700" rIns="91425" bIns="45700" anchor="t" anchorCtr="0">
            <a:noAutofit/>
          </a:bodyPr>
          <a:lstStyle/>
          <a:p>
            <a:pPr marL="742950" marR="0" lvl="1" indent="-285750" algn="l" rtl="0">
              <a:lnSpc>
                <a:spcPct val="100000"/>
              </a:lnSpc>
              <a:spcBef>
                <a:spcPts val="0"/>
              </a:spcBef>
              <a:spcAft>
                <a:spcPts val="0"/>
              </a:spcAft>
              <a:buClr>
                <a:srgbClr val="FD9239"/>
              </a:buClr>
              <a:buSzPts val="1800"/>
              <a:buFont typeface="Times New Roman"/>
              <a:buChar char="–"/>
            </a:pPr>
            <a:r>
              <a:rPr lang="en-US" sz="1800" b="0" i="0" u="none" strike="noStrike" cap="none" dirty="0">
                <a:solidFill>
                  <a:srgbClr val="FD9239"/>
                </a:solidFill>
                <a:latin typeface="Times New Roman"/>
                <a:ea typeface="Times New Roman"/>
                <a:cs typeface="Times New Roman"/>
                <a:sym typeface="Times New Roman"/>
              </a:rPr>
              <a:t>Communication and interaction- It is common for seniors with ASD to have difficulty explaining states of health. For example, they may not tell you they are experiencing stiff joints, leg cramps, or heart arrhythmia. </a:t>
            </a:r>
            <a:endParaRPr sz="1800" b="0" i="0" u="none" strike="noStrike" cap="none" dirty="0">
              <a:solidFill>
                <a:srgbClr val="FD9239"/>
              </a:solidFill>
              <a:latin typeface="Times New Roman"/>
              <a:ea typeface="Times New Roman"/>
              <a:cs typeface="Times New Roman"/>
              <a:sym typeface="Times New Roman"/>
            </a:endParaRPr>
          </a:p>
          <a:p>
            <a:pPr marL="1143000" marR="0" lvl="2" indent="-228600" algn="l" rtl="0">
              <a:lnSpc>
                <a:spcPct val="100000"/>
              </a:lnSpc>
              <a:spcBef>
                <a:spcPts val="280"/>
              </a:spcBef>
              <a:spcAft>
                <a:spcPts val="0"/>
              </a:spcAft>
              <a:buClr>
                <a:srgbClr val="00B0F0"/>
              </a:buClr>
              <a:buSzPts val="1400"/>
              <a:buFont typeface="Times New Roman"/>
              <a:buChar char="•"/>
            </a:pPr>
            <a:r>
              <a:rPr lang="en-US" sz="1400" b="0" i="0" u="none" strike="noStrike" cap="none" dirty="0">
                <a:solidFill>
                  <a:srgbClr val="00B0F0"/>
                </a:solidFill>
                <a:latin typeface="Times New Roman"/>
                <a:ea typeface="Times New Roman"/>
                <a:cs typeface="Times New Roman"/>
                <a:sym typeface="Times New Roman"/>
              </a:rPr>
              <a:t>This will require skilled observation abilities in the staff who support aging adults on the spectrum</a:t>
            </a:r>
            <a:endParaRPr sz="1800" b="0" i="0" u="none" strike="noStrike" cap="none" dirty="0">
              <a:solidFill>
                <a:srgbClr val="00B0F0"/>
              </a:solidFill>
              <a:latin typeface="Times New Roman"/>
              <a:ea typeface="Times New Roman"/>
              <a:cs typeface="Times New Roman"/>
              <a:sym typeface="Times New Roman"/>
            </a:endParaRPr>
          </a:p>
          <a:p>
            <a:pPr marL="742950" marR="0" lvl="1" indent="-171450" algn="l" rtl="0">
              <a:lnSpc>
                <a:spcPct val="100000"/>
              </a:lnSpc>
              <a:spcBef>
                <a:spcPts val="360"/>
              </a:spcBef>
              <a:spcAft>
                <a:spcPts val="0"/>
              </a:spcAft>
              <a:buClr>
                <a:srgbClr val="FD9239"/>
              </a:buClr>
              <a:buSzPts val="1800"/>
              <a:buFont typeface="Calibri"/>
              <a:buNone/>
            </a:pPr>
            <a:endParaRPr sz="1800" b="0" i="0" u="none" strike="noStrike" cap="none" dirty="0">
              <a:solidFill>
                <a:srgbClr val="FD9239"/>
              </a:solidFill>
              <a:latin typeface="Times New Roman"/>
              <a:ea typeface="Times New Roman"/>
              <a:cs typeface="Times New Roman"/>
              <a:sym typeface="Times New Roman"/>
            </a:endParaRPr>
          </a:p>
          <a:p>
            <a:pPr marL="742950" marR="0" lvl="1" indent="-285750" algn="l" rtl="0">
              <a:lnSpc>
                <a:spcPct val="100000"/>
              </a:lnSpc>
              <a:spcBef>
                <a:spcPts val="360"/>
              </a:spcBef>
              <a:spcAft>
                <a:spcPts val="0"/>
              </a:spcAft>
              <a:buClr>
                <a:srgbClr val="FD9239"/>
              </a:buClr>
              <a:buSzPts val="1800"/>
              <a:buFont typeface="Times New Roman"/>
              <a:buChar char="–"/>
            </a:pPr>
            <a:r>
              <a:rPr lang="en-US" sz="1800" b="0" i="0" u="none" strike="noStrike" cap="none" dirty="0">
                <a:solidFill>
                  <a:srgbClr val="FD9239"/>
                </a:solidFill>
                <a:latin typeface="Times New Roman"/>
                <a:ea typeface="Times New Roman"/>
                <a:cs typeface="Times New Roman"/>
                <a:sym typeface="Times New Roman"/>
              </a:rPr>
              <a:t>Language and learning characteristics – “skill retention”</a:t>
            </a:r>
            <a:endParaRPr dirty="0"/>
          </a:p>
          <a:p>
            <a:pPr marL="742950" marR="0" lvl="1" indent="-171450" algn="l" rtl="0">
              <a:lnSpc>
                <a:spcPct val="100000"/>
              </a:lnSpc>
              <a:spcBef>
                <a:spcPts val="360"/>
              </a:spcBef>
              <a:spcAft>
                <a:spcPts val="0"/>
              </a:spcAft>
              <a:buClr>
                <a:srgbClr val="FD9239"/>
              </a:buClr>
              <a:buSzPts val="1800"/>
              <a:buFont typeface="Calibri"/>
              <a:buNone/>
            </a:pPr>
            <a:endParaRPr sz="1800" b="0" i="0" u="none" strike="noStrike" cap="none" dirty="0">
              <a:solidFill>
                <a:srgbClr val="FD9239"/>
              </a:solidFill>
              <a:latin typeface="Times New Roman"/>
              <a:ea typeface="Times New Roman"/>
              <a:cs typeface="Times New Roman"/>
              <a:sym typeface="Times New Roman"/>
            </a:endParaRPr>
          </a:p>
          <a:p>
            <a:pPr marL="742950" marR="0" lvl="1" indent="-285750" algn="l" rtl="0">
              <a:lnSpc>
                <a:spcPct val="100000"/>
              </a:lnSpc>
              <a:spcBef>
                <a:spcPts val="360"/>
              </a:spcBef>
              <a:spcAft>
                <a:spcPts val="0"/>
              </a:spcAft>
              <a:buClr>
                <a:srgbClr val="FD9239"/>
              </a:buClr>
              <a:buSzPts val="1800"/>
              <a:buFont typeface="Times New Roman"/>
              <a:buChar char="–"/>
            </a:pPr>
            <a:r>
              <a:rPr lang="en-US" sz="1800" b="0" i="0" u="none" strike="noStrike" cap="none" dirty="0">
                <a:solidFill>
                  <a:srgbClr val="FD9239"/>
                </a:solidFill>
                <a:latin typeface="Times New Roman"/>
                <a:ea typeface="Times New Roman"/>
                <a:cs typeface="Times New Roman"/>
                <a:sym typeface="Times New Roman"/>
              </a:rPr>
              <a:t>Often associated with co-occurring sensory, physical, and mental health conditions (e.g., four times as likely to suffer gastrointestinal problems and more than twice as likely to have a psychiatric diagnosis than the general population).</a:t>
            </a:r>
            <a:endParaRPr dirty="0"/>
          </a:p>
          <a:p>
            <a:pPr marL="342900" marR="0" lvl="0" indent="-228600" algn="l" rtl="0">
              <a:spcBef>
                <a:spcPts val="360"/>
              </a:spcBef>
              <a:spcAft>
                <a:spcPts val="0"/>
              </a:spcAft>
              <a:buClr>
                <a:srgbClr val="00587C"/>
              </a:buClr>
              <a:buSzPts val="1800"/>
              <a:buFont typeface="Calibri"/>
              <a:buNone/>
            </a:pPr>
            <a:endParaRPr sz="1800" b="0" i="0" u="none" strike="noStrike" cap="none" dirty="0">
              <a:solidFill>
                <a:srgbClr val="FD9239"/>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txBox="1">
            <a:spLocks noGrp="1"/>
          </p:cNvSpPr>
          <p:nvPr>
            <p:ph type="title"/>
          </p:nvPr>
        </p:nvSpPr>
        <p:spPr>
          <a:xfrm>
            <a:off x="76200" y="8255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F0"/>
              </a:buClr>
              <a:buSzPts val="4000"/>
              <a:buFont typeface="Times New Roman"/>
              <a:buNone/>
            </a:pPr>
            <a:r>
              <a:rPr lang="en-US" sz="4000" b="1" i="0" u="none" dirty="0">
                <a:solidFill>
                  <a:srgbClr val="00B0F0"/>
                </a:solidFill>
                <a:latin typeface="Times New Roman"/>
                <a:ea typeface="Times New Roman"/>
                <a:cs typeface="Times New Roman"/>
                <a:sym typeface="Times New Roman"/>
              </a:rPr>
              <a:t>Aging Individuals with Autism</a:t>
            </a:r>
            <a:endParaRPr dirty="0"/>
          </a:p>
        </p:txBody>
      </p:sp>
      <p:sp>
        <p:nvSpPr>
          <p:cNvPr id="139" name="Google Shape;139;p6"/>
          <p:cNvSpPr txBox="1">
            <a:spLocks noGrp="1"/>
          </p:cNvSpPr>
          <p:nvPr>
            <p:ph type="body" idx="1"/>
          </p:nvPr>
        </p:nvSpPr>
        <p:spPr>
          <a:xfrm>
            <a:off x="0" y="1600200"/>
            <a:ext cx="8077200" cy="4343400"/>
          </a:xfrm>
          <a:prstGeom prst="rect">
            <a:avLst/>
          </a:prstGeom>
          <a:noFill/>
          <a:ln>
            <a:noFill/>
          </a:ln>
        </p:spPr>
        <p:txBody>
          <a:bodyPr spcFirstLastPara="1" wrap="square" lIns="91425" tIns="45700" rIns="91425" bIns="45700" anchor="t" anchorCtr="0">
            <a:noAutofit/>
          </a:bodyPr>
          <a:lstStyle/>
          <a:p>
            <a:pPr marL="742950" marR="0" lvl="1" indent="-285750" algn="l" rtl="0">
              <a:lnSpc>
                <a:spcPct val="100000"/>
              </a:lnSpc>
              <a:spcBef>
                <a:spcPts val="0"/>
              </a:spcBef>
              <a:spcAft>
                <a:spcPts val="0"/>
              </a:spcAft>
              <a:buClr>
                <a:srgbClr val="FD9239"/>
              </a:buClr>
              <a:buSzPts val="1800"/>
              <a:buFont typeface="Times New Roman"/>
              <a:buChar char="–"/>
            </a:pPr>
            <a:r>
              <a:rPr lang="en-US" sz="1800" b="0" i="0" u="none" strike="noStrike" cap="none" dirty="0">
                <a:solidFill>
                  <a:srgbClr val="FD9239"/>
                </a:solidFill>
                <a:latin typeface="Times New Roman"/>
                <a:ea typeface="Times New Roman"/>
                <a:cs typeface="Times New Roman"/>
                <a:sym typeface="Times New Roman"/>
              </a:rPr>
              <a:t>Although they are at an older age, they may still be "stuck" in the interests and behaviors of a younger era in their lives, such as liking and even obsessing on childish music, movies, toys/games</a:t>
            </a:r>
            <a:endParaRPr dirty="0"/>
          </a:p>
          <a:p>
            <a:pPr marL="742950" marR="0" lvl="1" indent="-171450" algn="l" rtl="0">
              <a:lnSpc>
                <a:spcPct val="100000"/>
              </a:lnSpc>
              <a:spcBef>
                <a:spcPts val="360"/>
              </a:spcBef>
              <a:spcAft>
                <a:spcPts val="0"/>
              </a:spcAft>
              <a:buClr>
                <a:srgbClr val="FD9239"/>
              </a:buClr>
              <a:buSzPts val="1800"/>
              <a:buFont typeface="Calibri"/>
              <a:buNone/>
            </a:pPr>
            <a:endParaRPr sz="1800" b="0" i="0" u="none" strike="noStrike" cap="none" dirty="0">
              <a:solidFill>
                <a:srgbClr val="FD9239"/>
              </a:solidFill>
              <a:latin typeface="Times New Roman"/>
              <a:ea typeface="Times New Roman"/>
              <a:cs typeface="Times New Roman"/>
              <a:sym typeface="Times New Roman"/>
            </a:endParaRPr>
          </a:p>
          <a:p>
            <a:pPr marL="742950" marR="0" lvl="1" indent="-285750" algn="l" rtl="0">
              <a:lnSpc>
                <a:spcPct val="100000"/>
              </a:lnSpc>
              <a:spcBef>
                <a:spcPts val="360"/>
              </a:spcBef>
              <a:spcAft>
                <a:spcPts val="0"/>
              </a:spcAft>
              <a:buClr>
                <a:srgbClr val="FD9239"/>
              </a:buClr>
              <a:buSzPts val="1800"/>
              <a:buFont typeface="Times New Roman"/>
              <a:buChar char="–"/>
            </a:pPr>
            <a:r>
              <a:rPr lang="en-US" sz="1800" b="0" i="0" u="none" strike="noStrike" cap="none" dirty="0">
                <a:solidFill>
                  <a:srgbClr val="FD9239"/>
                </a:solidFill>
                <a:latin typeface="Times New Roman"/>
                <a:ea typeface="Times New Roman"/>
                <a:cs typeface="Times New Roman"/>
                <a:sym typeface="Times New Roman"/>
              </a:rPr>
              <a:t>Aggression / self injury</a:t>
            </a:r>
            <a:endParaRPr dirty="0"/>
          </a:p>
          <a:p>
            <a:pPr marL="742950" marR="0" lvl="1" indent="-285750" algn="l" rtl="0">
              <a:lnSpc>
                <a:spcPct val="100000"/>
              </a:lnSpc>
              <a:spcBef>
                <a:spcPts val="360"/>
              </a:spcBef>
              <a:spcAft>
                <a:spcPts val="0"/>
              </a:spcAft>
              <a:buClr>
                <a:srgbClr val="FD9239"/>
              </a:buClr>
              <a:buSzPts val="1800"/>
              <a:buFont typeface="Times New Roman"/>
              <a:buNone/>
            </a:pPr>
            <a:r>
              <a:rPr lang="en-US" sz="1800" b="0" i="0" u="none" strike="noStrike" cap="none" dirty="0">
                <a:solidFill>
                  <a:srgbClr val="FD9239"/>
                </a:solidFill>
                <a:latin typeface="Times New Roman"/>
                <a:ea typeface="Times New Roman"/>
                <a:cs typeface="Times New Roman"/>
                <a:sym typeface="Times New Roman"/>
              </a:rPr>
              <a:t> </a:t>
            </a:r>
            <a:endParaRPr sz="1800" b="0" i="0" u="none" strike="noStrike" cap="none" dirty="0">
              <a:solidFill>
                <a:srgbClr val="FD9239"/>
              </a:solidFill>
              <a:latin typeface="Times New Roman"/>
              <a:ea typeface="Times New Roman"/>
              <a:cs typeface="Times New Roman"/>
              <a:sym typeface="Times New Roman"/>
            </a:endParaRPr>
          </a:p>
          <a:p>
            <a:pPr marL="742950" marR="0" lvl="1" indent="-285750" algn="l" rtl="0">
              <a:lnSpc>
                <a:spcPct val="100000"/>
              </a:lnSpc>
              <a:spcBef>
                <a:spcPts val="360"/>
              </a:spcBef>
              <a:spcAft>
                <a:spcPts val="0"/>
              </a:spcAft>
              <a:buClr>
                <a:srgbClr val="FD9239"/>
              </a:buClr>
              <a:buSzPts val="1800"/>
              <a:buFont typeface="Times New Roman"/>
              <a:buChar char="–"/>
            </a:pPr>
            <a:r>
              <a:rPr lang="en-US" sz="1800" b="0" i="0" u="none" strike="noStrike" cap="none" dirty="0">
                <a:solidFill>
                  <a:srgbClr val="FD9239"/>
                </a:solidFill>
                <a:latin typeface="Times New Roman"/>
                <a:ea typeface="Times New Roman"/>
                <a:cs typeface="Times New Roman"/>
                <a:sym typeface="Times New Roman"/>
              </a:rPr>
              <a:t>Problems  with accessibility to services of all types (e.g.,  residential/housing problems)</a:t>
            </a:r>
            <a:endParaRPr dirty="0"/>
          </a:p>
          <a:p>
            <a:pPr marL="742950" marR="0" lvl="1" indent="-171450" algn="l" rtl="0">
              <a:lnSpc>
                <a:spcPct val="100000"/>
              </a:lnSpc>
              <a:spcBef>
                <a:spcPts val="360"/>
              </a:spcBef>
              <a:spcAft>
                <a:spcPts val="0"/>
              </a:spcAft>
              <a:buClr>
                <a:srgbClr val="FD9239"/>
              </a:buClr>
              <a:buSzPts val="1800"/>
              <a:buFont typeface="Calibri"/>
              <a:buNone/>
            </a:pPr>
            <a:endParaRPr sz="1800" b="0" i="0" u="none" strike="noStrike" cap="none" dirty="0">
              <a:solidFill>
                <a:srgbClr val="FD9239"/>
              </a:solidFill>
              <a:latin typeface="Times New Roman"/>
              <a:ea typeface="Times New Roman"/>
              <a:cs typeface="Times New Roman"/>
              <a:sym typeface="Times New Roman"/>
            </a:endParaRPr>
          </a:p>
          <a:p>
            <a:pPr marL="742950" marR="0" lvl="1" indent="-285750" algn="l" rtl="0">
              <a:lnSpc>
                <a:spcPct val="100000"/>
              </a:lnSpc>
              <a:spcBef>
                <a:spcPts val="360"/>
              </a:spcBef>
              <a:spcAft>
                <a:spcPts val="0"/>
              </a:spcAft>
              <a:buClr>
                <a:srgbClr val="FD9239"/>
              </a:buClr>
              <a:buSzPts val="1800"/>
              <a:buFont typeface="Times New Roman"/>
              <a:buChar char="–"/>
            </a:pPr>
            <a:r>
              <a:rPr lang="en-US" sz="1800" b="0" i="0" u="none" strike="noStrike" cap="none" dirty="0">
                <a:solidFill>
                  <a:srgbClr val="FD9239"/>
                </a:solidFill>
                <a:latin typeface="Times New Roman"/>
                <a:ea typeface="Times New Roman"/>
                <a:cs typeface="Times New Roman"/>
                <a:sym typeface="Times New Roman"/>
              </a:rPr>
              <a:t>Lack of  appropriately trained support personnel</a:t>
            </a:r>
            <a:endParaRPr dirty="0"/>
          </a:p>
          <a:p>
            <a:pPr marL="742950" marR="0" lvl="1" indent="-171450" algn="l" rtl="0">
              <a:lnSpc>
                <a:spcPct val="100000"/>
              </a:lnSpc>
              <a:spcBef>
                <a:spcPts val="360"/>
              </a:spcBef>
              <a:spcAft>
                <a:spcPts val="0"/>
              </a:spcAft>
              <a:buClr>
                <a:srgbClr val="FD9239"/>
              </a:buClr>
              <a:buSzPts val="1800"/>
              <a:buFont typeface="Calibri"/>
              <a:buNone/>
            </a:pPr>
            <a:endParaRPr sz="1800" b="0" i="0" u="none" strike="noStrike" cap="none" dirty="0">
              <a:solidFill>
                <a:srgbClr val="FD9239"/>
              </a:solidFill>
              <a:latin typeface="Times New Roman"/>
              <a:ea typeface="Times New Roman"/>
              <a:cs typeface="Times New Roman"/>
              <a:sym typeface="Times New Roman"/>
            </a:endParaRPr>
          </a:p>
          <a:p>
            <a:pPr marL="742950" marR="0" lvl="1" indent="-285750" algn="l" rtl="0">
              <a:lnSpc>
                <a:spcPct val="100000"/>
              </a:lnSpc>
              <a:spcBef>
                <a:spcPts val="360"/>
              </a:spcBef>
              <a:spcAft>
                <a:spcPts val="0"/>
              </a:spcAft>
              <a:buClr>
                <a:srgbClr val="FD9239"/>
              </a:buClr>
              <a:buSzPts val="1800"/>
              <a:buFont typeface="Times New Roman"/>
              <a:buChar char="–"/>
            </a:pPr>
            <a:r>
              <a:rPr lang="en-US" sz="1800" b="0" i="0" u="none" strike="noStrike" cap="none" dirty="0">
                <a:solidFill>
                  <a:srgbClr val="FD9239"/>
                </a:solidFill>
                <a:latin typeface="Times New Roman"/>
                <a:ea typeface="Times New Roman"/>
                <a:cs typeface="Times New Roman"/>
                <a:sym typeface="Times New Roman"/>
              </a:rPr>
              <a:t>Lack of a lifelong learning environment</a:t>
            </a:r>
            <a:endParaRPr dirty="0"/>
          </a:p>
          <a:p>
            <a:pPr marL="342900" marR="0" lvl="0" indent="-228600" algn="l" rtl="0">
              <a:spcBef>
                <a:spcPts val="360"/>
              </a:spcBef>
              <a:spcAft>
                <a:spcPts val="0"/>
              </a:spcAft>
              <a:buClr>
                <a:srgbClr val="00587C"/>
              </a:buClr>
              <a:buSzPts val="1800"/>
              <a:buFont typeface="Calibri"/>
              <a:buNone/>
            </a:pPr>
            <a:endParaRPr sz="1800" b="0" i="0" u="none" strike="noStrike" cap="none" dirty="0">
              <a:solidFill>
                <a:srgbClr val="FD9239"/>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F0"/>
              </a:buClr>
              <a:buSzPts val="4400"/>
              <a:buFont typeface="Calibri"/>
              <a:buNone/>
            </a:pPr>
            <a:r>
              <a:rPr lang="en-US" sz="3600" b="1" i="0" u="none" dirty="0">
                <a:solidFill>
                  <a:srgbClr val="00B0F0"/>
                </a:solidFill>
                <a:latin typeface="Times New Roman" panose="02020603050405020304" pitchFamily="18" charset="0"/>
                <a:cs typeface="Times New Roman" panose="02020603050405020304" pitchFamily="18" charset="0"/>
                <a:sym typeface="Calibri"/>
              </a:rPr>
              <a:t>Aging in Individuals with Autism</a:t>
            </a:r>
            <a:endParaRPr sz="3600" dirty="0">
              <a:latin typeface="Times New Roman" panose="02020603050405020304" pitchFamily="18" charset="0"/>
              <a:cs typeface="Times New Roman" panose="02020603050405020304" pitchFamily="18" charset="0"/>
            </a:endParaRPr>
          </a:p>
        </p:txBody>
      </p:sp>
      <p:sp>
        <p:nvSpPr>
          <p:cNvPr id="145" name="Google Shape;145;p7"/>
          <p:cNvSpPr txBox="1">
            <a:spLocks noGrp="1"/>
          </p:cNvSpPr>
          <p:nvPr>
            <p:ph type="body" idx="1"/>
          </p:nvPr>
        </p:nvSpPr>
        <p:spPr>
          <a:xfrm>
            <a:off x="533400" y="1600200"/>
            <a:ext cx="8077200" cy="434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587C"/>
              </a:buClr>
              <a:buSzPts val="3200"/>
              <a:buFont typeface="Calibri"/>
              <a:buChar char="•"/>
            </a:pPr>
            <a:r>
              <a:rPr lang="en-US" sz="2800" b="0" i="0" u="none" dirty="0">
                <a:solidFill>
                  <a:srgbClr val="00587C"/>
                </a:solidFill>
                <a:latin typeface="Times New Roman" panose="02020603050405020304" pitchFamily="18" charset="0"/>
                <a:cs typeface="Times New Roman" panose="02020603050405020304" pitchFamily="18" charset="0"/>
                <a:sym typeface="Calibri"/>
              </a:rPr>
              <a:t>More than half of people with ASD have four or more co-occurring conditions</a:t>
            </a:r>
            <a:br>
              <a:rPr lang="en-US" sz="2800" b="0" i="0" u="none" dirty="0">
                <a:solidFill>
                  <a:srgbClr val="00587C"/>
                </a:solidFill>
                <a:latin typeface="Times New Roman" panose="02020603050405020304" pitchFamily="18" charset="0"/>
                <a:cs typeface="Times New Roman" panose="02020603050405020304" pitchFamily="18" charset="0"/>
                <a:sym typeface="Calibri"/>
              </a:rPr>
            </a:br>
            <a:endParaRPr sz="2800" dirty="0">
              <a:latin typeface="Times New Roman" panose="02020603050405020304" pitchFamily="18" charset="0"/>
              <a:cs typeface="Times New Roman" panose="02020603050405020304" pitchFamily="18" charset="0"/>
            </a:endParaRPr>
          </a:p>
          <a:p>
            <a:pPr marL="742950" marR="0" lvl="1" indent="-285750" algn="l" rtl="0">
              <a:lnSpc>
                <a:spcPct val="100000"/>
              </a:lnSpc>
              <a:spcBef>
                <a:spcPts val="560"/>
              </a:spcBef>
              <a:spcAft>
                <a:spcPts val="0"/>
              </a:spcAft>
              <a:buClr>
                <a:srgbClr val="FD9239"/>
              </a:buClr>
              <a:buSzPts val="2800"/>
              <a:buFont typeface="Calibri"/>
              <a:buChar char="–"/>
            </a:pPr>
            <a:r>
              <a:rPr lang="en-US" b="0" i="0" u="none" strike="noStrike" cap="none" dirty="0">
                <a:solidFill>
                  <a:srgbClr val="FD9239"/>
                </a:solidFill>
                <a:latin typeface="Times New Roman" panose="02020603050405020304" pitchFamily="18" charset="0"/>
                <a:cs typeface="Times New Roman" panose="02020603050405020304" pitchFamily="18" charset="0"/>
                <a:sym typeface="Calibri"/>
              </a:rPr>
              <a:t>Epilepsy</a:t>
            </a:r>
            <a:endParaRPr dirty="0">
              <a:latin typeface="Times New Roman" panose="02020603050405020304" pitchFamily="18" charset="0"/>
              <a:cs typeface="Times New Roman" panose="02020603050405020304" pitchFamily="18" charset="0"/>
            </a:endParaRPr>
          </a:p>
          <a:p>
            <a:pPr marL="742950" marR="0" lvl="1" indent="-285750" algn="l" rtl="0">
              <a:lnSpc>
                <a:spcPct val="100000"/>
              </a:lnSpc>
              <a:spcBef>
                <a:spcPts val="560"/>
              </a:spcBef>
              <a:spcAft>
                <a:spcPts val="0"/>
              </a:spcAft>
              <a:buClr>
                <a:srgbClr val="FD9239"/>
              </a:buClr>
              <a:buSzPts val="2800"/>
              <a:buFont typeface="Calibri"/>
              <a:buChar char="–"/>
            </a:pPr>
            <a:r>
              <a:rPr lang="en-US" b="0" i="0" u="none" strike="noStrike" cap="none" dirty="0">
                <a:solidFill>
                  <a:srgbClr val="FD9239"/>
                </a:solidFill>
                <a:latin typeface="Times New Roman" panose="02020603050405020304" pitchFamily="18" charset="0"/>
                <a:cs typeface="Times New Roman" panose="02020603050405020304" pitchFamily="18" charset="0"/>
                <a:sym typeface="Calibri"/>
              </a:rPr>
              <a:t>Gastrointestinal conditions</a:t>
            </a:r>
            <a:endParaRPr dirty="0">
              <a:latin typeface="Times New Roman" panose="02020603050405020304" pitchFamily="18" charset="0"/>
              <a:cs typeface="Times New Roman" panose="02020603050405020304" pitchFamily="18" charset="0"/>
            </a:endParaRPr>
          </a:p>
          <a:p>
            <a:pPr marL="742950" marR="0" lvl="1" indent="-285750" algn="l" rtl="0">
              <a:lnSpc>
                <a:spcPct val="100000"/>
              </a:lnSpc>
              <a:spcBef>
                <a:spcPts val="560"/>
              </a:spcBef>
              <a:spcAft>
                <a:spcPts val="0"/>
              </a:spcAft>
              <a:buClr>
                <a:srgbClr val="FD9239"/>
              </a:buClr>
              <a:buSzPts val="2800"/>
              <a:buFont typeface="Calibri"/>
              <a:buChar char="–"/>
            </a:pPr>
            <a:r>
              <a:rPr lang="en-US" b="0" i="0" u="none" strike="noStrike" cap="none" dirty="0">
                <a:solidFill>
                  <a:srgbClr val="FD9239"/>
                </a:solidFill>
                <a:latin typeface="Times New Roman" panose="02020603050405020304" pitchFamily="18" charset="0"/>
                <a:cs typeface="Times New Roman" panose="02020603050405020304" pitchFamily="18" charset="0"/>
                <a:sym typeface="Calibri"/>
              </a:rPr>
              <a:t>OCD</a:t>
            </a:r>
            <a:endParaRPr dirty="0">
              <a:latin typeface="Times New Roman" panose="02020603050405020304" pitchFamily="18" charset="0"/>
              <a:cs typeface="Times New Roman" panose="02020603050405020304" pitchFamily="18" charset="0"/>
            </a:endParaRPr>
          </a:p>
          <a:p>
            <a:pPr marL="742950" marR="0" lvl="1" indent="-285750" algn="l" rtl="0">
              <a:lnSpc>
                <a:spcPct val="100000"/>
              </a:lnSpc>
              <a:spcBef>
                <a:spcPts val="560"/>
              </a:spcBef>
              <a:spcAft>
                <a:spcPts val="0"/>
              </a:spcAft>
              <a:buClr>
                <a:srgbClr val="FD9239"/>
              </a:buClr>
              <a:buSzPts val="2800"/>
              <a:buFont typeface="Calibri"/>
              <a:buChar char="–"/>
            </a:pPr>
            <a:r>
              <a:rPr lang="en-US" b="0" i="0" u="none" strike="noStrike" cap="none" dirty="0">
                <a:solidFill>
                  <a:srgbClr val="FD9239"/>
                </a:solidFill>
                <a:latin typeface="Times New Roman" panose="02020603050405020304" pitchFamily="18" charset="0"/>
                <a:cs typeface="Times New Roman" panose="02020603050405020304" pitchFamily="18" charset="0"/>
                <a:sym typeface="Calibri"/>
              </a:rPr>
              <a:t>Depression</a:t>
            </a:r>
            <a:endParaRPr dirty="0">
              <a:latin typeface="Times New Roman" panose="02020603050405020304" pitchFamily="18" charset="0"/>
              <a:cs typeface="Times New Roman" panose="02020603050405020304" pitchFamily="18" charset="0"/>
            </a:endParaRPr>
          </a:p>
          <a:p>
            <a:pPr marL="342900" marR="0" lvl="0" indent="-165100" algn="l" rtl="0">
              <a:spcBef>
                <a:spcPts val="560"/>
              </a:spcBef>
              <a:spcAft>
                <a:spcPts val="0"/>
              </a:spcAft>
              <a:buClr>
                <a:srgbClr val="00587C"/>
              </a:buClr>
              <a:buSzPts val="2800"/>
              <a:buFont typeface="Calibri"/>
              <a:buNone/>
            </a:pPr>
            <a:endParaRPr sz="2800" b="0" i="0" u="none" strike="noStrike" cap="none" dirty="0">
              <a:solidFill>
                <a:srgbClr val="FD9239"/>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8"/>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F0"/>
              </a:buClr>
              <a:buSzPts val="4400"/>
              <a:buFont typeface="Calibri"/>
              <a:buNone/>
            </a:pPr>
            <a:r>
              <a:rPr lang="en-US" sz="4000" b="1" i="0" u="none" dirty="0">
                <a:solidFill>
                  <a:srgbClr val="00B0F0"/>
                </a:solidFill>
                <a:latin typeface="Times New Roman" panose="02020603050405020304" pitchFamily="18" charset="0"/>
                <a:cs typeface="Times New Roman" panose="02020603050405020304" pitchFamily="18" charset="0"/>
                <a:sym typeface="Calibri"/>
              </a:rPr>
              <a:t>Aging in Individuals with Autism</a:t>
            </a:r>
            <a:endParaRPr sz="4000" dirty="0">
              <a:latin typeface="Times New Roman" panose="02020603050405020304" pitchFamily="18" charset="0"/>
              <a:cs typeface="Times New Roman" panose="02020603050405020304" pitchFamily="18" charset="0"/>
            </a:endParaRPr>
          </a:p>
        </p:txBody>
      </p:sp>
      <p:sp>
        <p:nvSpPr>
          <p:cNvPr id="151" name="Google Shape;151;p8"/>
          <p:cNvSpPr txBox="1">
            <a:spLocks noGrp="1"/>
          </p:cNvSpPr>
          <p:nvPr>
            <p:ph type="body" idx="1"/>
          </p:nvPr>
        </p:nvSpPr>
        <p:spPr>
          <a:xfrm>
            <a:off x="533400" y="1600200"/>
            <a:ext cx="8077200" cy="434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587C"/>
              </a:buClr>
              <a:buSzPts val="3200"/>
              <a:buFont typeface="Calibri"/>
              <a:buChar char="•"/>
            </a:pPr>
            <a:r>
              <a:rPr lang="en-US" sz="2400" b="0" i="0" u="none" dirty="0">
                <a:solidFill>
                  <a:srgbClr val="00587C"/>
                </a:solidFill>
                <a:latin typeface="Times New Roman" panose="02020603050405020304" pitchFamily="18" charset="0"/>
                <a:cs typeface="Times New Roman" panose="02020603050405020304" pitchFamily="18" charset="0"/>
                <a:sym typeface="Calibri"/>
              </a:rPr>
              <a:t>Although onset of aging effects are gradual…a person with ASD may experience it as sudden…for example, not realizing they are losing their hearing…until they do realize it..</a:t>
            </a:r>
            <a:br>
              <a:rPr lang="en-US" sz="2400" b="0" i="0" u="none" dirty="0">
                <a:solidFill>
                  <a:srgbClr val="00587C"/>
                </a:solidFill>
                <a:latin typeface="Times New Roman" panose="02020603050405020304" pitchFamily="18" charset="0"/>
                <a:cs typeface="Times New Roman" panose="02020603050405020304" pitchFamily="18" charset="0"/>
                <a:sym typeface="Calibri"/>
              </a:rPr>
            </a:br>
            <a:endParaRPr sz="2400" dirty="0">
              <a:latin typeface="Times New Roman" panose="02020603050405020304" pitchFamily="18" charset="0"/>
              <a:cs typeface="Times New Roman" panose="02020603050405020304" pitchFamily="18" charset="0"/>
            </a:endParaRPr>
          </a:p>
          <a:p>
            <a:pPr marL="342900" marR="0" lvl="0" indent="-342900" algn="l" rtl="0">
              <a:lnSpc>
                <a:spcPct val="100000"/>
              </a:lnSpc>
              <a:spcBef>
                <a:spcPts val="640"/>
              </a:spcBef>
              <a:spcAft>
                <a:spcPts val="0"/>
              </a:spcAft>
              <a:buClr>
                <a:srgbClr val="00587C"/>
              </a:buClr>
              <a:buSzPts val="3200"/>
              <a:buFont typeface="Calibri"/>
              <a:buChar char="•"/>
            </a:pPr>
            <a:r>
              <a:rPr lang="en-US" sz="2400" b="0" i="0" u="none" dirty="0">
                <a:solidFill>
                  <a:srgbClr val="00587C"/>
                </a:solidFill>
                <a:latin typeface="Times New Roman" panose="02020603050405020304" pitchFamily="18" charset="0"/>
                <a:cs typeface="Times New Roman" panose="02020603050405020304" pitchFamily="18" charset="0"/>
                <a:sym typeface="Calibri"/>
              </a:rPr>
              <a:t>Diminished hearing and sight..aches and pains can lead to a grumpy disposition</a:t>
            </a:r>
            <a:endParaRPr sz="2400" b="0" i="0" u="none" dirty="0">
              <a:solidFill>
                <a:srgbClr val="00587C"/>
              </a:solidFill>
              <a:latin typeface="Times New Roman" panose="02020603050405020304" pitchFamily="18" charset="0"/>
              <a:cs typeface="Times New Roman" panose="02020603050405020304" pitchFamily="18" charset="0"/>
              <a:sym typeface="Calibri"/>
            </a:endParaRPr>
          </a:p>
          <a:p>
            <a:pPr marL="342900" marR="0" lvl="0" indent="-342900" algn="l" rtl="0">
              <a:lnSpc>
                <a:spcPct val="100000"/>
              </a:lnSpc>
              <a:spcBef>
                <a:spcPts val="640"/>
              </a:spcBef>
              <a:spcAft>
                <a:spcPts val="0"/>
              </a:spcAft>
              <a:buClr>
                <a:srgbClr val="00587C"/>
              </a:buClr>
              <a:buSzPts val="3200"/>
              <a:buFont typeface="Calibri"/>
              <a:buNone/>
            </a:pPr>
            <a:br>
              <a:rPr lang="en-US" sz="3200" b="0" i="0" u="none" dirty="0">
                <a:solidFill>
                  <a:srgbClr val="00587C"/>
                </a:solidFill>
                <a:latin typeface="Calibri"/>
                <a:ea typeface="Calibri"/>
                <a:cs typeface="Calibri"/>
                <a:sym typeface="Calibri"/>
              </a:rPr>
            </a:br>
            <a:br>
              <a:rPr lang="en-US" sz="3200" b="0" i="0" u="none" dirty="0">
                <a:solidFill>
                  <a:srgbClr val="00587C"/>
                </a:solidFill>
                <a:latin typeface="Calibri"/>
                <a:ea typeface="Calibri"/>
                <a:cs typeface="Calibri"/>
                <a:sym typeface="Calibri"/>
              </a:rPr>
            </a:b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B0F0"/>
              </a:buClr>
              <a:buSzPts val="4400"/>
              <a:buFont typeface="Calibri"/>
              <a:buNone/>
            </a:pPr>
            <a:r>
              <a:rPr lang="en-US" sz="4000" b="1" i="0" u="none" dirty="0">
                <a:solidFill>
                  <a:srgbClr val="00B0F0"/>
                </a:solidFill>
                <a:latin typeface="Times New Roman" panose="02020603050405020304" pitchFamily="18" charset="0"/>
                <a:cs typeface="Times New Roman" panose="02020603050405020304" pitchFamily="18" charset="0"/>
                <a:sym typeface="Calibri"/>
              </a:rPr>
              <a:t>Aging in Individuals with Autism</a:t>
            </a:r>
            <a:endParaRPr sz="4000" dirty="0">
              <a:latin typeface="Times New Roman" panose="02020603050405020304" pitchFamily="18" charset="0"/>
              <a:cs typeface="Times New Roman" panose="02020603050405020304" pitchFamily="18" charset="0"/>
            </a:endParaRPr>
          </a:p>
        </p:txBody>
      </p:sp>
      <p:sp>
        <p:nvSpPr>
          <p:cNvPr id="157" name="Google Shape;157;p9"/>
          <p:cNvSpPr txBox="1">
            <a:spLocks noGrp="1"/>
          </p:cNvSpPr>
          <p:nvPr>
            <p:ph type="body" idx="1"/>
          </p:nvPr>
        </p:nvSpPr>
        <p:spPr>
          <a:xfrm>
            <a:off x="533400" y="1600200"/>
            <a:ext cx="8077200" cy="4343400"/>
          </a:xfrm>
          <a:prstGeom prst="rect">
            <a:avLst/>
          </a:prstGeom>
          <a:noFill/>
          <a:ln>
            <a:noFill/>
          </a:ln>
        </p:spPr>
        <p:txBody>
          <a:bodyPr spcFirstLastPara="1" wrap="square" lIns="91425" tIns="45700" rIns="91425" bIns="45700" anchor="t" anchorCtr="0">
            <a:noAutofit/>
          </a:bodyPr>
          <a:lstStyle/>
          <a:p>
            <a:pPr marR="0" lvl="0" indent="-457200" algn="l" rtl="0">
              <a:lnSpc>
                <a:spcPct val="100000"/>
              </a:lnSpc>
              <a:spcBef>
                <a:spcPts val="0"/>
              </a:spcBef>
              <a:spcAft>
                <a:spcPts val="0"/>
              </a:spcAft>
              <a:buClr>
                <a:srgbClr val="00587C"/>
              </a:buClr>
              <a:buSzPts val="3200"/>
              <a:buFontTx/>
              <a:buChar char="-"/>
            </a:pPr>
            <a:r>
              <a:rPr lang="en-US" b="0" i="0" u="none" dirty="0">
                <a:solidFill>
                  <a:srgbClr val="00587C"/>
                </a:solidFill>
                <a:latin typeface="Times New Roman" panose="02020603050405020304" pitchFamily="18" charset="0"/>
                <a:cs typeface="Times New Roman" panose="02020603050405020304" pitchFamily="18" charset="0"/>
                <a:sym typeface="Calibri"/>
              </a:rPr>
              <a:t>Individuals with Level 3 Autism are 2.5 times more likely to die early than NT peers</a:t>
            </a:r>
            <a:endParaRPr lang="en-US" dirty="0">
              <a:latin typeface="Times New Roman" panose="02020603050405020304" pitchFamily="18" charset="0"/>
              <a:cs typeface="Times New Roman" panose="02020603050405020304" pitchFamily="18" charset="0"/>
            </a:endParaRPr>
          </a:p>
          <a:p>
            <a:pPr marR="0" lvl="0" indent="-457200" algn="l" rtl="0">
              <a:lnSpc>
                <a:spcPct val="100000"/>
              </a:lnSpc>
              <a:spcBef>
                <a:spcPts val="0"/>
              </a:spcBef>
              <a:spcAft>
                <a:spcPts val="0"/>
              </a:spcAft>
              <a:buClr>
                <a:srgbClr val="00587C"/>
              </a:buClr>
              <a:buSzPts val="3200"/>
              <a:buFontTx/>
              <a:buChar char="-"/>
            </a:pPr>
            <a:endParaRPr lang="en-US" dirty="0">
              <a:latin typeface="Times New Roman" panose="02020603050405020304" pitchFamily="18" charset="0"/>
              <a:cs typeface="Times New Roman" panose="02020603050405020304" pitchFamily="18" charset="0"/>
            </a:endParaRPr>
          </a:p>
          <a:p>
            <a:pPr marR="0" lvl="0" indent="-457200" algn="l" rtl="0">
              <a:lnSpc>
                <a:spcPct val="100000"/>
              </a:lnSpc>
              <a:spcBef>
                <a:spcPts val="0"/>
              </a:spcBef>
              <a:spcAft>
                <a:spcPts val="0"/>
              </a:spcAft>
              <a:buClr>
                <a:srgbClr val="00587C"/>
              </a:buClr>
              <a:buSzPts val="3200"/>
              <a:buFontTx/>
              <a:buChar char="-"/>
            </a:pPr>
            <a:r>
              <a:rPr lang="en-US" dirty="0">
                <a:latin typeface="Times New Roman" panose="02020603050405020304" pitchFamily="18" charset="0"/>
                <a:cs typeface="Times New Roman" panose="02020603050405020304" pitchFamily="18" charset="0"/>
              </a:rPr>
              <a:t>Predictors of early morbidity include:</a:t>
            </a:r>
            <a:br>
              <a:rPr lang="en-U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a:p>
            <a:pPr marL="742950" marR="0" lvl="1" indent="-285750" algn="l" rtl="0">
              <a:lnSpc>
                <a:spcPct val="100000"/>
              </a:lnSpc>
              <a:spcBef>
                <a:spcPts val="0"/>
              </a:spcBef>
              <a:spcAft>
                <a:spcPts val="0"/>
              </a:spcAft>
              <a:buSzPts val="1800"/>
              <a:buChar char="–"/>
            </a:pPr>
            <a:r>
              <a:rPr lang="en-US" sz="3200" dirty="0">
                <a:latin typeface="Times New Roman" panose="02020603050405020304" pitchFamily="18" charset="0"/>
                <a:cs typeface="Times New Roman" panose="02020603050405020304" pitchFamily="18" charset="0"/>
              </a:rPr>
              <a:t>Fair to poor health was # 1 predictor</a:t>
            </a:r>
            <a:endParaRPr sz="3200" dirty="0">
              <a:latin typeface="Times New Roman" panose="02020603050405020304" pitchFamily="18" charset="0"/>
              <a:cs typeface="Times New Roman" panose="02020603050405020304" pitchFamily="18" charset="0"/>
            </a:endParaRPr>
          </a:p>
          <a:p>
            <a:pPr marL="742950" marR="0" lvl="1" indent="-285750" algn="l" rtl="0">
              <a:lnSpc>
                <a:spcPct val="100000"/>
              </a:lnSpc>
              <a:spcBef>
                <a:spcPts val="0"/>
              </a:spcBef>
              <a:spcAft>
                <a:spcPts val="0"/>
              </a:spcAft>
              <a:buSzPts val="1800"/>
              <a:buChar char="–"/>
            </a:pPr>
            <a:r>
              <a:rPr lang="en-US" sz="3200" dirty="0">
                <a:latin typeface="Times New Roman" panose="02020603050405020304" pitchFamily="18" charset="0"/>
                <a:cs typeface="Times New Roman" panose="02020603050405020304" pitchFamily="18" charset="0"/>
              </a:rPr>
              <a:t>Long term medication use</a:t>
            </a:r>
            <a:endParaRPr sz="3200" dirty="0">
              <a:latin typeface="Times New Roman" panose="02020603050405020304" pitchFamily="18" charset="0"/>
              <a:cs typeface="Times New Roman" panose="02020603050405020304" pitchFamily="18" charset="0"/>
            </a:endParaRPr>
          </a:p>
          <a:p>
            <a:pPr marL="742950" marR="0" lvl="1" indent="-285750" algn="l" rtl="0">
              <a:lnSpc>
                <a:spcPct val="100000"/>
              </a:lnSpc>
              <a:spcBef>
                <a:spcPts val="0"/>
              </a:spcBef>
              <a:spcAft>
                <a:spcPts val="0"/>
              </a:spcAft>
              <a:buSzPts val="1800"/>
              <a:buChar char="–"/>
            </a:pPr>
            <a:r>
              <a:rPr lang="en-US" sz="3200" dirty="0">
                <a:latin typeface="Times New Roman" panose="02020603050405020304" pitchFamily="18" charset="0"/>
                <a:cs typeface="Times New Roman" panose="02020603050405020304" pitchFamily="18" charset="0"/>
              </a:rPr>
              <a:t>Limited self sufficiency in ADL skills</a:t>
            </a:r>
            <a:endParaRPr sz="3200" dirty="0">
              <a:latin typeface="Times New Roman" panose="02020603050405020304" pitchFamily="18" charset="0"/>
              <a:cs typeface="Times New Roman" panose="02020603050405020304" pitchFamily="18" charset="0"/>
            </a:endParaRPr>
          </a:p>
          <a:p>
            <a:pPr marL="342900" marR="0" lvl="0" indent="-139700" algn="l" rtl="0">
              <a:lnSpc>
                <a:spcPct val="100000"/>
              </a:lnSpc>
              <a:spcBef>
                <a:spcPts val="640"/>
              </a:spcBef>
              <a:spcAft>
                <a:spcPts val="0"/>
              </a:spcAft>
              <a:buClr>
                <a:srgbClr val="00587C"/>
              </a:buClr>
              <a:buSzPts val="3200"/>
              <a:buFont typeface="Calibri"/>
              <a:buNone/>
            </a:pPr>
            <a:endParaRPr sz="3200" b="0" i="0" u="none" dirty="0">
              <a:solidFill>
                <a:srgbClr val="00587C"/>
              </a:solidFill>
              <a:latin typeface="Calibri"/>
              <a:ea typeface="Calibri"/>
              <a:cs typeface="Calibri"/>
              <a:sym typeface="Calibri"/>
            </a:endParaRPr>
          </a:p>
          <a:p>
            <a:pPr marL="342900" marR="0" lvl="0" indent="-139700" algn="l" rtl="0">
              <a:spcBef>
                <a:spcPts val="640"/>
              </a:spcBef>
              <a:spcAft>
                <a:spcPts val="0"/>
              </a:spcAft>
              <a:buClr>
                <a:srgbClr val="00587C"/>
              </a:buClr>
              <a:buSzPts val="3200"/>
              <a:buFont typeface="Calibri"/>
              <a:buNone/>
            </a:pPr>
            <a:endParaRPr sz="3200" b="0" i="0" u="none" dirty="0">
              <a:solidFill>
                <a:srgbClr val="00587C"/>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2411</Words>
  <Application>Microsoft Office PowerPoint</Application>
  <PresentationFormat>On-screen Show (4:3)</PresentationFormat>
  <Paragraphs>304</Paragraphs>
  <Slides>40</Slides>
  <Notes>32</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7" baseType="lpstr">
      <vt:lpstr>Arial</vt:lpstr>
      <vt:lpstr>Calibri</vt:lpstr>
      <vt:lpstr>Symbol</vt:lpstr>
      <vt:lpstr>Times New Roman</vt:lpstr>
      <vt:lpstr>Default Design</vt:lpstr>
      <vt:lpstr>1_Default Design</vt:lpstr>
      <vt:lpstr>Document</vt:lpstr>
      <vt:lpstr>  Aging and Autism:  Understanding and Planning for the Needs of Older Adults with ASD  </vt:lpstr>
      <vt:lpstr>PowerPoint Presentation</vt:lpstr>
      <vt:lpstr>Issues in Aging: General Population </vt:lpstr>
      <vt:lpstr>PowerPoint Presentation</vt:lpstr>
      <vt:lpstr>Aging Individuals with Autism</vt:lpstr>
      <vt:lpstr>Aging Individuals with Autism</vt:lpstr>
      <vt:lpstr>Aging in Individuals with Autism</vt:lpstr>
      <vt:lpstr>Aging in Individuals with Autism</vt:lpstr>
      <vt:lpstr>Aging in Individuals with Autism</vt:lpstr>
      <vt:lpstr>PowerPoint Presentation</vt:lpstr>
      <vt:lpstr>Individuals with Autism on SI by Age</vt:lpstr>
      <vt:lpstr>In Summary </vt:lpstr>
      <vt:lpstr>The Challenges</vt:lpstr>
      <vt:lpstr>The Challenges</vt:lpstr>
      <vt:lpstr>The Challenges</vt:lpstr>
      <vt:lpstr>The Challenges</vt:lpstr>
      <vt:lpstr>People Receiving  OPWDD Medicaid Services</vt:lpstr>
      <vt:lpstr>Current Adult Day Programs Models</vt:lpstr>
      <vt:lpstr>Continuum of Care</vt:lpstr>
      <vt:lpstr>And…</vt:lpstr>
      <vt:lpstr>Continuum of Care</vt:lpstr>
      <vt:lpstr>(Some) Components of effective/quality autism programs </vt:lpstr>
      <vt:lpstr>Components of Effective Programs… in general…</vt:lpstr>
      <vt:lpstr>More specifically….</vt:lpstr>
      <vt:lpstr>Components of effective autism programs…continued</vt:lpstr>
      <vt:lpstr>  Functional Approach  to Challenging Behavior    </vt:lpstr>
      <vt:lpstr>Options</vt:lpstr>
      <vt:lpstr>Options</vt:lpstr>
      <vt:lpstr>Integrated Specialized  Senior Center</vt:lpstr>
      <vt:lpstr>Annmarie’s Experiences</vt:lpstr>
      <vt:lpstr>Integrated Senior Center</vt:lpstr>
      <vt:lpstr>PowerPoint Presentation</vt:lpstr>
      <vt:lpstr>PowerPoint Presentation</vt:lpstr>
      <vt:lpstr>PowerPoint Presentation</vt:lpstr>
      <vt:lpstr>PowerPoint Presentation</vt:lpstr>
      <vt:lpstr>Integrated Senior Center Next Steps</vt:lpstr>
      <vt:lpstr>PowerPoint Presentation</vt:lpstr>
      <vt:lpstr>PowerPoint Presentation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Aging and Autism:  Understanding and Planning for the Needs of Older Adults with ASD</dc:title>
  <dc:creator>ehellstrom</dc:creator>
  <cp:lastModifiedBy>Horowitz, Randy</cp:lastModifiedBy>
  <cp:revision>19</cp:revision>
  <dcterms:created xsi:type="dcterms:W3CDTF">2011-05-10T14:59:09Z</dcterms:created>
  <dcterms:modified xsi:type="dcterms:W3CDTF">2023-07-18T18:59:19Z</dcterms:modified>
</cp:coreProperties>
</file>