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98" r:id="rId3"/>
    <p:sldId id="290" r:id="rId4"/>
    <p:sldId id="299" r:id="rId5"/>
    <p:sldId id="313" r:id="rId6"/>
    <p:sldId id="267" r:id="rId7"/>
    <p:sldId id="262" r:id="rId8"/>
    <p:sldId id="259" r:id="rId9"/>
    <p:sldId id="285" r:id="rId10"/>
    <p:sldId id="329" r:id="rId11"/>
    <p:sldId id="330" r:id="rId12"/>
    <p:sldId id="300" r:id="rId13"/>
    <p:sldId id="332" r:id="rId14"/>
    <p:sldId id="327" r:id="rId15"/>
    <p:sldId id="268" r:id="rId16"/>
    <p:sldId id="261" r:id="rId17"/>
    <p:sldId id="310" r:id="rId18"/>
    <p:sldId id="317" r:id="rId19"/>
    <p:sldId id="265" r:id="rId20"/>
    <p:sldId id="296" r:id="rId21"/>
    <p:sldId id="311" r:id="rId22"/>
    <p:sldId id="274" r:id="rId23"/>
    <p:sldId id="269" r:id="rId24"/>
    <p:sldId id="266" r:id="rId25"/>
    <p:sldId id="287" r:id="rId26"/>
    <p:sldId id="288" r:id="rId27"/>
    <p:sldId id="334" r:id="rId28"/>
    <p:sldId id="32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84"/>
  </p:normalViewPr>
  <p:slideViewPr>
    <p:cSldViewPr snapToGrid="0" snapToObjects="1">
      <p:cViewPr varScale="1">
        <p:scale>
          <a:sx n="114" d="100"/>
          <a:sy n="114" d="100"/>
        </p:scale>
        <p:origin x="4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86E95-B22F-4FBC-BB18-A5790FDB960C}" type="doc">
      <dgm:prSet loTypeId="urn:microsoft.com/office/officeart/2005/8/layout/venn3" loCatId="relationship" qsTypeId="urn:microsoft.com/office/officeart/2005/8/quickstyle/simple1" qsCatId="simple" csTypeId="urn:microsoft.com/office/officeart/2005/8/colors/accent1_5" csCatId="accent1" phldr="1"/>
      <dgm:spPr/>
      <dgm:t>
        <a:bodyPr/>
        <a:lstStyle/>
        <a:p>
          <a:endParaRPr lang="en-US"/>
        </a:p>
      </dgm:t>
    </dgm:pt>
    <dgm:pt modelId="{664A37BF-A453-4FDA-B3BF-9CF380E828C7}">
      <dgm:prSet phldrT="[Text]"/>
      <dgm:spPr>
        <a:solidFill>
          <a:schemeClr val="accent2">
            <a:alpha val="50000"/>
          </a:schemeClr>
        </a:solidFill>
        <a:ln w="28575"/>
      </dgm:spPr>
      <dgm:t>
        <a:bodyPr/>
        <a:lstStyle/>
        <a:p>
          <a:r>
            <a:rPr lang="en-US" dirty="0"/>
            <a:t>We need mechanisms to coordinate all the services for needy consumers</a:t>
          </a:r>
        </a:p>
      </dgm:t>
    </dgm:pt>
    <dgm:pt modelId="{1CF6065A-F5D8-460D-A22E-99171A8C4FA8}" type="parTrans" cxnId="{14A098C8-21C7-4771-97A4-938C193A17D3}">
      <dgm:prSet/>
      <dgm:spPr/>
      <dgm:t>
        <a:bodyPr/>
        <a:lstStyle/>
        <a:p>
          <a:endParaRPr lang="en-US"/>
        </a:p>
      </dgm:t>
    </dgm:pt>
    <dgm:pt modelId="{52D06E47-E9D8-426A-B1EC-082F4F643EFA}" type="sibTrans" cxnId="{14A098C8-21C7-4771-97A4-938C193A17D3}">
      <dgm:prSet/>
      <dgm:spPr/>
      <dgm:t>
        <a:bodyPr/>
        <a:lstStyle/>
        <a:p>
          <a:endParaRPr lang="en-US"/>
        </a:p>
      </dgm:t>
    </dgm:pt>
    <dgm:pt modelId="{4CFCE944-D6DD-4DE2-921F-EBB1EEAFC48E}">
      <dgm:prSet phldrT="[Text]"/>
      <dgm:spPr>
        <a:solidFill>
          <a:schemeClr val="accent6">
            <a:lumMod val="50000"/>
            <a:alpha val="70000"/>
          </a:schemeClr>
        </a:solidFill>
        <a:ln w="28575"/>
      </dgm:spPr>
      <dgm:t>
        <a:bodyPr/>
        <a:lstStyle/>
        <a:p>
          <a:r>
            <a:rPr lang="en-US" dirty="0">
              <a:solidFill>
                <a:schemeClr val="bg1"/>
              </a:solidFill>
            </a:rPr>
            <a:t>We need circles to connect a person’s unique qualities to a community</a:t>
          </a:r>
        </a:p>
      </dgm:t>
    </dgm:pt>
    <dgm:pt modelId="{2485B8C5-727A-4066-B166-4B876F1F55AE}" type="parTrans" cxnId="{2259526C-627D-4444-9CFA-01D21DEC1E65}">
      <dgm:prSet/>
      <dgm:spPr/>
      <dgm:t>
        <a:bodyPr/>
        <a:lstStyle/>
        <a:p>
          <a:endParaRPr lang="en-US"/>
        </a:p>
      </dgm:t>
    </dgm:pt>
    <dgm:pt modelId="{D02E6237-CCD4-40BC-B674-94CE914F7900}" type="sibTrans" cxnId="{2259526C-627D-4444-9CFA-01D21DEC1E65}">
      <dgm:prSet/>
      <dgm:spPr/>
      <dgm:t>
        <a:bodyPr/>
        <a:lstStyle/>
        <a:p>
          <a:endParaRPr lang="en-US"/>
        </a:p>
      </dgm:t>
    </dgm:pt>
    <dgm:pt modelId="{C85328F4-AEA2-411B-8F8E-7681BF2AA142}">
      <dgm:prSet phldrT="[Text]"/>
      <dgm:spPr>
        <a:solidFill>
          <a:schemeClr val="accent1">
            <a:lumMod val="60000"/>
            <a:lumOff val="40000"/>
            <a:alpha val="80000"/>
          </a:schemeClr>
        </a:solidFill>
        <a:ln w="28575">
          <a:solidFill>
            <a:schemeClr val="accent1"/>
          </a:solidFill>
        </a:ln>
      </dgm:spPr>
      <dgm:t>
        <a:bodyPr/>
        <a:lstStyle/>
        <a:p>
          <a:r>
            <a:rPr lang="en-US" dirty="0">
              <a:solidFill>
                <a:schemeClr val="bg1"/>
              </a:solidFill>
            </a:rPr>
            <a:t>We need communities with capacities to socially include all its members</a:t>
          </a:r>
        </a:p>
      </dgm:t>
    </dgm:pt>
    <dgm:pt modelId="{39CB30D0-BEBB-460C-91DA-64D2329A7054}" type="parTrans" cxnId="{93AC5313-C77D-41C7-9790-1FBB816801A8}">
      <dgm:prSet/>
      <dgm:spPr/>
      <dgm:t>
        <a:bodyPr/>
        <a:lstStyle/>
        <a:p>
          <a:endParaRPr lang="en-US"/>
        </a:p>
      </dgm:t>
    </dgm:pt>
    <dgm:pt modelId="{4099B229-CF82-44F0-96C6-89AAACD1BB61}" type="sibTrans" cxnId="{93AC5313-C77D-41C7-9790-1FBB816801A8}">
      <dgm:prSet/>
      <dgm:spPr/>
      <dgm:t>
        <a:bodyPr/>
        <a:lstStyle/>
        <a:p>
          <a:endParaRPr lang="en-US"/>
        </a:p>
      </dgm:t>
    </dgm:pt>
    <dgm:pt modelId="{35CA5B7E-1C40-4060-80A2-66E528BF4D91}">
      <dgm:prSet phldrT="[Text]"/>
      <dgm:spPr>
        <a:solidFill>
          <a:srgbClr val="FF0000">
            <a:alpha val="60000"/>
          </a:srgbClr>
        </a:solidFill>
        <a:ln w="28575">
          <a:solidFill>
            <a:schemeClr val="tx1"/>
          </a:solidFill>
        </a:ln>
      </dgm:spPr>
      <dgm:t>
        <a:bodyPr/>
        <a:lstStyle/>
        <a:p>
          <a:r>
            <a:rPr lang="en-US" dirty="0">
              <a:solidFill>
                <a:schemeClr val="tx1"/>
              </a:solidFill>
            </a:rPr>
            <a:t>We need institutions to care for special populations</a:t>
          </a:r>
        </a:p>
      </dgm:t>
    </dgm:pt>
    <dgm:pt modelId="{D365BB97-F4FC-4B2F-BDFF-8D3E4DC8C52A}" type="sibTrans" cxnId="{0194E9F4-014D-4F5B-8BDA-56F3FF6D337F}">
      <dgm:prSet/>
      <dgm:spPr/>
      <dgm:t>
        <a:bodyPr/>
        <a:lstStyle/>
        <a:p>
          <a:endParaRPr lang="en-US"/>
        </a:p>
      </dgm:t>
    </dgm:pt>
    <dgm:pt modelId="{429ADDF7-2342-4877-AAD3-EF8FDC439E80}" type="parTrans" cxnId="{0194E9F4-014D-4F5B-8BDA-56F3FF6D337F}">
      <dgm:prSet/>
      <dgm:spPr/>
      <dgm:t>
        <a:bodyPr/>
        <a:lstStyle/>
        <a:p>
          <a:endParaRPr lang="en-US"/>
        </a:p>
      </dgm:t>
    </dgm:pt>
    <dgm:pt modelId="{809CFBF6-D1D8-4B5D-92D9-3C64F8928BF3}" type="pres">
      <dgm:prSet presAssocID="{63186E95-B22F-4FBC-BB18-A5790FDB960C}" presName="Name0" presStyleCnt="0">
        <dgm:presLayoutVars>
          <dgm:dir/>
          <dgm:resizeHandles val="exact"/>
        </dgm:presLayoutVars>
      </dgm:prSet>
      <dgm:spPr/>
    </dgm:pt>
    <dgm:pt modelId="{09CFEBE2-D562-4484-BA50-189A4AB2B9BF}" type="pres">
      <dgm:prSet presAssocID="{664A37BF-A453-4FDA-B3BF-9CF380E828C7}" presName="Name5" presStyleLbl="vennNode1" presStyleIdx="0" presStyleCnt="4" custLinFactX="60311" custLinFactNeighborX="100000" custLinFactNeighborY="17526">
        <dgm:presLayoutVars>
          <dgm:bulletEnabled val="1"/>
        </dgm:presLayoutVars>
      </dgm:prSet>
      <dgm:spPr/>
    </dgm:pt>
    <dgm:pt modelId="{E8F63EDE-9342-4485-AC9F-94AA215DD83E}" type="pres">
      <dgm:prSet presAssocID="{52D06E47-E9D8-426A-B1EC-082F4F643EFA}" presName="space" presStyleCnt="0"/>
      <dgm:spPr/>
    </dgm:pt>
    <dgm:pt modelId="{0F12A5CF-7A0E-4053-BBB5-408365A841A5}" type="pres">
      <dgm:prSet presAssocID="{35CA5B7E-1C40-4060-80A2-66E528BF4D91}" presName="Name5" presStyleLbl="vennNode1" presStyleIdx="1" presStyleCnt="4" custScaleX="97128" custLinFactX="-66285" custLinFactNeighborX="-100000" custLinFactNeighborY="17526">
        <dgm:presLayoutVars>
          <dgm:bulletEnabled val="1"/>
        </dgm:presLayoutVars>
      </dgm:prSet>
      <dgm:spPr/>
    </dgm:pt>
    <dgm:pt modelId="{EF9AA310-A4A8-4278-A752-9C0A13782CF5}" type="pres">
      <dgm:prSet presAssocID="{D365BB97-F4FC-4B2F-BDFF-8D3E4DC8C52A}" presName="space" presStyleCnt="0"/>
      <dgm:spPr/>
    </dgm:pt>
    <dgm:pt modelId="{4F5D6867-5507-477D-8B9C-2A2A1B8BF416}" type="pres">
      <dgm:prSet presAssocID="{4CFCE944-D6DD-4DE2-921F-EBB1EEAFC48E}" presName="Name5" presStyleLbl="vennNode1" presStyleIdx="2" presStyleCnt="4" custLinFactNeighborX="3609" custLinFactNeighborY="14434">
        <dgm:presLayoutVars>
          <dgm:bulletEnabled val="1"/>
        </dgm:presLayoutVars>
      </dgm:prSet>
      <dgm:spPr/>
    </dgm:pt>
    <dgm:pt modelId="{E61B5576-C176-4303-BFB8-AE6BBA3A507D}" type="pres">
      <dgm:prSet presAssocID="{D02E6237-CCD4-40BC-B674-94CE914F7900}" presName="space" presStyleCnt="0"/>
      <dgm:spPr/>
    </dgm:pt>
    <dgm:pt modelId="{2B204883-A0EF-4C92-8DF7-CE9BB90C58CC}" type="pres">
      <dgm:prSet presAssocID="{C85328F4-AEA2-411B-8F8E-7681BF2AA142}" presName="Name5" presStyleLbl="vennNode1" presStyleIdx="3" presStyleCnt="4" custLinFactNeighborX="5663" custLinFactNeighborY="14434">
        <dgm:presLayoutVars>
          <dgm:bulletEnabled val="1"/>
        </dgm:presLayoutVars>
      </dgm:prSet>
      <dgm:spPr/>
    </dgm:pt>
  </dgm:ptLst>
  <dgm:cxnLst>
    <dgm:cxn modelId="{93AC5313-C77D-41C7-9790-1FBB816801A8}" srcId="{63186E95-B22F-4FBC-BB18-A5790FDB960C}" destId="{C85328F4-AEA2-411B-8F8E-7681BF2AA142}" srcOrd="3" destOrd="0" parTransId="{39CB30D0-BEBB-460C-91DA-64D2329A7054}" sibTransId="{4099B229-CF82-44F0-96C6-89AAACD1BB61}"/>
    <dgm:cxn modelId="{380C4619-AAD9-4EEE-8B96-E7F22BE9E228}" type="presOf" srcId="{35CA5B7E-1C40-4060-80A2-66E528BF4D91}" destId="{0F12A5CF-7A0E-4053-BBB5-408365A841A5}" srcOrd="0" destOrd="0" presId="urn:microsoft.com/office/officeart/2005/8/layout/venn3"/>
    <dgm:cxn modelId="{4761E52C-59C4-4CFA-B334-EC185AE415B3}" type="presOf" srcId="{664A37BF-A453-4FDA-B3BF-9CF380E828C7}" destId="{09CFEBE2-D562-4484-BA50-189A4AB2B9BF}" srcOrd="0" destOrd="0" presId="urn:microsoft.com/office/officeart/2005/8/layout/venn3"/>
    <dgm:cxn modelId="{3D489739-5DF0-48F0-9770-300B64CE1081}" type="presOf" srcId="{4CFCE944-D6DD-4DE2-921F-EBB1EEAFC48E}" destId="{4F5D6867-5507-477D-8B9C-2A2A1B8BF416}" srcOrd="0" destOrd="0" presId="urn:microsoft.com/office/officeart/2005/8/layout/venn3"/>
    <dgm:cxn modelId="{2259526C-627D-4444-9CFA-01D21DEC1E65}" srcId="{63186E95-B22F-4FBC-BB18-A5790FDB960C}" destId="{4CFCE944-D6DD-4DE2-921F-EBB1EEAFC48E}" srcOrd="2" destOrd="0" parTransId="{2485B8C5-727A-4066-B166-4B876F1F55AE}" sibTransId="{D02E6237-CCD4-40BC-B674-94CE914F7900}"/>
    <dgm:cxn modelId="{9CA9C28E-869B-4ED9-8381-8D08453FA834}" type="presOf" srcId="{63186E95-B22F-4FBC-BB18-A5790FDB960C}" destId="{809CFBF6-D1D8-4B5D-92D9-3C64F8928BF3}" srcOrd="0" destOrd="0" presId="urn:microsoft.com/office/officeart/2005/8/layout/venn3"/>
    <dgm:cxn modelId="{14A098C8-21C7-4771-97A4-938C193A17D3}" srcId="{63186E95-B22F-4FBC-BB18-A5790FDB960C}" destId="{664A37BF-A453-4FDA-B3BF-9CF380E828C7}" srcOrd="0" destOrd="0" parTransId="{1CF6065A-F5D8-460D-A22E-99171A8C4FA8}" sibTransId="{52D06E47-E9D8-426A-B1EC-082F4F643EFA}"/>
    <dgm:cxn modelId="{0194E9F4-014D-4F5B-8BDA-56F3FF6D337F}" srcId="{63186E95-B22F-4FBC-BB18-A5790FDB960C}" destId="{35CA5B7E-1C40-4060-80A2-66E528BF4D91}" srcOrd="1" destOrd="0" parTransId="{429ADDF7-2342-4877-AAD3-EF8FDC439E80}" sibTransId="{D365BB97-F4FC-4B2F-BDFF-8D3E4DC8C52A}"/>
    <dgm:cxn modelId="{AE7552FB-D4D2-4C5F-AE86-38BA061ED464}" type="presOf" srcId="{C85328F4-AEA2-411B-8F8E-7681BF2AA142}" destId="{2B204883-A0EF-4C92-8DF7-CE9BB90C58CC}" srcOrd="0" destOrd="0" presId="urn:microsoft.com/office/officeart/2005/8/layout/venn3"/>
    <dgm:cxn modelId="{903D16B4-BD40-4774-AEB9-A4B85920AB65}" type="presParOf" srcId="{809CFBF6-D1D8-4B5D-92D9-3C64F8928BF3}" destId="{09CFEBE2-D562-4484-BA50-189A4AB2B9BF}" srcOrd="0" destOrd="0" presId="urn:microsoft.com/office/officeart/2005/8/layout/venn3"/>
    <dgm:cxn modelId="{820512FE-53D0-4B2A-B56D-2B8B99664E73}" type="presParOf" srcId="{809CFBF6-D1D8-4B5D-92D9-3C64F8928BF3}" destId="{E8F63EDE-9342-4485-AC9F-94AA215DD83E}" srcOrd="1" destOrd="0" presId="urn:microsoft.com/office/officeart/2005/8/layout/venn3"/>
    <dgm:cxn modelId="{932D3D09-9E64-4554-BBE7-52DE75ED5D00}" type="presParOf" srcId="{809CFBF6-D1D8-4B5D-92D9-3C64F8928BF3}" destId="{0F12A5CF-7A0E-4053-BBB5-408365A841A5}" srcOrd="2" destOrd="0" presId="urn:microsoft.com/office/officeart/2005/8/layout/venn3"/>
    <dgm:cxn modelId="{6675C640-4EAC-4EBA-8B27-3E1C104C49EA}" type="presParOf" srcId="{809CFBF6-D1D8-4B5D-92D9-3C64F8928BF3}" destId="{EF9AA310-A4A8-4278-A752-9C0A13782CF5}" srcOrd="3" destOrd="0" presId="urn:microsoft.com/office/officeart/2005/8/layout/venn3"/>
    <dgm:cxn modelId="{DBB2175A-D8B8-4905-8801-311AF7758016}" type="presParOf" srcId="{809CFBF6-D1D8-4B5D-92D9-3C64F8928BF3}" destId="{4F5D6867-5507-477D-8B9C-2A2A1B8BF416}" srcOrd="4" destOrd="0" presId="urn:microsoft.com/office/officeart/2005/8/layout/venn3"/>
    <dgm:cxn modelId="{7D7DCB96-C984-428D-A83A-8C5B397BA290}" type="presParOf" srcId="{809CFBF6-D1D8-4B5D-92D9-3C64F8928BF3}" destId="{E61B5576-C176-4303-BFB8-AE6BBA3A507D}" srcOrd="5" destOrd="0" presId="urn:microsoft.com/office/officeart/2005/8/layout/venn3"/>
    <dgm:cxn modelId="{72D70C5E-7AC8-47B5-9351-EF3A7A79C003}" type="presParOf" srcId="{809CFBF6-D1D8-4B5D-92D9-3C64F8928BF3}" destId="{2B204883-A0EF-4C92-8DF7-CE9BB90C58CC}" srcOrd="6" destOrd="0" presId="urn:microsoft.com/office/officeart/2005/8/layout/ven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70E7CC2-7048-44AB-B41B-733E4FB3DBF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CD0C710F-29E9-4BCA-87C7-FE93FF321137}">
      <dgm:prSet phldrT="[Text]" custT="1"/>
      <dgm:spPr/>
      <dgm:t>
        <a:bodyPr/>
        <a:lstStyle/>
        <a:p>
          <a:r>
            <a:rPr lang="en-US" sz="2000" dirty="0"/>
            <a:t>Low – Working Within the Box of Legacy Services – Offering Menu Options</a:t>
          </a:r>
        </a:p>
      </dgm:t>
    </dgm:pt>
    <dgm:pt modelId="{1D71C076-9EC8-4D58-A40D-2152A71126B7}" type="parTrans" cxnId="{98DBCF4F-7EEA-4B39-A1FD-2A1D40A5E193}">
      <dgm:prSet/>
      <dgm:spPr/>
      <dgm:t>
        <a:bodyPr/>
        <a:lstStyle/>
        <a:p>
          <a:endParaRPr lang="en-US"/>
        </a:p>
      </dgm:t>
    </dgm:pt>
    <dgm:pt modelId="{D9FE8504-4AC8-4C80-A42E-2204D1455148}" type="sibTrans" cxnId="{98DBCF4F-7EEA-4B39-A1FD-2A1D40A5E193}">
      <dgm:prSet/>
      <dgm:spPr/>
      <dgm:t>
        <a:bodyPr/>
        <a:lstStyle/>
        <a:p>
          <a:endParaRPr lang="en-US"/>
        </a:p>
      </dgm:t>
    </dgm:pt>
    <dgm:pt modelId="{EB8F6595-82EE-44F1-8FC4-57D37AE7C6A8}">
      <dgm:prSet phldrT="[Text]" custT="1"/>
      <dgm:spPr/>
      <dgm:t>
        <a:bodyPr/>
        <a:lstStyle/>
        <a:p>
          <a:r>
            <a:rPr lang="en-US" sz="2000" dirty="0"/>
            <a:t>Medium – Taking the Box Apart – Redesigning and Reinvesting Legacy Services</a:t>
          </a:r>
        </a:p>
      </dgm:t>
    </dgm:pt>
    <dgm:pt modelId="{700510D3-4D65-4F07-9525-3A5344FC7ADF}" type="parTrans" cxnId="{653C26A6-F6B3-48B7-87D3-9518A523CDE4}">
      <dgm:prSet/>
      <dgm:spPr/>
      <dgm:t>
        <a:bodyPr/>
        <a:lstStyle/>
        <a:p>
          <a:endParaRPr lang="en-US"/>
        </a:p>
      </dgm:t>
    </dgm:pt>
    <dgm:pt modelId="{5DFDAA91-4757-4D63-9AAC-884504E57942}" type="sibTrans" cxnId="{653C26A6-F6B3-48B7-87D3-9518A523CDE4}">
      <dgm:prSet/>
      <dgm:spPr/>
      <dgm:t>
        <a:bodyPr/>
        <a:lstStyle/>
        <a:p>
          <a:endParaRPr lang="en-US"/>
        </a:p>
      </dgm:t>
    </dgm:pt>
    <dgm:pt modelId="{43A6B467-1D56-4E22-96AA-F80AC063C4DE}">
      <dgm:prSet phldrT="[Text]" custT="1"/>
      <dgm:spPr/>
      <dgm:t>
        <a:bodyPr/>
        <a:lstStyle/>
        <a:p>
          <a:r>
            <a:rPr lang="en-US" sz="2000" dirty="0"/>
            <a:t>High – Working Outside the Legacy Box – Co-creating with Individuals and Families</a:t>
          </a:r>
        </a:p>
      </dgm:t>
    </dgm:pt>
    <dgm:pt modelId="{780FBB97-BC83-4C8C-8A09-15B71A758428}" type="parTrans" cxnId="{7E59AC18-BE3F-4509-8ABE-F983473A134F}">
      <dgm:prSet/>
      <dgm:spPr/>
      <dgm:t>
        <a:bodyPr/>
        <a:lstStyle/>
        <a:p>
          <a:endParaRPr lang="en-US"/>
        </a:p>
      </dgm:t>
    </dgm:pt>
    <dgm:pt modelId="{1BA4CAF6-D10B-4902-8AFE-EC59C955199F}" type="sibTrans" cxnId="{7E59AC18-BE3F-4509-8ABE-F983473A134F}">
      <dgm:prSet/>
      <dgm:spPr/>
      <dgm:t>
        <a:bodyPr/>
        <a:lstStyle/>
        <a:p>
          <a:endParaRPr lang="en-US"/>
        </a:p>
      </dgm:t>
    </dgm:pt>
    <dgm:pt modelId="{72F43699-B84B-4009-92D5-24C2ABB5A978}" type="pres">
      <dgm:prSet presAssocID="{A70E7CC2-7048-44AB-B41B-733E4FB3DBF7}" presName="rootnode" presStyleCnt="0">
        <dgm:presLayoutVars>
          <dgm:chMax/>
          <dgm:chPref/>
          <dgm:dir/>
          <dgm:animLvl val="lvl"/>
        </dgm:presLayoutVars>
      </dgm:prSet>
      <dgm:spPr/>
    </dgm:pt>
    <dgm:pt modelId="{FA6F6082-4A45-4D93-A71E-51EEF72F85A2}" type="pres">
      <dgm:prSet presAssocID="{CD0C710F-29E9-4BCA-87C7-FE93FF321137}" presName="composite" presStyleCnt="0"/>
      <dgm:spPr/>
    </dgm:pt>
    <dgm:pt modelId="{7CBD6FE7-6620-4DC1-8956-399BCF89FF5C}" type="pres">
      <dgm:prSet presAssocID="{CD0C710F-29E9-4BCA-87C7-FE93FF321137}" presName="LShape" presStyleLbl="alignNode1" presStyleIdx="0" presStyleCnt="5"/>
      <dgm:spPr/>
    </dgm:pt>
    <dgm:pt modelId="{57337BDB-E5CA-4A82-9E84-0D4F824E140F}" type="pres">
      <dgm:prSet presAssocID="{CD0C710F-29E9-4BCA-87C7-FE93FF321137}" presName="ParentText" presStyleLbl="revTx" presStyleIdx="0" presStyleCnt="3">
        <dgm:presLayoutVars>
          <dgm:chMax val="0"/>
          <dgm:chPref val="0"/>
          <dgm:bulletEnabled val="1"/>
        </dgm:presLayoutVars>
      </dgm:prSet>
      <dgm:spPr/>
    </dgm:pt>
    <dgm:pt modelId="{98B08534-BFC7-493E-BCA6-08E21074F8EF}" type="pres">
      <dgm:prSet presAssocID="{CD0C710F-29E9-4BCA-87C7-FE93FF321137}" presName="Triangle" presStyleLbl="alignNode1" presStyleIdx="1" presStyleCnt="5"/>
      <dgm:spPr/>
    </dgm:pt>
    <dgm:pt modelId="{D4B120C0-65EC-4AC4-87D3-16C8BC45583D}" type="pres">
      <dgm:prSet presAssocID="{D9FE8504-4AC8-4C80-A42E-2204D1455148}" presName="sibTrans" presStyleCnt="0"/>
      <dgm:spPr/>
    </dgm:pt>
    <dgm:pt modelId="{DB8707AC-7547-43EC-8A3B-5A2CFB2B51E2}" type="pres">
      <dgm:prSet presAssocID="{D9FE8504-4AC8-4C80-A42E-2204D1455148}" presName="space" presStyleCnt="0"/>
      <dgm:spPr/>
    </dgm:pt>
    <dgm:pt modelId="{CC76E78C-2F41-4C4D-A5B0-E6E8D73ACAC5}" type="pres">
      <dgm:prSet presAssocID="{EB8F6595-82EE-44F1-8FC4-57D37AE7C6A8}" presName="composite" presStyleCnt="0"/>
      <dgm:spPr/>
    </dgm:pt>
    <dgm:pt modelId="{769022FB-A755-43E2-A493-BF2C6B671303}" type="pres">
      <dgm:prSet presAssocID="{EB8F6595-82EE-44F1-8FC4-57D37AE7C6A8}" presName="LShape" presStyleLbl="alignNode1" presStyleIdx="2" presStyleCnt="5"/>
      <dgm:spPr/>
    </dgm:pt>
    <dgm:pt modelId="{DCF96548-3B84-47B4-AEA5-E8306F2B0AD9}" type="pres">
      <dgm:prSet presAssocID="{EB8F6595-82EE-44F1-8FC4-57D37AE7C6A8}" presName="ParentText" presStyleLbl="revTx" presStyleIdx="1" presStyleCnt="3">
        <dgm:presLayoutVars>
          <dgm:chMax val="0"/>
          <dgm:chPref val="0"/>
          <dgm:bulletEnabled val="1"/>
        </dgm:presLayoutVars>
      </dgm:prSet>
      <dgm:spPr/>
    </dgm:pt>
    <dgm:pt modelId="{0982D993-44B7-4594-B635-608013F4AC5F}" type="pres">
      <dgm:prSet presAssocID="{EB8F6595-82EE-44F1-8FC4-57D37AE7C6A8}" presName="Triangle" presStyleLbl="alignNode1" presStyleIdx="3" presStyleCnt="5"/>
      <dgm:spPr/>
    </dgm:pt>
    <dgm:pt modelId="{08FBE220-92CC-461A-99A2-B52AF6EB0FA7}" type="pres">
      <dgm:prSet presAssocID="{5DFDAA91-4757-4D63-9AAC-884504E57942}" presName="sibTrans" presStyleCnt="0"/>
      <dgm:spPr/>
    </dgm:pt>
    <dgm:pt modelId="{44F29F3F-378F-4BE9-A921-E93101989AE8}" type="pres">
      <dgm:prSet presAssocID="{5DFDAA91-4757-4D63-9AAC-884504E57942}" presName="space" presStyleCnt="0"/>
      <dgm:spPr/>
    </dgm:pt>
    <dgm:pt modelId="{D0887FFC-7F50-4FA3-8852-3DABF702DFCA}" type="pres">
      <dgm:prSet presAssocID="{43A6B467-1D56-4E22-96AA-F80AC063C4DE}" presName="composite" presStyleCnt="0"/>
      <dgm:spPr/>
    </dgm:pt>
    <dgm:pt modelId="{23E9A8E9-A900-4401-98A4-66D2280BDEB3}" type="pres">
      <dgm:prSet presAssocID="{43A6B467-1D56-4E22-96AA-F80AC063C4DE}" presName="LShape" presStyleLbl="alignNode1" presStyleIdx="4" presStyleCnt="5"/>
      <dgm:spPr/>
    </dgm:pt>
    <dgm:pt modelId="{1C2AFBCF-14BF-45AA-80FB-5C6D86E516EB}" type="pres">
      <dgm:prSet presAssocID="{43A6B467-1D56-4E22-96AA-F80AC063C4DE}" presName="ParentText" presStyleLbl="revTx" presStyleIdx="2" presStyleCnt="3">
        <dgm:presLayoutVars>
          <dgm:chMax val="0"/>
          <dgm:chPref val="0"/>
          <dgm:bulletEnabled val="1"/>
        </dgm:presLayoutVars>
      </dgm:prSet>
      <dgm:spPr/>
    </dgm:pt>
  </dgm:ptLst>
  <dgm:cxnLst>
    <dgm:cxn modelId="{7E59AC18-BE3F-4509-8ABE-F983473A134F}" srcId="{A70E7CC2-7048-44AB-B41B-733E4FB3DBF7}" destId="{43A6B467-1D56-4E22-96AA-F80AC063C4DE}" srcOrd="2" destOrd="0" parTransId="{780FBB97-BC83-4C8C-8A09-15B71A758428}" sibTransId="{1BA4CAF6-D10B-4902-8AFE-EC59C955199F}"/>
    <dgm:cxn modelId="{EC93BC38-59AB-4F99-8B88-A0A8B2C59B09}" type="presOf" srcId="{A70E7CC2-7048-44AB-B41B-733E4FB3DBF7}" destId="{72F43699-B84B-4009-92D5-24C2ABB5A978}" srcOrd="0" destOrd="0" presId="urn:microsoft.com/office/officeart/2009/3/layout/StepUpProcess"/>
    <dgm:cxn modelId="{98DBCF4F-7EEA-4B39-A1FD-2A1D40A5E193}" srcId="{A70E7CC2-7048-44AB-B41B-733E4FB3DBF7}" destId="{CD0C710F-29E9-4BCA-87C7-FE93FF321137}" srcOrd="0" destOrd="0" parTransId="{1D71C076-9EC8-4D58-A40D-2152A71126B7}" sibTransId="{D9FE8504-4AC8-4C80-A42E-2204D1455148}"/>
    <dgm:cxn modelId="{02830A51-3F41-4780-86AD-973480AC0035}" type="presOf" srcId="{EB8F6595-82EE-44F1-8FC4-57D37AE7C6A8}" destId="{DCF96548-3B84-47B4-AEA5-E8306F2B0AD9}" srcOrd="0" destOrd="0" presId="urn:microsoft.com/office/officeart/2009/3/layout/StepUpProcess"/>
    <dgm:cxn modelId="{653C26A6-F6B3-48B7-87D3-9518A523CDE4}" srcId="{A70E7CC2-7048-44AB-B41B-733E4FB3DBF7}" destId="{EB8F6595-82EE-44F1-8FC4-57D37AE7C6A8}" srcOrd="1" destOrd="0" parTransId="{700510D3-4D65-4F07-9525-3A5344FC7ADF}" sibTransId="{5DFDAA91-4757-4D63-9AAC-884504E57942}"/>
    <dgm:cxn modelId="{2711DFD2-56E3-4F6F-B20D-2E453B704561}" type="presOf" srcId="{CD0C710F-29E9-4BCA-87C7-FE93FF321137}" destId="{57337BDB-E5CA-4A82-9E84-0D4F824E140F}" srcOrd="0" destOrd="0" presId="urn:microsoft.com/office/officeart/2009/3/layout/StepUpProcess"/>
    <dgm:cxn modelId="{A4EDC1FF-23FF-48E9-A4CC-4EEC0D4A498B}" type="presOf" srcId="{43A6B467-1D56-4E22-96AA-F80AC063C4DE}" destId="{1C2AFBCF-14BF-45AA-80FB-5C6D86E516EB}" srcOrd="0" destOrd="0" presId="urn:microsoft.com/office/officeart/2009/3/layout/StepUpProcess"/>
    <dgm:cxn modelId="{B9582B62-75C6-438C-A515-D158DE89D977}" type="presParOf" srcId="{72F43699-B84B-4009-92D5-24C2ABB5A978}" destId="{FA6F6082-4A45-4D93-A71E-51EEF72F85A2}" srcOrd="0" destOrd="0" presId="urn:microsoft.com/office/officeart/2009/3/layout/StepUpProcess"/>
    <dgm:cxn modelId="{0E3A3D4D-A1E4-43A6-A2A1-58B1348E7BCD}" type="presParOf" srcId="{FA6F6082-4A45-4D93-A71E-51EEF72F85A2}" destId="{7CBD6FE7-6620-4DC1-8956-399BCF89FF5C}" srcOrd="0" destOrd="0" presId="urn:microsoft.com/office/officeart/2009/3/layout/StepUpProcess"/>
    <dgm:cxn modelId="{B2C16EF6-AE4B-435D-AEA4-96E5386AFF19}" type="presParOf" srcId="{FA6F6082-4A45-4D93-A71E-51EEF72F85A2}" destId="{57337BDB-E5CA-4A82-9E84-0D4F824E140F}" srcOrd="1" destOrd="0" presId="urn:microsoft.com/office/officeart/2009/3/layout/StepUpProcess"/>
    <dgm:cxn modelId="{BB4D08E3-9821-43B8-B34A-3C69C0C8A648}" type="presParOf" srcId="{FA6F6082-4A45-4D93-A71E-51EEF72F85A2}" destId="{98B08534-BFC7-493E-BCA6-08E21074F8EF}" srcOrd="2" destOrd="0" presId="urn:microsoft.com/office/officeart/2009/3/layout/StepUpProcess"/>
    <dgm:cxn modelId="{3DDE02C6-BC7E-4982-A3CC-CF06EF89FB33}" type="presParOf" srcId="{72F43699-B84B-4009-92D5-24C2ABB5A978}" destId="{D4B120C0-65EC-4AC4-87D3-16C8BC45583D}" srcOrd="1" destOrd="0" presId="urn:microsoft.com/office/officeart/2009/3/layout/StepUpProcess"/>
    <dgm:cxn modelId="{52D69FF5-537F-4D9A-919E-01A5AA64E555}" type="presParOf" srcId="{D4B120C0-65EC-4AC4-87D3-16C8BC45583D}" destId="{DB8707AC-7547-43EC-8A3B-5A2CFB2B51E2}" srcOrd="0" destOrd="0" presId="urn:microsoft.com/office/officeart/2009/3/layout/StepUpProcess"/>
    <dgm:cxn modelId="{11A4E1E0-B144-4859-B271-FC4B3E546FA0}" type="presParOf" srcId="{72F43699-B84B-4009-92D5-24C2ABB5A978}" destId="{CC76E78C-2F41-4C4D-A5B0-E6E8D73ACAC5}" srcOrd="2" destOrd="0" presId="urn:microsoft.com/office/officeart/2009/3/layout/StepUpProcess"/>
    <dgm:cxn modelId="{12BA8592-F56B-4F00-96EE-8DED31D4D49B}" type="presParOf" srcId="{CC76E78C-2F41-4C4D-A5B0-E6E8D73ACAC5}" destId="{769022FB-A755-43E2-A493-BF2C6B671303}" srcOrd="0" destOrd="0" presId="urn:microsoft.com/office/officeart/2009/3/layout/StepUpProcess"/>
    <dgm:cxn modelId="{A4A0DF59-1CC8-4A32-ACB2-607A712201F2}" type="presParOf" srcId="{CC76E78C-2F41-4C4D-A5B0-E6E8D73ACAC5}" destId="{DCF96548-3B84-47B4-AEA5-E8306F2B0AD9}" srcOrd="1" destOrd="0" presId="urn:microsoft.com/office/officeart/2009/3/layout/StepUpProcess"/>
    <dgm:cxn modelId="{4E66CB2E-E70C-460E-829C-69709A31E347}" type="presParOf" srcId="{CC76E78C-2F41-4C4D-A5B0-E6E8D73ACAC5}" destId="{0982D993-44B7-4594-B635-608013F4AC5F}" srcOrd="2" destOrd="0" presId="urn:microsoft.com/office/officeart/2009/3/layout/StepUpProcess"/>
    <dgm:cxn modelId="{2BFFD2C6-E24F-4CAC-9E3F-9178D278C029}" type="presParOf" srcId="{72F43699-B84B-4009-92D5-24C2ABB5A978}" destId="{08FBE220-92CC-461A-99A2-B52AF6EB0FA7}" srcOrd="3" destOrd="0" presId="urn:microsoft.com/office/officeart/2009/3/layout/StepUpProcess"/>
    <dgm:cxn modelId="{F51D836F-58FD-4212-88F7-E02872204B86}" type="presParOf" srcId="{08FBE220-92CC-461A-99A2-B52AF6EB0FA7}" destId="{44F29F3F-378F-4BE9-A921-E93101989AE8}" srcOrd="0" destOrd="0" presId="urn:microsoft.com/office/officeart/2009/3/layout/StepUpProcess"/>
    <dgm:cxn modelId="{8B3FDDE2-59AE-4289-AB91-60E00BFD3ADB}" type="presParOf" srcId="{72F43699-B84B-4009-92D5-24C2ABB5A978}" destId="{D0887FFC-7F50-4FA3-8852-3DABF702DFCA}" srcOrd="4" destOrd="0" presId="urn:microsoft.com/office/officeart/2009/3/layout/StepUpProcess"/>
    <dgm:cxn modelId="{BFDCEE42-11EF-4B12-9412-3586C4C8CC6A}" type="presParOf" srcId="{D0887FFC-7F50-4FA3-8852-3DABF702DFCA}" destId="{23E9A8E9-A900-4401-98A4-66D2280BDEB3}" srcOrd="0" destOrd="0" presId="urn:microsoft.com/office/officeart/2009/3/layout/StepUpProcess"/>
    <dgm:cxn modelId="{A0A671E4-E1D4-4748-8DAF-C0F4A043DE09}" type="presParOf" srcId="{D0887FFC-7F50-4FA3-8852-3DABF702DFCA}" destId="{1C2AFBCF-14BF-45AA-80FB-5C6D86E516E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FEBE2-D562-4484-BA50-189A4AB2B9BF}">
      <dsp:nvSpPr>
        <dsp:cNvPr id="0" name=""/>
        <dsp:cNvSpPr/>
      </dsp:nvSpPr>
      <dsp:spPr>
        <a:xfrm>
          <a:off x="1998518" y="2355544"/>
          <a:ext cx="2484313" cy="2484313"/>
        </a:xfrm>
        <a:prstGeom prst="ellipse">
          <a:avLst/>
        </a:prstGeom>
        <a:solidFill>
          <a:schemeClr val="accent2">
            <a:alpha val="5000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6720" tIns="22860" rIns="13672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We need mechanisms to coordinate all the services for needy consumers</a:t>
          </a:r>
        </a:p>
      </dsp:txBody>
      <dsp:txXfrm>
        <a:off x="2362337" y="2719363"/>
        <a:ext cx="1756675" cy="1756675"/>
      </dsp:txXfrm>
    </dsp:sp>
    <dsp:sp modelId="{0F12A5CF-7A0E-4053-BBB5-408365A841A5}">
      <dsp:nvSpPr>
        <dsp:cNvPr id="0" name=""/>
        <dsp:cNvSpPr/>
      </dsp:nvSpPr>
      <dsp:spPr>
        <a:xfrm>
          <a:off x="0" y="2355544"/>
          <a:ext cx="2412963" cy="2484313"/>
        </a:xfrm>
        <a:prstGeom prst="ellipse">
          <a:avLst/>
        </a:prstGeom>
        <a:solidFill>
          <a:srgbClr val="FF0000">
            <a:alpha val="60000"/>
          </a:srgb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6720" tIns="22860" rIns="13672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We need institutions to care for special populations</a:t>
          </a:r>
        </a:p>
      </dsp:txBody>
      <dsp:txXfrm>
        <a:off x="353370" y="2719363"/>
        <a:ext cx="1706223" cy="1756675"/>
      </dsp:txXfrm>
    </dsp:sp>
    <dsp:sp modelId="{4F5D6867-5507-477D-8B9C-2A2A1B8BF416}">
      <dsp:nvSpPr>
        <dsp:cNvPr id="0" name=""/>
        <dsp:cNvSpPr/>
      </dsp:nvSpPr>
      <dsp:spPr>
        <a:xfrm>
          <a:off x="3924825" y="2278729"/>
          <a:ext cx="2484313" cy="2484313"/>
        </a:xfrm>
        <a:prstGeom prst="ellipse">
          <a:avLst/>
        </a:prstGeom>
        <a:solidFill>
          <a:schemeClr val="accent6">
            <a:lumMod val="50000"/>
            <a:alpha val="7000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6720" tIns="22860" rIns="13672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We need circles to connect a person’s unique qualities to a community</a:t>
          </a:r>
        </a:p>
      </dsp:txBody>
      <dsp:txXfrm>
        <a:off x="4288644" y="2642548"/>
        <a:ext cx="1756675" cy="1756675"/>
      </dsp:txXfrm>
    </dsp:sp>
    <dsp:sp modelId="{2B204883-A0EF-4C92-8DF7-CE9BB90C58CC}">
      <dsp:nvSpPr>
        <dsp:cNvPr id="0" name=""/>
        <dsp:cNvSpPr/>
      </dsp:nvSpPr>
      <dsp:spPr>
        <a:xfrm>
          <a:off x="5897686" y="2278729"/>
          <a:ext cx="2484313" cy="2484313"/>
        </a:xfrm>
        <a:prstGeom prst="ellipse">
          <a:avLst/>
        </a:prstGeom>
        <a:solidFill>
          <a:schemeClr val="accent1">
            <a:lumMod val="60000"/>
            <a:lumOff val="40000"/>
            <a:alpha val="80000"/>
          </a:schemeClr>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6720" tIns="22860" rIns="13672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We need communities with capacities to socially include all its members</a:t>
          </a:r>
        </a:p>
      </dsp:txBody>
      <dsp:txXfrm>
        <a:off x="6261505" y="2642548"/>
        <a:ext cx="1756675" cy="1756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D6FE7-6620-4DC1-8956-399BCF89FF5C}">
      <dsp:nvSpPr>
        <dsp:cNvPr id="0" name=""/>
        <dsp:cNvSpPr/>
      </dsp:nvSpPr>
      <dsp:spPr>
        <a:xfrm rot="5400000">
          <a:off x="513948" y="1312414"/>
          <a:ext cx="1538357" cy="255979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337BDB-E5CA-4A82-9E84-0D4F824E140F}">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Low – Working Within the Box of Legacy Services – Offering Menu Options</a:t>
          </a:r>
        </a:p>
      </dsp:txBody>
      <dsp:txXfrm>
        <a:off x="257157" y="2077240"/>
        <a:ext cx="2310994" cy="2025722"/>
      </dsp:txXfrm>
    </dsp:sp>
    <dsp:sp modelId="{98B08534-BFC7-493E-BCA6-08E21074F8EF}">
      <dsp:nvSpPr>
        <dsp:cNvPr id="0" name=""/>
        <dsp:cNvSpPr/>
      </dsp:nvSpPr>
      <dsp:spPr>
        <a:xfrm>
          <a:off x="2132115" y="1123959"/>
          <a:ext cx="436036" cy="436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9022FB-A755-43E2-A493-BF2C6B671303}">
      <dsp:nvSpPr>
        <dsp:cNvPr id="0" name=""/>
        <dsp:cNvSpPr/>
      </dsp:nvSpPr>
      <dsp:spPr>
        <a:xfrm rot="5400000">
          <a:off x="3343056" y="612348"/>
          <a:ext cx="1538357" cy="255979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F96548-3B84-47B4-AEA5-E8306F2B0AD9}">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Medium – Taking the Box Apart – Redesigning and Reinvesting Legacy Services</a:t>
          </a:r>
        </a:p>
      </dsp:txBody>
      <dsp:txXfrm>
        <a:off x="3086266" y="1377174"/>
        <a:ext cx="2310994" cy="2025722"/>
      </dsp:txXfrm>
    </dsp:sp>
    <dsp:sp modelId="{0982D993-44B7-4594-B635-608013F4AC5F}">
      <dsp:nvSpPr>
        <dsp:cNvPr id="0" name=""/>
        <dsp:cNvSpPr/>
      </dsp:nvSpPr>
      <dsp:spPr>
        <a:xfrm>
          <a:off x="4961224" y="423894"/>
          <a:ext cx="436036" cy="436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E9A8E9-A900-4401-98A4-66D2280BDEB3}">
      <dsp:nvSpPr>
        <dsp:cNvPr id="0" name=""/>
        <dsp:cNvSpPr/>
      </dsp:nvSpPr>
      <dsp:spPr>
        <a:xfrm rot="5400000">
          <a:off x="6172165" y="-87716"/>
          <a:ext cx="1538357" cy="255979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2AFBCF-14BF-45AA-80FB-5C6D86E516EB}">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High – Working Outside the Legacy Box – Co-creating with Individuals and Families</a:t>
          </a:r>
        </a:p>
      </dsp:txBody>
      <dsp:txXfrm>
        <a:off x="5915374" y="677109"/>
        <a:ext cx="2310994" cy="202572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46437-B9F7-E044-B0CF-197E5E37C7CB}" type="datetimeFigureOut">
              <a:rPr lang="en-US" smtClean="0"/>
              <a:t>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F5915-D543-E048-96C3-97276B40D14E}" type="slidenum">
              <a:rPr lang="en-US" smtClean="0"/>
              <a:t>‹#›</a:t>
            </a:fld>
            <a:endParaRPr lang="en-US"/>
          </a:p>
        </p:txBody>
      </p:sp>
    </p:spTree>
    <p:extLst>
      <p:ext uri="{BB962C8B-B14F-4D97-AF65-F5344CB8AC3E}">
        <p14:creationId xmlns:p14="http://schemas.microsoft.com/office/powerpoint/2010/main" val="3272351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400"/>
              <a:t>Taking each care and service model – we see that our assumptions about disabilities lead us to certain ways of designing services (including service and treatments pathways and how we see our roles and relationships) – ultimately this leads to certain outcomes that are achieviable.  It also suggests that certain designs cannot achieve other outcomes.  This is apparent when we wonder why we keep getting outcomes we don’t want. </a:t>
            </a:r>
          </a:p>
        </p:txBody>
      </p:sp>
      <p:sp>
        <p:nvSpPr>
          <p:cNvPr id="4" name="Slide Number Placeholder 3"/>
          <p:cNvSpPr>
            <a:spLocks noGrp="1"/>
          </p:cNvSpPr>
          <p:nvPr>
            <p:ph type="sldNum" sz="quarter" idx="5"/>
          </p:nvPr>
        </p:nvSpPr>
        <p:spPr/>
        <p:txBody>
          <a:bodyPr/>
          <a:lstStyle/>
          <a:p>
            <a:pPr>
              <a:defRPr/>
            </a:pPr>
            <a:fld id="{FB610A72-C4E6-41C9-B4FF-0A3BC5113BE6}" type="slidenum">
              <a:rPr lang="en-US" smtClean="0"/>
              <a:pPr>
                <a:defRPr/>
              </a:pPr>
              <a:t>6</a:t>
            </a:fld>
            <a:endParaRPr lang="en-US"/>
          </a:p>
        </p:txBody>
      </p:sp>
    </p:spTree>
    <p:extLst>
      <p:ext uri="{BB962C8B-B14F-4D97-AF65-F5344CB8AC3E}">
        <p14:creationId xmlns:p14="http://schemas.microsoft.com/office/powerpoint/2010/main" val="39834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400"/>
              <a:t>The challenge to support people with disabilities, in shape and form, is not a recent one. Over the years our way of thinking about supports have evolved. This slide offers the central focus of the major four ways services and supports have taken shape. </a:t>
            </a:r>
          </a:p>
        </p:txBody>
      </p:sp>
      <p:sp>
        <p:nvSpPr>
          <p:cNvPr id="4" name="Slide Number Placeholder 3"/>
          <p:cNvSpPr>
            <a:spLocks noGrp="1"/>
          </p:cNvSpPr>
          <p:nvPr>
            <p:ph type="sldNum" sz="quarter" idx="5"/>
          </p:nvPr>
        </p:nvSpPr>
        <p:spPr/>
        <p:txBody>
          <a:bodyPr/>
          <a:lstStyle/>
          <a:p>
            <a:pPr>
              <a:defRPr/>
            </a:pPr>
            <a:fld id="{763D52E4-381B-4B2C-854E-4FFE861D7DFA}" type="slidenum">
              <a:rPr lang="en-US" smtClean="0"/>
              <a:pPr>
                <a:defRPr/>
              </a:pPr>
              <a:t>7</a:t>
            </a:fld>
            <a:endParaRPr lang="en-US"/>
          </a:p>
        </p:txBody>
      </p:sp>
    </p:spTree>
    <p:extLst>
      <p:ext uri="{BB962C8B-B14F-4D97-AF65-F5344CB8AC3E}">
        <p14:creationId xmlns:p14="http://schemas.microsoft.com/office/powerpoint/2010/main" val="317743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3200"/>
              <a:t> </a:t>
            </a:r>
            <a:r>
              <a:rPr lang="en-US" altLang="en-US" sz="2400"/>
              <a:t>I suspect that I have been invited to speak to you today because my organization and I have been on a journey that is very similar to the one you are experiencing. For the last 40 years I have struggled to find the best way to support individuals with disabilities.  The answer to this questions has morphed and evolved into different forms and shapes over the year. </a:t>
            </a:r>
          </a:p>
          <a:p>
            <a:endParaRPr lang="en-US" altLang="en-US" sz="2400"/>
          </a:p>
          <a:p>
            <a:r>
              <a:rPr lang="en-US" altLang="en-US" sz="2400"/>
              <a:t>At the core of the journey is the question on this slide…</a:t>
            </a:r>
          </a:p>
        </p:txBody>
      </p:sp>
      <p:sp>
        <p:nvSpPr>
          <p:cNvPr id="4" name="Slide Number Placeholder 3"/>
          <p:cNvSpPr>
            <a:spLocks noGrp="1"/>
          </p:cNvSpPr>
          <p:nvPr>
            <p:ph type="sldNum" sz="quarter" idx="5"/>
          </p:nvPr>
        </p:nvSpPr>
        <p:spPr/>
        <p:txBody>
          <a:bodyPr/>
          <a:lstStyle/>
          <a:p>
            <a:pPr>
              <a:defRPr/>
            </a:pPr>
            <a:fld id="{E9BA1489-D2A5-46B5-B537-6FF0D90CE2E5}" type="slidenum">
              <a:rPr lang="en-US" smtClean="0"/>
              <a:pPr>
                <a:defRPr/>
              </a:pPr>
              <a:t>12</a:t>
            </a:fld>
            <a:endParaRPr lang="en-US"/>
          </a:p>
        </p:txBody>
      </p:sp>
    </p:spTree>
    <p:extLst>
      <p:ext uri="{BB962C8B-B14F-4D97-AF65-F5344CB8AC3E}">
        <p14:creationId xmlns:p14="http://schemas.microsoft.com/office/powerpoint/2010/main" val="376962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400"/>
              <a:t>Further defining blue space metaphorically refers to&gt;&gt;&gt;</a:t>
            </a:r>
          </a:p>
        </p:txBody>
      </p:sp>
      <p:sp>
        <p:nvSpPr>
          <p:cNvPr id="4" name="Slide Number Placeholder 3"/>
          <p:cNvSpPr>
            <a:spLocks noGrp="1"/>
          </p:cNvSpPr>
          <p:nvPr>
            <p:ph type="sldNum" sz="quarter" idx="5"/>
          </p:nvPr>
        </p:nvSpPr>
        <p:spPr/>
        <p:txBody>
          <a:bodyPr/>
          <a:lstStyle/>
          <a:p>
            <a:pPr>
              <a:defRPr/>
            </a:pPr>
            <a:fld id="{E04907F6-05AF-4F12-BF6D-E96AE4D1C37C}" type="slidenum">
              <a:rPr lang="en-US" smtClean="0"/>
              <a:pPr>
                <a:defRPr/>
              </a:pPr>
              <a:t>16</a:t>
            </a:fld>
            <a:endParaRPr lang="en-US"/>
          </a:p>
        </p:txBody>
      </p:sp>
    </p:spTree>
    <p:extLst>
      <p:ext uri="{BB962C8B-B14F-4D97-AF65-F5344CB8AC3E}">
        <p14:creationId xmlns:p14="http://schemas.microsoft.com/office/powerpoint/2010/main" val="319981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400"/>
              <a:t>Brian is a person we support. Over the years we have listened to Brian through the lens of the different care and support models. </a:t>
            </a:r>
          </a:p>
          <a:p>
            <a:r>
              <a:rPr lang="en-US" altLang="en-US" sz="2400"/>
              <a:t>Describe Brian’s Journey. </a:t>
            </a:r>
          </a:p>
        </p:txBody>
      </p:sp>
      <p:sp>
        <p:nvSpPr>
          <p:cNvPr id="4" name="Slide Number Placeholder 3"/>
          <p:cNvSpPr>
            <a:spLocks noGrp="1"/>
          </p:cNvSpPr>
          <p:nvPr>
            <p:ph type="sldNum" sz="quarter" idx="5"/>
          </p:nvPr>
        </p:nvSpPr>
        <p:spPr/>
        <p:txBody>
          <a:bodyPr/>
          <a:lstStyle/>
          <a:p>
            <a:pPr>
              <a:defRPr/>
            </a:pPr>
            <a:fld id="{A6718A3C-D4CB-4377-A4E6-5DB61FFE029C}" type="slidenum">
              <a:rPr lang="en-US" smtClean="0"/>
              <a:pPr>
                <a:defRPr/>
              </a:pPr>
              <a:t>19</a:t>
            </a:fld>
            <a:endParaRPr lang="en-US"/>
          </a:p>
        </p:txBody>
      </p:sp>
    </p:spTree>
    <p:extLst>
      <p:ext uri="{BB962C8B-B14F-4D97-AF65-F5344CB8AC3E}">
        <p14:creationId xmlns:p14="http://schemas.microsoft.com/office/powerpoint/2010/main" val="161525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400" dirty="0"/>
              <a:t>Making this shift away from delegated responsibility for services, supports and outcomes to shared co-created arrangements – the following questions are important to ask but may not be easy to answer.</a:t>
            </a:r>
          </a:p>
          <a:p>
            <a:pPr eaLnBrk="1" hangingPunct="1">
              <a:spcBef>
                <a:spcPct val="0"/>
              </a:spcBef>
            </a:pPr>
            <a:endParaRPr lang="en-US" altLang="en-US" sz="2400" dirty="0"/>
          </a:p>
          <a:p>
            <a:pPr eaLnBrk="1" hangingPunct="1">
              <a:spcBef>
                <a:spcPct val="0"/>
              </a:spcBef>
            </a:pPr>
            <a:r>
              <a:rPr lang="en-US" altLang="en-US" sz="2400" dirty="0"/>
              <a:t>They are posed as markers to get out attention – they are surfaced to get the conversation started.</a:t>
            </a:r>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9" indent="-285734">
              <a:defRPr>
                <a:solidFill>
                  <a:schemeClr val="tx1"/>
                </a:solidFill>
                <a:latin typeface="Calibri" pitchFamily="34" charset="0"/>
              </a:defRPr>
            </a:lvl2pPr>
            <a:lvl3pPr marL="1142937" indent="-228587">
              <a:defRPr>
                <a:solidFill>
                  <a:schemeClr val="tx1"/>
                </a:solidFill>
                <a:latin typeface="Calibri" pitchFamily="34" charset="0"/>
              </a:defRPr>
            </a:lvl3pPr>
            <a:lvl4pPr marL="1600112" indent="-228587">
              <a:defRPr>
                <a:solidFill>
                  <a:schemeClr val="tx1"/>
                </a:solidFill>
                <a:latin typeface="Calibri" pitchFamily="34" charset="0"/>
              </a:defRPr>
            </a:lvl4pPr>
            <a:lvl5pPr marL="2057287" indent="-228587">
              <a:defRPr>
                <a:solidFill>
                  <a:schemeClr val="tx1"/>
                </a:solidFill>
                <a:latin typeface="Calibri" pitchFamily="34" charset="0"/>
              </a:defRPr>
            </a:lvl5pPr>
            <a:lvl6pPr marL="2514461" indent="-228587" fontAlgn="base">
              <a:spcBef>
                <a:spcPct val="0"/>
              </a:spcBef>
              <a:spcAft>
                <a:spcPct val="0"/>
              </a:spcAft>
              <a:defRPr>
                <a:solidFill>
                  <a:schemeClr val="tx1"/>
                </a:solidFill>
                <a:latin typeface="Calibri" pitchFamily="34" charset="0"/>
              </a:defRPr>
            </a:lvl6pPr>
            <a:lvl7pPr marL="2971635" indent="-228587" fontAlgn="base">
              <a:spcBef>
                <a:spcPct val="0"/>
              </a:spcBef>
              <a:spcAft>
                <a:spcPct val="0"/>
              </a:spcAft>
              <a:defRPr>
                <a:solidFill>
                  <a:schemeClr val="tx1"/>
                </a:solidFill>
                <a:latin typeface="Calibri" pitchFamily="34" charset="0"/>
              </a:defRPr>
            </a:lvl7pPr>
            <a:lvl8pPr marL="3428810" indent="-228587" fontAlgn="base">
              <a:spcBef>
                <a:spcPct val="0"/>
              </a:spcBef>
              <a:spcAft>
                <a:spcPct val="0"/>
              </a:spcAft>
              <a:defRPr>
                <a:solidFill>
                  <a:schemeClr val="tx1"/>
                </a:solidFill>
                <a:latin typeface="Calibri" pitchFamily="34" charset="0"/>
              </a:defRPr>
            </a:lvl8pPr>
            <a:lvl9pPr marL="3885985" indent="-2285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297E9DB-4690-47F0-BB74-4B74E56C8FEA}" type="slidenum">
              <a:rPr lang="en-US" altLang="en-US" smtClean="0"/>
              <a:pPr fontAlgn="base">
                <a:spcBef>
                  <a:spcPct val="0"/>
                </a:spcBef>
                <a:spcAft>
                  <a:spcPct val="0"/>
                </a:spcAft>
                <a:defRPr/>
              </a:pPr>
              <a:t>27</a:t>
            </a:fld>
            <a:endParaRPr lang="en-US" altLang="en-US" dirty="0"/>
          </a:p>
        </p:txBody>
      </p:sp>
    </p:spTree>
    <p:extLst>
      <p:ext uri="{BB962C8B-B14F-4D97-AF65-F5344CB8AC3E}">
        <p14:creationId xmlns:p14="http://schemas.microsoft.com/office/powerpoint/2010/main" val="411870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960A-F22A-A146-8AE8-A6CEFEA4EA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0A9EFA-F6E1-2344-B626-FCE6E38BEB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CE4BEB-ADF1-5942-8AAC-A3D4AAE34C6B}"/>
              </a:ext>
            </a:extLst>
          </p:cNvPr>
          <p:cNvSpPr>
            <a:spLocks noGrp="1"/>
          </p:cNvSpPr>
          <p:nvPr>
            <p:ph type="dt" sz="half" idx="10"/>
          </p:nvPr>
        </p:nvSpPr>
        <p:spPr/>
        <p:txBody>
          <a:bodyPr/>
          <a:lstStyle/>
          <a:p>
            <a:fld id="{7B28EAD3-242E-1949-A700-C19F65CE5B81}" type="datetimeFigureOut">
              <a:rPr lang="en-US" smtClean="0"/>
              <a:t>3/20/23</a:t>
            </a:fld>
            <a:endParaRPr lang="en-US"/>
          </a:p>
        </p:txBody>
      </p:sp>
      <p:sp>
        <p:nvSpPr>
          <p:cNvPr id="5" name="Footer Placeholder 4">
            <a:extLst>
              <a:ext uri="{FF2B5EF4-FFF2-40B4-BE49-F238E27FC236}">
                <a16:creationId xmlns:a16="http://schemas.microsoft.com/office/drawing/2014/main" id="{273C37B4-C606-A944-9AA2-D51D380BE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98CE6-7C48-6247-8701-6142C1117F31}"/>
              </a:ext>
            </a:extLst>
          </p:cNvPr>
          <p:cNvSpPr>
            <a:spLocks noGrp="1"/>
          </p:cNvSpPr>
          <p:nvPr>
            <p:ph type="sldNum" sz="quarter" idx="12"/>
          </p:nvPr>
        </p:nvSpPr>
        <p:spPr/>
        <p:txBody>
          <a:bodyPr/>
          <a:lstStyle/>
          <a:p>
            <a:fld id="{69D316C6-773F-FB49-969B-B3F11364D245}" type="slidenum">
              <a:rPr lang="en-US" smtClean="0"/>
              <a:t>‹#›</a:t>
            </a:fld>
            <a:endParaRPr lang="en-US"/>
          </a:p>
        </p:txBody>
      </p:sp>
    </p:spTree>
    <p:extLst>
      <p:ext uri="{BB962C8B-B14F-4D97-AF65-F5344CB8AC3E}">
        <p14:creationId xmlns:p14="http://schemas.microsoft.com/office/powerpoint/2010/main" val="109524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5CCB-C9F7-5C44-BC57-CAD50634CF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6BA0CA-BB0D-374A-B068-6B7F1FE213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4621C-8009-8D47-9C7C-38D0972FB85B}"/>
              </a:ext>
            </a:extLst>
          </p:cNvPr>
          <p:cNvSpPr>
            <a:spLocks noGrp="1"/>
          </p:cNvSpPr>
          <p:nvPr>
            <p:ph type="dt" sz="half" idx="10"/>
          </p:nvPr>
        </p:nvSpPr>
        <p:spPr/>
        <p:txBody>
          <a:bodyPr/>
          <a:lstStyle/>
          <a:p>
            <a:fld id="{7B28EAD3-242E-1949-A700-C19F65CE5B81}" type="datetimeFigureOut">
              <a:rPr lang="en-US" smtClean="0"/>
              <a:t>3/20/23</a:t>
            </a:fld>
            <a:endParaRPr lang="en-US"/>
          </a:p>
        </p:txBody>
      </p:sp>
      <p:sp>
        <p:nvSpPr>
          <p:cNvPr id="5" name="Footer Placeholder 4">
            <a:extLst>
              <a:ext uri="{FF2B5EF4-FFF2-40B4-BE49-F238E27FC236}">
                <a16:creationId xmlns:a16="http://schemas.microsoft.com/office/drawing/2014/main" id="{E706D228-68E7-DD4A-98A7-E0363D68C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EF5FD-CFD0-EA41-9ABE-9A8CB56560B5}"/>
              </a:ext>
            </a:extLst>
          </p:cNvPr>
          <p:cNvSpPr>
            <a:spLocks noGrp="1"/>
          </p:cNvSpPr>
          <p:nvPr>
            <p:ph type="sldNum" sz="quarter" idx="12"/>
          </p:nvPr>
        </p:nvSpPr>
        <p:spPr/>
        <p:txBody>
          <a:bodyPr/>
          <a:lstStyle/>
          <a:p>
            <a:fld id="{69D316C6-773F-FB49-969B-B3F11364D245}" type="slidenum">
              <a:rPr lang="en-US" smtClean="0"/>
              <a:t>‹#›</a:t>
            </a:fld>
            <a:endParaRPr lang="en-US"/>
          </a:p>
        </p:txBody>
      </p:sp>
    </p:spTree>
    <p:extLst>
      <p:ext uri="{BB962C8B-B14F-4D97-AF65-F5344CB8AC3E}">
        <p14:creationId xmlns:p14="http://schemas.microsoft.com/office/powerpoint/2010/main" val="424334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78E38F-242C-084A-AC6D-187F4BC61E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147988-4C5F-604B-B90D-984B4F3FBF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A6C26-7F58-7840-AE36-8DD2C005EF67}"/>
              </a:ext>
            </a:extLst>
          </p:cNvPr>
          <p:cNvSpPr>
            <a:spLocks noGrp="1"/>
          </p:cNvSpPr>
          <p:nvPr>
            <p:ph type="dt" sz="half" idx="10"/>
          </p:nvPr>
        </p:nvSpPr>
        <p:spPr/>
        <p:txBody>
          <a:bodyPr/>
          <a:lstStyle/>
          <a:p>
            <a:fld id="{7B28EAD3-242E-1949-A700-C19F65CE5B81}" type="datetimeFigureOut">
              <a:rPr lang="en-US" smtClean="0"/>
              <a:t>3/20/23</a:t>
            </a:fld>
            <a:endParaRPr lang="en-US"/>
          </a:p>
        </p:txBody>
      </p:sp>
      <p:sp>
        <p:nvSpPr>
          <p:cNvPr id="5" name="Footer Placeholder 4">
            <a:extLst>
              <a:ext uri="{FF2B5EF4-FFF2-40B4-BE49-F238E27FC236}">
                <a16:creationId xmlns:a16="http://schemas.microsoft.com/office/drawing/2014/main" id="{0C0DF4D1-DA2C-A049-A29E-307711C85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2F360-6774-4F4C-85AD-F447729866D8}"/>
              </a:ext>
            </a:extLst>
          </p:cNvPr>
          <p:cNvSpPr>
            <a:spLocks noGrp="1"/>
          </p:cNvSpPr>
          <p:nvPr>
            <p:ph type="sldNum" sz="quarter" idx="12"/>
          </p:nvPr>
        </p:nvSpPr>
        <p:spPr/>
        <p:txBody>
          <a:bodyPr/>
          <a:lstStyle/>
          <a:p>
            <a:fld id="{69D316C6-773F-FB49-969B-B3F11364D245}" type="slidenum">
              <a:rPr lang="en-US" smtClean="0"/>
              <a:t>‹#›</a:t>
            </a:fld>
            <a:endParaRPr lang="en-US"/>
          </a:p>
        </p:txBody>
      </p:sp>
    </p:spTree>
    <p:extLst>
      <p:ext uri="{BB962C8B-B14F-4D97-AF65-F5344CB8AC3E}">
        <p14:creationId xmlns:p14="http://schemas.microsoft.com/office/powerpoint/2010/main" val="142822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F880-2113-8941-AE3A-D55A000E38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7CB461-19D0-8642-BF25-AD4A69E1A2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C5CE1-A423-C148-A561-C7367EDB2520}"/>
              </a:ext>
            </a:extLst>
          </p:cNvPr>
          <p:cNvSpPr>
            <a:spLocks noGrp="1"/>
          </p:cNvSpPr>
          <p:nvPr>
            <p:ph type="dt" sz="half" idx="10"/>
          </p:nvPr>
        </p:nvSpPr>
        <p:spPr/>
        <p:txBody>
          <a:bodyPr/>
          <a:lstStyle/>
          <a:p>
            <a:fld id="{7B28EAD3-242E-1949-A700-C19F65CE5B81}" type="datetimeFigureOut">
              <a:rPr lang="en-US" smtClean="0"/>
              <a:t>3/20/23</a:t>
            </a:fld>
            <a:endParaRPr lang="en-US"/>
          </a:p>
        </p:txBody>
      </p:sp>
      <p:sp>
        <p:nvSpPr>
          <p:cNvPr id="5" name="Footer Placeholder 4">
            <a:extLst>
              <a:ext uri="{FF2B5EF4-FFF2-40B4-BE49-F238E27FC236}">
                <a16:creationId xmlns:a16="http://schemas.microsoft.com/office/drawing/2014/main" id="{53DB9CFB-6E2B-4749-BD99-88CF6F642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E8AF4-0275-3E4A-82C4-583FC43C49A1}"/>
              </a:ext>
            </a:extLst>
          </p:cNvPr>
          <p:cNvSpPr>
            <a:spLocks noGrp="1"/>
          </p:cNvSpPr>
          <p:nvPr>
            <p:ph type="sldNum" sz="quarter" idx="12"/>
          </p:nvPr>
        </p:nvSpPr>
        <p:spPr/>
        <p:txBody>
          <a:bodyPr/>
          <a:lstStyle/>
          <a:p>
            <a:fld id="{69D316C6-773F-FB49-969B-B3F11364D245}" type="slidenum">
              <a:rPr lang="en-US" smtClean="0"/>
              <a:t>‹#›</a:t>
            </a:fld>
            <a:endParaRPr lang="en-US"/>
          </a:p>
        </p:txBody>
      </p:sp>
    </p:spTree>
    <p:extLst>
      <p:ext uri="{BB962C8B-B14F-4D97-AF65-F5344CB8AC3E}">
        <p14:creationId xmlns:p14="http://schemas.microsoft.com/office/powerpoint/2010/main" val="102029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D973-0571-3F4A-981D-501E7E2A76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3D11FA-CEC3-7147-94C3-77121DA759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C39F79-0AAE-744A-A99D-51C444DA4276}"/>
              </a:ext>
            </a:extLst>
          </p:cNvPr>
          <p:cNvSpPr>
            <a:spLocks noGrp="1"/>
          </p:cNvSpPr>
          <p:nvPr>
            <p:ph type="dt" sz="half" idx="10"/>
          </p:nvPr>
        </p:nvSpPr>
        <p:spPr/>
        <p:txBody>
          <a:bodyPr/>
          <a:lstStyle/>
          <a:p>
            <a:fld id="{7B28EAD3-242E-1949-A700-C19F65CE5B81}" type="datetimeFigureOut">
              <a:rPr lang="en-US" smtClean="0"/>
              <a:t>3/20/23</a:t>
            </a:fld>
            <a:endParaRPr lang="en-US"/>
          </a:p>
        </p:txBody>
      </p:sp>
      <p:sp>
        <p:nvSpPr>
          <p:cNvPr id="5" name="Footer Placeholder 4">
            <a:extLst>
              <a:ext uri="{FF2B5EF4-FFF2-40B4-BE49-F238E27FC236}">
                <a16:creationId xmlns:a16="http://schemas.microsoft.com/office/drawing/2014/main" id="{262B1CF4-8AE7-E245-8EA0-820F2C270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926F9-D718-334E-A53E-8843CBA09A1D}"/>
              </a:ext>
            </a:extLst>
          </p:cNvPr>
          <p:cNvSpPr>
            <a:spLocks noGrp="1"/>
          </p:cNvSpPr>
          <p:nvPr>
            <p:ph type="sldNum" sz="quarter" idx="12"/>
          </p:nvPr>
        </p:nvSpPr>
        <p:spPr/>
        <p:txBody>
          <a:bodyPr/>
          <a:lstStyle/>
          <a:p>
            <a:fld id="{69D316C6-773F-FB49-969B-B3F11364D245}" type="slidenum">
              <a:rPr lang="en-US" smtClean="0"/>
              <a:t>‹#›</a:t>
            </a:fld>
            <a:endParaRPr lang="en-US"/>
          </a:p>
        </p:txBody>
      </p:sp>
    </p:spTree>
    <p:extLst>
      <p:ext uri="{BB962C8B-B14F-4D97-AF65-F5344CB8AC3E}">
        <p14:creationId xmlns:p14="http://schemas.microsoft.com/office/powerpoint/2010/main" val="51054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E98C-4865-1B47-A893-CE30E7BCC6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779A4-51A4-4B4B-9FA4-2F8DB7D86D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5EA752-2677-7041-819E-3C7640ADC8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2AB24F-677D-DA43-BAB9-CFF4F136B531}"/>
              </a:ext>
            </a:extLst>
          </p:cNvPr>
          <p:cNvSpPr>
            <a:spLocks noGrp="1"/>
          </p:cNvSpPr>
          <p:nvPr>
            <p:ph type="dt" sz="half" idx="10"/>
          </p:nvPr>
        </p:nvSpPr>
        <p:spPr/>
        <p:txBody>
          <a:bodyPr/>
          <a:lstStyle/>
          <a:p>
            <a:fld id="{7B28EAD3-242E-1949-A700-C19F65CE5B81}" type="datetimeFigureOut">
              <a:rPr lang="en-US" smtClean="0"/>
              <a:t>3/20/23</a:t>
            </a:fld>
            <a:endParaRPr lang="en-US"/>
          </a:p>
        </p:txBody>
      </p:sp>
      <p:sp>
        <p:nvSpPr>
          <p:cNvPr id="6" name="Footer Placeholder 5">
            <a:extLst>
              <a:ext uri="{FF2B5EF4-FFF2-40B4-BE49-F238E27FC236}">
                <a16:creationId xmlns:a16="http://schemas.microsoft.com/office/drawing/2014/main" id="{E700A6B4-5DC8-D749-AE51-E36E67A78F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5CCD9-E9EF-6944-B794-2D8957A724AA}"/>
              </a:ext>
            </a:extLst>
          </p:cNvPr>
          <p:cNvSpPr>
            <a:spLocks noGrp="1"/>
          </p:cNvSpPr>
          <p:nvPr>
            <p:ph type="sldNum" sz="quarter" idx="12"/>
          </p:nvPr>
        </p:nvSpPr>
        <p:spPr/>
        <p:txBody>
          <a:bodyPr/>
          <a:lstStyle/>
          <a:p>
            <a:fld id="{69D316C6-773F-FB49-969B-B3F11364D245}" type="slidenum">
              <a:rPr lang="en-US" smtClean="0"/>
              <a:t>‹#›</a:t>
            </a:fld>
            <a:endParaRPr lang="en-US"/>
          </a:p>
        </p:txBody>
      </p:sp>
    </p:spTree>
    <p:extLst>
      <p:ext uri="{BB962C8B-B14F-4D97-AF65-F5344CB8AC3E}">
        <p14:creationId xmlns:p14="http://schemas.microsoft.com/office/powerpoint/2010/main" val="251867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6A0FD-84F6-DE43-AE95-0E4DB5CAF0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6A8F-5EB4-6441-8973-F78984C321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BF90BB-5A03-1A49-A040-F91F9434E9C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705830-DCF1-774F-A906-BC10E63FC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B4474D-DE0F-614E-97EF-5603DB4999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389B28-C15C-9643-8CC8-107860C5537C}"/>
              </a:ext>
            </a:extLst>
          </p:cNvPr>
          <p:cNvSpPr>
            <a:spLocks noGrp="1"/>
          </p:cNvSpPr>
          <p:nvPr>
            <p:ph type="dt" sz="half" idx="10"/>
          </p:nvPr>
        </p:nvSpPr>
        <p:spPr/>
        <p:txBody>
          <a:bodyPr/>
          <a:lstStyle/>
          <a:p>
            <a:fld id="{7B28EAD3-242E-1949-A700-C19F65CE5B81}" type="datetimeFigureOut">
              <a:rPr lang="en-US" smtClean="0"/>
              <a:t>3/20/23</a:t>
            </a:fld>
            <a:endParaRPr lang="en-US"/>
          </a:p>
        </p:txBody>
      </p:sp>
      <p:sp>
        <p:nvSpPr>
          <p:cNvPr id="8" name="Footer Placeholder 7">
            <a:extLst>
              <a:ext uri="{FF2B5EF4-FFF2-40B4-BE49-F238E27FC236}">
                <a16:creationId xmlns:a16="http://schemas.microsoft.com/office/drawing/2014/main" id="{D0BDEE21-F053-034F-8F55-6B9AFD8FDD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39B83D-E085-D342-A582-F6329657DD08}"/>
              </a:ext>
            </a:extLst>
          </p:cNvPr>
          <p:cNvSpPr>
            <a:spLocks noGrp="1"/>
          </p:cNvSpPr>
          <p:nvPr>
            <p:ph type="sldNum" sz="quarter" idx="12"/>
          </p:nvPr>
        </p:nvSpPr>
        <p:spPr/>
        <p:txBody>
          <a:bodyPr/>
          <a:lstStyle/>
          <a:p>
            <a:fld id="{69D316C6-773F-FB49-969B-B3F11364D245}" type="slidenum">
              <a:rPr lang="en-US" smtClean="0"/>
              <a:t>‹#›</a:t>
            </a:fld>
            <a:endParaRPr lang="en-US"/>
          </a:p>
        </p:txBody>
      </p:sp>
    </p:spTree>
    <p:extLst>
      <p:ext uri="{BB962C8B-B14F-4D97-AF65-F5344CB8AC3E}">
        <p14:creationId xmlns:p14="http://schemas.microsoft.com/office/powerpoint/2010/main" val="123268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F96A-F610-5F4C-A7D1-28A54B113C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0711C5-D3F1-8D4E-ACA1-43251B9B3090}"/>
              </a:ext>
            </a:extLst>
          </p:cNvPr>
          <p:cNvSpPr>
            <a:spLocks noGrp="1"/>
          </p:cNvSpPr>
          <p:nvPr>
            <p:ph type="dt" sz="half" idx="10"/>
          </p:nvPr>
        </p:nvSpPr>
        <p:spPr/>
        <p:txBody>
          <a:bodyPr/>
          <a:lstStyle/>
          <a:p>
            <a:fld id="{7B28EAD3-242E-1949-A700-C19F65CE5B81}" type="datetimeFigureOut">
              <a:rPr lang="en-US" smtClean="0"/>
              <a:t>3/20/23</a:t>
            </a:fld>
            <a:endParaRPr lang="en-US"/>
          </a:p>
        </p:txBody>
      </p:sp>
      <p:sp>
        <p:nvSpPr>
          <p:cNvPr id="4" name="Footer Placeholder 3">
            <a:extLst>
              <a:ext uri="{FF2B5EF4-FFF2-40B4-BE49-F238E27FC236}">
                <a16:creationId xmlns:a16="http://schemas.microsoft.com/office/drawing/2014/main" id="{E584AE81-31A9-D64D-B753-83243E972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5175EF-6F18-EB47-A6EB-6910AFD73F0F}"/>
              </a:ext>
            </a:extLst>
          </p:cNvPr>
          <p:cNvSpPr>
            <a:spLocks noGrp="1"/>
          </p:cNvSpPr>
          <p:nvPr>
            <p:ph type="sldNum" sz="quarter" idx="12"/>
          </p:nvPr>
        </p:nvSpPr>
        <p:spPr/>
        <p:txBody>
          <a:bodyPr/>
          <a:lstStyle/>
          <a:p>
            <a:fld id="{69D316C6-773F-FB49-969B-B3F11364D245}" type="slidenum">
              <a:rPr lang="en-US" smtClean="0"/>
              <a:t>‹#›</a:t>
            </a:fld>
            <a:endParaRPr lang="en-US"/>
          </a:p>
        </p:txBody>
      </p:sp>
    </p:spTree>
    <p:extLst>
      <p:ext uri="{BB962C8B-B14F-4D97-AF65-F5344CB8AC3E}">
        <p14:creationId xmlns:p14="http://schemas.microsoft.com/office/powerpoint/2010/main" val="66193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227515-6772-144B-886B-F84B14AD468B}"/>
              </a:ext>
            </a:extLst>
          </p:cNvPr>
          <p:cNvSpPr>
            <a:spLocks noGrp="1"/>
          </p:cNvSpPr>
          <p:nvPr>
            <p:ph type="dt" sz="half" idx="10"/>
          </p:nvPr>
        </p:nvSpPr>
        <p:spPr/>
        <p:txBody>
          <a:bodyPr/>
          <a:lstStyle/>
          <a:p>
            <a:fld id="{7B28EAD3-242E-1949-A700-C19F65CE5B81}" type="datetimeFigureOut">
              <a:rPr lang="en-US" smtClean="0"/>
              <a:t>3/20/23</a:t>
            </a:fld>
            <a:endParaRPr lang="en-US"/>
          </a:p>
        </p:txBody>
      </p:sp>
      <p:sp>
        <p:nvSpPr>
          <p:cNvPr id="3" name="Footer Placeholder 2">
            <a:extLst>
              <a:ext uri="{FF2B5EF4-FFF2-40B4-BE49-F238E27FC236}">
                <a16:creationId xmlns:a16="http://schemas.microsoft.com/office/drawing/2014/main" id="{08323795-ADAD-E249-9708-D623AB68CA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FB15E1-ED7A-C948-A6A5-1FD414565E88}"/>
              </a:ext>
            </a:extLst>
          </p:cNvPr>
          <p:cNvSpPr>
            <a:spLocks noGrp="1"/>
          </p:cNvSpPr>
          <p:nvPr>
            <p:ph type="sldNum" sz="quarter" idx="12"/>
          </p:nvPr>
        </p:nvSpPr>
        <p:spPr/>
        <p:txBody>
          <a:bodyPr/>
          <a:lstStyle/>
          <a:p>
            <a:fld id="{69D316C6-773F-FB49-969B-B3F11364D245}" type="slidenum">
              <a:rPr lang="en-US" smtClean="0"/>
              <a:t>‹#›</a:t>
            </a:fld>
            <a:endParaRPr lang="en-US"/>
          </a:p>
        </p:txBody>
      </p:sp>
    </p:spTree>
    <p:extLst>
      <p:ext uri="{BB962C8B-B14F-4D97-AF65-F5344CB8AC3E}">
        <p14:creationId xmlns:p14="http://schemas.microsoft.com/office/powerpoint/2010/main" val="363688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78AD-EDA9-2C46-A2D6-4FBAA019D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0A7569-9011-804E-B90B-C01BFB50E7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DB154A-4F6F-5249-962C-E84C9B34C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10BF35-AAAF-6A45-9E0B-124456BAD9BB}"/>
              </a:ext>
            </a:extLst>
          </p:cNvPr>
          <p:cNvSpPr>
            <a:spLocks noGrp="1"/>
          </p:cNvSpPr>
          <p:nvPr>
            <p:ph type="dt" sz="half" idx="10"/>
          </p:nvPr>
        </p:nvSpPr>
        <p:spPr/>
        <p:txBody>
          <a:bodyPr/>
          <a:lstStyle/>
          <a:p>
            <a:fld id="{7B28EAD3-242E-1949-A700-C19F65CE5B81}" type="datetimeFigureOut">
              <a:rPr lang="en-US" smtClean="0"/>
              <a:t>3/20/23</a:t>
            </a:fld>
            <a:endParaRPr lang="en-US"/>
          </a:p>
        </p:txBody>
      </p:sp>
      <p:sp>
        <p:nvSpPr>
          <p:cNvPr id="6" name="Footer Placeholder 5">
            <a:extLst>
              <a:ext uri="{FF2B5EF4-FFF2-40B4-BE49-F238E27FC236}">
                <a16:creationId xmlns:a16="http://schemas.microsoft.com/office/drawing/2014/main" id="{33A8FE7E-3F1B-4F4D-B49B-D80ACA8D02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B1572-C8C1-1B4C-8D1C-8517CC4A8475}"/>
              </a:ext>
            </a:extLst>
          </p:cNvPr>
          <p:cNvSpPr>
            <a:spLocks noGrp="1"/>
          </p:cNvSpPr>
          <p:nvPr>
            <p:ph type="sldNum" sz="quarter" idx="12"/>
          </p:nvPr>
        </p:nvSpPr>
        <p:spPr/>
        <p:txBody>
          <a:bodyPr/>
          <a:lstStyle/>
          <a:p>
            <a:fld id="{69D316C6-773F-FB49-969B-B3F11364D245}" type="slidenum">
              <a:rPr lang="en-US" smtClean="0"/>
              <a:t>‹#›</a:t>
            </a:fld>
            <a:endParaRPr lang="en-US"/>
          </a:p>
        </p:txBody>
      </p:sp>
    </p:spTree>
    <p:extLst>
      <p:ext uri="{BB962C8B-B14F-4D97-AF65-F5344CB8AC3E}">
        <p14:creationId xmlns:p14="http://schemas.microsoft.com/office/powerpoint/2010/main" val="139233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FAAC-AF33-C342-8A6D-D5B73B77EC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F1D51A-74B1-4A4D-B0F5-EF345400E2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36926F-5413-D34F-AFB6-0BFE42AEF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1D5C5B-0A42-A843-935D-30A1820F78BC}"/>
              </a:ext>
            </a:extLst>
          </p:cNvPr>
          <p:cNvSpPr>
            <a:spLocks noGrp="1"/>
          </p:cNvSpPr>
          <p:nvPr>
            <p:ph type="dt" sz="half" idx="10"/>
          </p:nvPr>
        </p:nvSpPr>
        <p:spPr/>
        <p:txBody>
          <a:bodyPr/>
          <a:lstStyle/>
          <a:p>
            <a:fld id="{7B28EAD3-242E-1949-A700-C19F65CE5B81}" type="datetimeFigureOut">
              <a:rPr lang="en-US" smtClean="0"/>
              <a:t>3/20/23</a:t>
            </a:fld>
            <a:endParaRPr lang="en-US"/>
          </a:p>
        </p:txBody>
      </p:sp>
      <p:sp>
        <p:nvSpPr>
          <p:cNvPr id="6" name="Footer Placeholder 5">
            <a:extLst>
              <a:ext uri="{FF2B5EF4-FFF2-40B4-BE49-F238E27FC236}">
                <a16:creationId xmlns:a16="http://schemas.microsoft.com/office/drawing/2014/main" id="{D5DA6D8A-0E34-E141-9BEE-CDE0E5E25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7CE76-3780-9A44-B65F-F1A91C3765A5}"/>
              </a:ext>
            </a:extLst>
          </p:cNvPr>
          <p:cNvSpPr>
            <a:spLocks noGrp="1"/>
          </p:cNvSpPr>
          <p:nvPr>
            <p:ph type="sldNum" sz="quarter" idx="12"/>
          </p:nvPr>
        </p:nvSpPr>
        <p:spPr/>
        <p:txBody>
          <a:bodyPr/>
          <a:lstStyle/>
          <a:p>
            <a:fld id="{69D316C6-773F-FB49-969B-B3F11364D245}" type="slidenum">
              <a:rPr lang="en-US" smtClean="0"/>
              <a:t>‹#›</a:t>
            </a:fld>
            <a:endParaRPr lang="en-US"/>
          </a:p>
        </p:txBody>
      </p:sp>
    </p:spTree>
    <p:extLst>
      <p:ext uri="{BB962C8B-B14F-4D97-AF65-F5344CB8AC3E}">
        <p14:creationId xmlns:p14="http://schemas.microsoft.com/office/powerpoint/2010/main" val="409750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7E625E-EBC7-8E44-A8A6-BDC8AE45C2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F534F2-3481-B646-8B42-483CA863A1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41307-515D-774A-BF8F-EFDDF50F8C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EAD3-242E-1949-A700-C19F65CE5B81}" type="datetimeFigureOut">
              <a:rPr lang="en-US" smtClean="0"/>
              <a:t>3/20/23</a:t>
            </a:fld>
            <a:endParaRPr lang="en-US"/>
          </a:p>
        </p:txBody>
      </p:sp>
      <p:sp>
        <p:nvSpPr>
          <p:cNvPr id="5" name="Footer Placeholder 4">
            <a:extLst>
              <a:ext uri="{FF2B5EF4-FFF2-40B4-BE49-F238E27FC236}">
                <a16:creationId xmlns:a16="http://schemas.microsoft.com/office/drawing/2014/main" id="{7F47C6A5-AFA4-0A42-B0D1-27ED766F26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D5DCB9-E658-DE45-80B5-DAE49BA1D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316C6-773F-FB49-969B-B3F11364D245}" type="slidenum">
              <a:rPr lang="en-US" smtClean="0"/>
              <a:t>‹#›</a:t>
            </a:fld>
            <a:endParaRPr lang="en-US"/>
          </a:p>
        </p:txBody>
      </p:sp>
    </p:spTree>
    <p:extLst>
      <p:ext uri="{BB962C8B-B14F-4D97-AF65-F5344CB8AC3E}">
        <p14:creationId xmlns:p14="http://schemas.microsoft.com/office/powerpoint/2010/main" val="2267066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0250-0FEC-0E4E-A75F-29490F1F614D}"/>
              </a:ext>
            </a:extLst>
          </p:cNvPr>
          <p:cNvSpPr>
            <a:spLocks noGrp="1"/>
          </p:cNvSpPr>
          <p:nvPr>
            <p:ph type="ctrTitle"/>
          </p:nvPr>
        </p:nvSpPr>
        <p:spPr>
          <a:xfrm>
            <a:off x="1524000" y="301083"/>
            <a:ext cx="9144000" cy="3208880"/>
          </a:xfrm>
        </p:spPr>
        <p:txBody>
          <a:bodyPr>
            <a:normAutofit fontScale="90000"/>
          </a:bodyPr>
          <a:lstStyle/>
          <a:p>
            <a:r>
              <a:rPr lang="en-US" sz="4400" dirty="0"/>
              <a:t>What Exactly is Creating Blue Space: Towards Co-Created Partnerships with Individuals and/or their Families and Allies</a:t>
            </a:r>
            <a:br>
              <a:rPr lang="en-US" dirty="0"/>
            </a:br>
            <a:r>
              <a:rPr lang="en-US" sz="2200" dirty="0"/>
              <a:t>Hanns Meissner, PhD</a:t>
            </a:r>
            <a:br>
              <a:rPr lang="en-US" sz="2200" dirty="0"/>
            </a:br>
            <a:r>
              <a:rPr lang="en-US" sz="2200" i="1" dirty="0">
                <a:hlinkClick r:id="rId2"/>
              </a:rPr>
              <a:t>hannsm@verizon.net</a:t>
            </a:r>
            <a:br>
              <a:rPr lang="en-US" i="1" dirty="0"/>
            </a:br>
            <a:endParaRPr lang="en-US" dirty="0"/>
          </a:p>
        </p:txBody>
      </p:sp>
      <p:sp>
        <p:nvSpPr>
          <p:cNvPr id="3" name="Subtitle 2">
            <a:extLst>
              <a:ext uri="{FF2B5EF4-FFF2-40B4-BE49-F238E27FC236}">
                <a16:creationId xmlns:a16="http://schemas.microsoft.com/office/drawing/2014/main" id="{BF237A9D-D01D-474D-AE60-BAC4464EE53D}"/>
              </a:ext>
            </a:extLst>
          </p:cNvPr>
          <p:cNvSpPr>
            <a:spLocks noGrp="1"/>
          </p:cNvSpPr>
          <p:nvPr>
            <p:ph type="subTitle" idx="1"/>
          </p:nvPr>
        </p:nvSpPr>
        <p:spPr/>
        <p:txBody>
          <a:bodyPr/>
          <a:lstStyle/>
          <a:p>
            <a:r>
              <a:rPr lang="en-US" dirty="0"/>
              <a:t> Queens Council on Developmental Disabilities- </a:t>
            </a:r>
          </a:p>
          <a:p>
            <a:r>
              <a:rPr lang="en-US" dirty="0"/>
              <a:t>Self-Direction/Self-Determination Committee </a:t>
            </a:r>
          </a:p>
          <a:p>
            <a:r>
              <a:rPr lang="en-US" dirty="0"/>
              <a:t>March 23, 2023</a:t>
            </a:r>
          </a:p>
          <a:p>
            <a:endParaRPr lang="en-US" dirty="0"/>
          </a:p>
        </p:txBody>
      </p:sp>
    </p:spTree>
    <p:extLst>
      <p:ext uri="{BB962C8B-B14F-4D97-AF65-F5344CB8AC3E}">
        <p14:creationId xmlns:p14="http://schemas.microsoft.com/office/powerpoint/2010/main" val="1382953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CD0F59-585E-8E49-B815-20FE2E6E8788}"/>
              </a:ext>
            </a:extLst>
          </p:cNvPr>
          <p:cNvPicPr>
            <a:picLocks noChangeAspect="1"/>
          </p:cNvPicPr>
          <p:nvPr/>
        </p:nvPicPr>
        <p:blipFill>
          <a:blip r:embed="rId2"/>
          <a:stretch>
            <a:fillRect/>
          </a:stretch>
        </p:blipFill>
        <p:spPr>
          <a:xfrm>
            <a:off x="1929161" y="575917"/>
            <a:ext cx="8385717" cy="6047907"/>
          </a:xfrm>
          <a:prstGeom prst="rect">
            <a:avLst/>
          </a:prstGeom>
        </p:spPr>
      </p:pic>
    </p:spTree>
    <p:extLst>
      <p:ext uri="{BB962C8B-B14F-4D97-AF65-F5344CB8AC3E}">
        <p14:creationId xmlns:p14="http://schemas.microsoft.com/office/powerpoint/2010/main" val="406021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5C8895-C72A-DB46-899B-663D9B0CDDA0}"/>
              </a:ext>
            </a:extLst>
          </p:cNvPr>
          <p:cNvPicPr>
            <a:picLocks noChangeAspect="1"/>
          </p:cNvPicPr>
          <p:nvPr/>
        </p:nvPicPr>
        <p:blipFill>
          <a:blip r:embed="rId2"/>
          <a:stretch>
            <a:fillRect/>
          </a:stretch>
        </p:blipFill>
        <p:spPr>
          <a:xfrm>
            <a:off x="1393903" y="211873"/>
            <a:ext cx="9144000" cy="6377289"/>
          </a:xfrm>
          <a:prstGeom prst="rect">
            <a:avLst/>
          </a:prstGeom>
        </p:spPr>
      </p:pic>
    </p:spTree>
    <p:extLst>
      <p:ext uri="{BB962C8B-B14F-4D97-AF65-F5344CB8AC3E}">
        <p14:creationId xmlns:p14="http://schemas.microsoft.com/office/powerpoint/2010/main" val="15792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52601" y="5334001"/>
            <a:ext cx="8183563" cy="1052513"/>
          </a:xfrm>
        </p:spPr>
        <p:txBody>
          <a:bodyPr rtlCol="0">
            <a:normAutofit/>
          </a:bodyPr>
          <a:lstStyle/>
          <a:p>
            <a:pPr>
              <a:defRPr/>
            </a:pPr>
            <a:r>
              <a:rPr lang="en-US" altLang="en-US" dirty="0">
                <a:solidFill>
                  <a:schemeClr val="accent1">
                    <a:tint val="88000"/>
                    <a:satMod val="150000"/>
                  </a:schemeClr>
                </a:solidFill>
              </a:rPr>
              <a:t>An Organizational Narrative</a:t>
            </a:r>
          </a:p>
        </p:txBody>
      </p:sp>
      <p:sp>
        <p:nvSpPr>
          <p:cNvPr id="3" name="Content Placeholder 2"/>
          <p:cNvSpPr>
            <a:spLocks noGrp="1"/>
          </p:cNvSpPr>
          <p:nvPr>
            <p:ph idx="1"/>
          </p:nvPr>
        </p:nvSpPr>
        <p:spPr>
          <a:xfrm>
            <a:off x="2027238" y="530226"/>
            <a:ext cx="8488362" cy="4956175"/>
          </a:xfrm>
        </p:spPr>
        <p:txBody>
          <a:bodyPr rtlCol="0">
            <a:noAutofit/>
          </a:bodyPr>
          <a:lstStyle/>
          <a:p>
            <a:pPr marL="0" indent="0">
              <a:spcBef>
                <a:spcPct val="0"/>
              </a:spcBef>
              <a:buNone/>
              <a:defRPr/>
            </a:pPr>
            <a:r>
              <a:rPr lang="en-US" altLang="en-US" dirty="0">
                <a:solidFill>
                  <a:prstClr val="black"/>
                </a:solidFill>
                <a:cs typeface="Arial" charset="0"/>
              </a:rPr>
              <a:t>I have written a book called</a:t>
            </a:r>
            <a:r>
              <a:rPr lang="en-US" altLang="en-US" i="1" dirty="0">
                <a:solidFill>
                  <a:prstClr val="black"/>
                </a:solidFill>
                <a:cs typeface="Arial" charset="0"/>
              </a:rPr>
              <a:t> Creating Blue Space. </a:t>
            </a:r>
            <a:r>
              <a:rPr lang="en-US" altLang="en-US" dirty="0">
                <a:solidFill>
                  <a:prstClr val="black"/>
                </a:solidFill>
                <a:cs typeface="Arial" charset="0"/>
              </a:rPr>
              <a:t>It is a story about caring people dealing with one of the most important challenges facing the community and people with developmental disabilities:</a:t>
            </a:r>
          </a:p>
          <a:p>
            <a:pPr marL="0" indent="0">
              <a:spcBef>
                <a:spcPct val="0"/>
              </a:spcBef>
              <a:buNone/>
              <a:defRPr/>
            </a:pPr>
            <a:endParaRPr lang="en-US" altLang="en-US" dirty="0">
              <a:solidFill>
                <a:prstClr val="black"/>
              </a:solidFill>
              <a:cs typeface="Arial" charset="0"/>
            </a:endParaRPr>
          </a:p>
          <a:p>
            <a:pPr marL="0" indent="0">
              <a:spcBef>
                <a:spcPct val="0"/>
              </a:spcBef>
              <a:buNone/>
              <a:defRPr/>
            </a:pPr>
            <a:r>
              <a:rPr lang="en-US" altLang="en-US" dirty="0">
                <a:solidFill>
                  <a:prstClr val="black"/>
                </a:solidFill>
                <a:cs typeface="Arial" charset="0"/>
              </a:rPr>
              <a:t>How to reshape an organization with deep investments in serving people in groups to supporting individuals in self-directed arrangements as citizens of their communities?</a:t>
            </a:r>
          </a:p>
          <a:p>
            <a:pPr marL="265176" indent="-265176">
              <a:defRPr/>
            </a:pPr>
            <a:endParaRPr lang="en-US" dirty="0"/>
          </a:p>
        </p:txBody>
      </p:sp>
    </p:spTree>
    <p:extLst>
      <p:ext uri="{BB962C8B-B14F-4D97-AF65-F5344CB8AC3E}">
        <p14:creationId xmlns:p14="http://schemas.microsoft.com/office/powerpoint/2010/main" val="249362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Hurricane image.png" descr="Hurricane image.png"/>
          <p:cNvPicPr>
            <a:picLocks noChangeAspect="1"/>
          </p:cNvPicPr>
          <p:nvPr/>
        </p:nvPicPr>
        <p:blipFill>
          <a:blip r:embed="rId2">
            <a:alphaModFix amt="47202"/>
          </a:blip>
          <a:stretch>
            <a:fillRect/>
          </a:stretch>
        </p:blipFill>
        <p:spPr>
          <a:xfrm>
            <a:off x="0" y="-1"/>
            <a:ext cx="12192000" cy="7890555"/>
          </a:xfrm>
          <a:prstGeom prst="rect">
            <a:avLst/>
          </a:prstGeom>
          <a:ln w="12700">
            <a:miter lim="400000"/>
          </a:ln>
        </p:spPr>
      </p:pic>
      <p:sp>
        <p:nvSpPr>
          <p:cNvPr id="66" name="In the eye of the hurricane the sky is blue and birds can fly there without suffering harm. The eye of the hurricane is in the very middle of destructive power, and that power is always near, surrounding that blue beauty and threatening to invade it……"/>
          <p:cNvSpPr txBox="1"/>
          <p:nvPr/>
        </p:nvSpPr>
        <p:spPr>
          <a:xfrm>
            <a:off x="1265321" y="1725457"/>
            <a:ext cx="9661360" cy="3407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lnSpc>
                <a:spcPct val="120000"/>
              </a:lnSpc>
              <a:spcBef>
                <a:spcPts val="1000"/>
              </a:spcBef>
              <a:defRPr sz="3800" i="1">
                <a:solidFill>
                  <a:srgbClr val="FFFFFF"/>
                </a:solidFill>
                <a:latin typeface="+mn-lt"/>
                <a:ea typeface="+mn-ea"/>
                <a:cs typeface="+mn-cs"/>
                <a:sym typeface="Helvetica Neue"/>
              </a:defRPr>
            </a:pPr>
            <a:r>
              <a:rPr sz="1900" dirty="0">
                <a:solidFill>
                  <a:schemeClr val="tx1">
                    <a:lumMod val="95000"/>
                    <a:lumOff val="5000"/>
                  </a:schemeClr>
                </a:solidFill>
              </a:rPr>
              <a:t>In the eye of the hurricane the sky is blue and birds can fly there without suffering harm. The eye of the hurricane is in the very middle of destructive power, and that power is always near, surrounding that blue beauty and threatening to invade it…</a:t>
            </a:r>
          </a:p>
          <a:p>
            <a:pPr>
              <a:lnSpc>
                <a:spcPct val="120000"/>
              </a:lnSpc>
              <a:spcBef>
                <a:spcPts val="1000"/>
              </a:spcBef>
              <a:defRPr sz="3800" i="1">
                <a:solidFill>
                  <a:srgbClr val="FFFFFF"/>
                </a:solidFill>
                <a:latin typeface="+mn-lt"/>
                <a:ea typeface="+mn-ea"/>
                <a:cs typeface="+mn-cs"/>
                <a:sym typeface="Helvetica Neue"/>
              </a:defRPr>
            </a:pPr>
            <a:r>
              <a:rPr sz="1900" dirty="0">
                <a:solidFill>
                  <a:schemeClr val="tx1">
                    <a:lumMod val="95000"/>
                    <a:lumOff val="5000"/>
                  </a:schemeClr>
                </a:solidFill>
              </a:rPr>
              <a:t>In a world of moral hurricanes some people can and do carve out rather large ethical spaces. In a natural world and a social world swirling in cruelty and love, we can make room. We who are not pure ethical beings can push away the choking circle of brute force that is around and within us. We may not be able to push it far away, but when we have made as much room as we can, we may know a blue peace that the storm does not know.</a:t>
            </a:r>
          </a:p>
          <a:p>
            <a:pPr algn="r">
              <a:spcBef>
                <a:spcPts val="1000"/>
              </a:spcBef>
              <a:defRPr sz="3800">
                <a:solidFill>
                  <a:srgbClr val="FFFFFF"/>
                </a:solidFill>
                <a:latin typeface="+mn-lt"/>
                <a:ea typeface="+mn-ea"/>
                <a:cs typeface="+mn-cs"/>
                <a:sym typeface="Helvetica Neue"/>
              </a:defRPr>
            </a:pPr>
            <a:r>
              <a:rPr sz="1900" dirty="0">
                <a:solidFill>
                  <a:schemeClr val="tx1">
                    <a:lumMod val="95000"/>
                    <a:lumOff val="5000"/>
                  </a:schemeClr>
                </a:solidFill>
              </a:rPr>
              <a:t>–Philip Hallie</a:t>
            </a:r>
          </a:p>
        </p:txBody>
      </p:sp>
    </p:spTree>
    <p:extLst>
      <p:ext uri="{BB962C8B-B14F-4D97-AF65-F5344CB8AC3E}">
        <p14:creationId xmlns:p14="http://schemas.microsoft.com/office/powerpoint/2010/main" val="115052835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6"/>
                                        </p:tgtEl>
                                        <p:attrNameLst>
                                          <p:attrName>style.visibility</p:attrName>
                                        </p:attrNameLst>
                                      </p:cBhvr>
                                      <p:to>
                                        <p:strVal val="visible"/>
                                      </p:to>
                                    </p:set>
                                    <p:animEffect transition="in" filter="fade">
                                      <p:cBhvr>
                                        <p:cTn id="7"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8356C6-5953-B041-8267-68D4E917777A}"/>
              </a:ext>
            </a:extLst>
          </p:cNvPr>
          <p:cNvPicPr>
            <a:picLocks noChangeAspect="1"/>
          </p:cNvPicPr>
          <p:nvPr/>
        </p:nvPicPr>
        <p:blipFill>
          <a:blip r:embed="rId2"/>
          <a:stretch>
            <a:fillRect/>
          </a:stretch>
        </p:blipFill>
        <p:spPr>
          <a:xfrm>
            <a:off x="2870756" y="539459"/>
            <a:ext cx="6125423" cy="5943796"/>
          </a:xfrm>
          <a:prstGeom prst="rect">
            <a:avLst/>
          </a:prstGeom>
        </p:spPr>
      </p:pic>
      <p:sp>
        <p:nvSpPr>
          <p:cNvPr id="3" name="TextBox 1">
            <a:extLst>
              <a:ext uri="{FF2B5EF4-FFF2-40B4-BE49-F238E27FC236}">
                <a16:creationId xmlns:a16="http://schemas.microsoft.com/office/drawing/2014/main" id="{C922758A-9EEA-324B-87F1-4BED27AF7664}"/>
              </a:ext>
            </a:extLst>
          </p:cNvPr>
          <p:cNvSpPr txBox="1">
            <a:spLocks noChangeArrowheads="1"/>
          </p:cNvSpPr>
          <p:nvPr/>
        </p:nvSpPr>
        <p:spPr bwMode="auto">
          <a:xfrm>
            <a:off x="9374978" y="2548023"/>
            <a:ext cx="2110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FF0000"/>
                </a:solidFill>
              </a:rPr>
              <a:t>Overregulation</a:t>
            </a:r>
          </a:p>
        </p:txBody>
      </p:sp>
      <p:sp>
        <p:nvSpPr>
          <p:cNvPr id="4" name="TextBox 6">
            <a:extLst>
              <a:ext uri="{FF2B5EF4-FFF2-40B4-BE49-F238E27FC236}">
                <a16:creationId xmlns:a16="http://schemas.microsoft.com/office/drawing/2014/main" id="{DF0CE78A-088F-FF47-8423-9BAB329BACDE}"/>
              </a:ext>
            </a:extLst>
          </p:cNvPr>
          <p:cNvSpPr txBox="1">
            <a:spLocks noChangeArrowheads="1"/>
          </p:cNvSpPr>
          <p:nvPr/>
        </p:nvSpPr>
        <p:spPr bwMode="auto">
          <a:xfrm>
            <a:off x="156604" y="1865340"/>
            <a:ext cx="27594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FF0000"/>
                </a:solidFill>
              </a:rPr>
              <a:t>Deficiency-Based </a:t>
            </a:r>
          </a:p>
          <a:p>
            <a:pPr eaLnBrk="1" hangingPunct="1">
              <a:spcBef>
                <a:spcPct val="0"/>
              </a:spcBef>
              <a:buFontTx/>
              <a:buNone/>
            </a:pPr>
            <a:r>
              <a:rPr lang="en-US" altLang="en-US" sz="2400" b="1" dirty="0">
                <a:solidFill>
                  <a:srgbClr val="FF0000"/>
                </a:solidFill>
              </a:rPr>
              <a:t>Assumptions About </a:t>
            </a:r>
          </a:p>
          <a:p>
            <a:pPr eaLnBrk="1" hangingPunct="1">
              <a:spcBef>
                <a:spcPct val="0"/>
              </a:spcBef>
              <a:buFontTx/>
              <a:buNone/>
            </a:pPr>
            <a:r>
              <a:rPr lang="en-US" altLang="en-US" sz="2400" b="1" dirty="0">
                <a:solidFill>
                  <a:srgbClr val="FF0000"/>
                </a:solidFill>
              </a:rPr>
              <a:t>Disability</a:t>
            </a:r>
          </a:p>
        </p:txBody>
      </p:sp>
      <p:sp>
        <p:nvSpPr>
          <p:cNvPr id="5" name="TextBox 2">
            <a:extLst>
              <a:ext uri="{FF2B5EF4-FFF2-40B4-BE49-F238E27FC236}">
                <a16:creationId xmlns:a16="http://schemas.microsoft.com/office/drawing/2014/main" id="{6C4B4BE2-9940-2941-BFE2-6BAE9ABB9B0D}"/>
              </a:ext>
            </a:extLst>
          </p:cNvPr>
          <p:cNvSpPr txBox="1">
            <a:spLocks noChangeArrowheads="1"/>
          </p:cNvSpPr>
          <p:nvPr/>
        </p:nvSpPr>
        <p:spPr bwMode="auto">
          <a:xfrm>
            <a:off x="924624" y="3511357"/>
            <a:ext cx="1695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FF0000"/>
                </a:solidFill>
              </a:rPr>
              <a:t>Segregation</a:t>
            </a:r>
          </a:p>
        </p:txBody>
      </p:sp>
      <p:sp>
        <p:nvSpPr>
          <p:cNvPr id="6" name="TextBox 9">
            <a:extLst>
              <a:ext uri="{FF2B5EF4-FFF2-40B4-BE49-F238E27FC236}">
                <a16:creationId xmlns:a16="http://schemas.microsoft.com/office/drawing/2014/main" id="{C4137BFA-ED16-BB43-9237-62E4B3AA88E1}"/>
              </a:ext>
            </a:extLst>
          </p:cNvPr>
          <p:cNvSpPr txBox="1">
            <a:spLocks noChangeArrowheads="1"/>
          </p:cNvSpPr>
          <p:nvPr/>
        </p:nvSpPr>
        <p:spPr bwMode="auto">
          <a:xfrm>
            <a:off x="156604" y="4615858"/>
            <a:ext cx="2258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FF0000"/>
                </a:solidFill>
              </a:rPr>
              <a:t>Workforce Crisis</a:t>
            </a:r>
          </a:p>
        </p:txBody>
      </p:sp>
      <p:sp>
        <p:nvSpPr>
          <p:cNvPr id="7" name="TextBox 1">
            <a:extLst>
              <a:ext uri="{FF2B5EF4-FFF2-40B4-BE49-F238E27FC236}">
                <a16:creationId xmlns:a16="http://schemas.microsoft.com/office/drawing/2014/main" id="{BE9D528D-C0D5-A346-8854-CB0D3D692159}"/>
              </a:ext>
            </a:extLst>
          </p:cNvPr>
          <p:cNvSpPr txBox="1">
            <a:spLocks noChangeArrowheads="1"/>
          </p:cNvSpPr>
          <p:nvPr/>
        </p:nvSpPr>
        <p:spPr bwMode="auto">
          <a:xfrm>
            <a:off x="538496" y="713808"/>
            <a:ext cx="18357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FF0000"/>
                </a:solidFill>
              </a:rPr>
              <a:t>Funding Cuts</a:t>
            </a:r>
          </a:p>
        </p:txBody>
      </p:sp>
      <p:sp>
        <p:nvSpPr>
          <p:cNvPr id="8" name="TextBox 8">
            <a:extLst>
              <a:ext uri="{FF2B5EF4-FFF2-40B4-BE49-F238E27FC236}">
                <a16:creationId xmlns:a16="http://schemas.microsoft.com/office/drawing/2014/main" id="{4204D7C7-37A0-144C-B5E1-BA48E927A4CB}"/>
              </a:ext>
            </a:extLst>
          </p:cNvPr>
          <p:cNvSpPr txBox="1">
            <a:spLocks noChangeArrowheads="1"/>
          </p:cNvSpPr>
          <p:nvPr/>
        </p:nvSpPr>
        <p:spPr bwMode="auto">
          <a:xfrm>
            <a:off x="9162918" y="3567278"/>
            <a:ext cx="1168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FF0000"/>
                </a:solidFill>
              </a:rPr>
              <a:t>Poverty</a:t>
            </a:r>
          </a:p>
        </p:txBody>
      </p:sp>
      <p:sp>
        <p:nvSpPr>
          <p:cNvPr id="9" name="TextBox 4">
            <a:extLst>
              <a:ext uri="{FF2B5EF4-FFF2-40B4-BE49-F238E27FC236}">
                <a16:creationId xmlns:a16="http://schemas.microsoft.com/office/drawing/2014/main" id="{616BE45C-4895-E040-9F47-D9F129F232AF}"/>
              </a:ext>
            </a:extLst>
          </p:cNvPr>
          <p:cNvSpPr txBox="1">
            <a:spLocks noChangeArrowheads="1"/>
          </p:cNvSpPr>
          <p:nvPr/>
        </p:nvSpPr>
        <p:spPr bwMode="auto">
          <a:xfrm>
            <a:off x="9351368" y="5197892"/>
            <a:ext cx="979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FF0000"/>
                </a:solidFill>
              </a:rPr>
              <a:t>Abuse</a:t>
            </a:r>
          </a:p>
        </p:txBody>
      </p:sp>
      <p:sp>
        <p:nvSpPr>
          <p:cNvPr id="10" name="TextBox 2">
            <a:extLst>
              <a:ext uri="{FF2B5EF4-FFF2-40B4-BE49-F238E27FC236}">
                <a16:creationId xmlns:a16="http://schemas.microsoft.com/office/drawing/2014/main" id="{1358CB12-7B4B-234F-9A92-4C0A00421159}"/>
              </a:ext>
            </a:extLst>
          </p:cNvPr>
          <p:cNvSpPr txBox="1">
            <a:spLocks noChangeArrowheads="1"/>
          </p:cNvSpPr>
          <p:nvPr/>
        </p:nvSpPr>
        <p:spPr bwMode="auto">
          <a:xfrm>
            <a:off x="9199969" y="1304917"/>
            <a:ext cx="1377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FF0000"/>
                </a:solidFill>
              </a:rPr>
              <a:t>Prejudice</a:t>
            </a:r>
          </a:p>
        </p:txBody>
      </p:sp>
      <p:sp>
        <p:nvSpPr>
          <p:cNvPr id="11" name="TextBox 5">
            <a:extLst>
              <a:ext uri="{FF2B5EF4-FFF2-40B4-BE49-F238E27FC236}">
                <a16:creationId xmlns:a16="http://schemas.microsoft.com/office/drawing/2014/main" id="{E5933986-6D48-F34C-B050-76B819CB8A70}"/>
              </a:ext>
            </a:extLst>
          </p:cNvPr>
          <p:cNvSpPr txBox="1">
            <a:spLocks noChangeArrowheads="1"/>
          </p:cNvSpPr>
          <p:nvPr/>
        </p:nvSpPr>
        <p:spPr bwMode="auto">
          <a:xfrm>
            <a:off x="579540" y="6123376"/>
            <a:ext cx="2181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FF0000"/>
                </a:solidFill>
              </a:rPr>
              <a:t>Marginalization</a:t>
            </a:r>
          </a:p>
        </p:txBody>
      </p:sp>
      <p:sp>
        <p:nvSpPr>
          <p:cNvPr id="13" name="Rectangle 12">
            <a:extLst>
              <a:ext uri="{FF2B5EF4-FFF2-40B4-BE49-F238E27FC236}">
                <a16:creationId xmlns:a16="http://schemas.microsoft.com/office/drawing/2014/main" id="{D75198A0-3A52-E444-A3BB-1AD56B0F02D7}"/>
              </a:ext>
            </a:extLst>
          </p:cNvPr>
          <p:cNvSpPr/>
          <p:nvPr/>
        </p:nvSpPr>
        <p:spPr>
          <a:xfrm>
            <a:off x="-991064" y="-9513"/>
            <a:ext cx="13994781" cy="369332"/>
          </a:xfrm>
          <a:prstGeom prst="rect">
            <a:avLst/>
          </a:prstGeom>
        </p:spPr>
        <p:txBody>
          <a:bodyPr wrap="square">
            <a:spAutoFit/>
          </a:bodyPr>
          <a:lstStyle/>
          <a:p>
            <a:pPr algn="ctr">
              <a:spcBef>
                <a:spcPct val="0"/>
              </a:spcBef>
            </a:pPr>
            <a:r>
              <a:rPr lang="en-US" altLang="en-US" b="1" dirty="0">
                <a:solidFill>
                  <a:srgbClr val="6594DA"/>
                </a:solidFill>
              </a:rPr>
              <a:t>Creating Blue Space to nurture our interior condition and an intention to hold space for authentic person-centered work</a:t>
            </a:r>
            <a:endParaRPr lang="en-US" altLang="en-US" b="1" dirty="0">
              <a:solidFill>
                <a:srgbClr val="000000"/>
              </a:solidFill>
            </a:endParaRPr>
          </a:p>
        </p:txBody>
      </p:sp>
      <p:sp>
        <p:nvSpPr>
          <p:cNvPr id="14" name="TextBox 13">
            <a:extLst>
              <a:ext uri="{FF2B5EF4-FFF2-40B4-BE49-F238E27FC236}">
                <a16:creationId xmlns:a16="http://schemas.microsoft.com/office/drawing/2014/main" id="{CEF38597-8087-384D-8422-97361516454C}"/>
              </a:ext>
            </a:extLst>
          </p:cNvPr>
          <p:cNvSpPr txBox="1"/>
          <p:nvPr/>
        </p:nvSpPr>
        <p:spPr>
          <a:xfrm>
            <a:off x="9390903" y="366244"/>
            <a:ext cx="2074671" cy="461665"/>
          </a:xfrm>
          <a:prstGeom prst="rect">
            <a:avLst/>
          </a:prstGeom>
          <a:noFill/>
        </p:spPr>
        <p:txBody>
          <a:bodyPr wrap="none" rtlCol="0">
            <a:spAutoFit/>
          </a:bodyPr>
          <a:lstStyle/>
          <a:p>
            <a:r>
              <a:rPr lang="en-US" sz="2400" b="1" dirty="0">
                <a:solidFill>
                  <a:srgbClr val="FF0000"/>
                </a:solidFill>
              </a:rPr>
              <a:t>Viral</a:t>
            </a:r>
            <a:r>
              <a:rPr lang="en-US" b="1" dirty="0">
                <a:solidFill>
                  <a:srgbClr val="FF0000"/>
                </a:solidFill>
              </a:rPr>
              <a:t> </a:t>
            </a:r>
            <a:r>
              <a:rPr lang="en-US" sz="2400" b="1" dirty="0">
                <a:solidFill>
                  <a:srgbClr val="FF0000"/>
                </a:solidFill>
              </a:rPr>
              <a:t>Pandemic</a:t>
            </a:r>
          </a:p>
        </p:txBody>
      </p:sp>
    </p:spTree>
    <p:extLst>
      <p:ext uri="{BB962C8B-B14F-4D97-AF65-F5344CB8AC3E}">
        <p14:creationId xmlns:p14="http://schemas.microsoft.com/office/powerpoint/2010/main" val="1941053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Untitled-2.png" descr="Untitled-2.png"/>
          <p:cNvPicPr>
            <a:picLocks noChangeAspect="1"/>
          </p:cNvPicPr>
          <p:nvPr/>
        </p:nvPicPr>
        <p:blipFill>
          <a:blip r:embed="rId2">
            <a:extLst/>
          </a:blip>
          <a:stretch>
            <a:fillRect/>
          </a:stretch>
        </p:blipFill>
        <p:spPr>
          <a:xfrm>
            <a:off x="0" y="316254"/>
            <a:ext cx="9280610" cy="6180886"/>
          </a:xfrm>
          <a:prstGeom prst="rect">
            <a:avLst/>
          </a:prstGeom>
          <a:solidFill>
            <a:schemeClr val="tx1">
              <a:alpha val="71000"/>
            </a:schemeClr>
          </a:solidFill>
          <a:ln w="12700">
            <a:miter lim="400000"/>
          </a:ln>
        </p:spPr>
      </p:pic>
      <p:sp>
        <p:nvSpPr>
          <p:cNvPr id="111" name="A  little bit more  Blue Space"/>
          <p:cNvSpPr txBox="1"/>
          <p:nvPr/>
        </p:nvSpPr>
        <p:spPr>
          <a:xfrm>
            <a:off x="3777056" y="2651517"/>
            <a:ext cx="2373269" cy="1297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defRPr sz="5400" b="0">
                <a:latin typeface="+mn-lt"/>
                <a:ea typeface="+mn-ea"/>
                <a:cs typeface="+mn-cs"/>
                <a:sym typeface="Helvetica Neue Medium"/>
              </a:defRPr>
            </a:pPr>
            <a:r>
              <a:rPr sz="2700" dirty="0"/>
              <a:t>A </a:t>
            </a:r>
            <a:br>
              <a:rPr sz="2700" dirty="0"/>
            </a:br>
            <a:r>
              <a:rPr sz="2700" dirty="0"/>
              <a:t>little bit more </a:t>
            </a:r>
            <a:br>
              <a:rPr sz="2700" dirty="0"/>
            </a:br>
            <a:r>
              <a:rPr sz="2700" dirty="0"/>
              <a:t>Blue Space</a:t>
            </a:r>
          </a:p>
        </p:txBody>
      </p:sp>
      <p:sp>
        <p:nvSpPr>
          <p:cNvPr id="112" name="Freedom to……"/>
          <p:cNvSpPr txBox="1"/>
          <p:nvPr/>
        </p:nvSpPr>
        <p:spPr>
          <a:xfrm>
            <a:off x="9431507" y="2462844"/>
            <a:ext cx="2302682" cy="1675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defTabSz="228600">
              <a:lnSpc>
                <a:spcPct val="120000"/>
              </a:lnSpc>
              <a:spcBef>
                <a:spcPts val="1200"/>
              </a:spcBef>
              <a:defRPr sz="4800" b="0"/>
            </a:pPr>
            <a:r>
              <a:rPr sz="1600" b="1" dirty="0">
                <a:solidFill>
                  <a:srgbClr val="80BBDD"/>
                </a:solidFill>
              </a:rPr>
              <a:t>Freedom</a:t>
            </a:r>
            <a:r>
              <a:rPr sz="1600" dirty="0"/>
              <a:t> to…</a:t>
            </a:r>
          </a:p>
          <a:p>
            <a:pPr defTabSz="228600">
              <a:lnSpc>
                <a:spcPct val="120000"/>
              </a:lnSpc>
              <a:spcBef>
                <a:spcPts val="1200"/>
              </a:spcBef>
              <a:defRPr sz="4800" b="0"/>
            </a:pPr>
            <a:r>
              <a:rPr sz="1600" dirty="0"/>
              <a:t>…build relationships</a:t>
            </a:r>
          </a:p>
          <a:p>
            <a:pPr defTabSz="228600">
              <a:lnSpc>
                <a:spcPct val="120000"/>
              </a:lnSpc>
              <a:spcBef>
                <a:spcPts val="1200"/>
              </a:spcBef>
              <a:defRPr sz="4800" b="0"/>
            </a:pPr>
            <a:r>
              <a:rPr sz="1600" dirty="0"/>
              <a:t>…discover new possibilities</a:t>
            </a:r>
          </a:p>
          <a:p>
            <a:pPr defTabSz="228600">
              <a:lnSpc>
                <a:spcPct val="120000"/>
              </a:lnSpc>
              <a:spcBef>
                <a:spcPts val="1200"/>
              </a:spcBef>
              <a:defRPr sz="4800" b="0"/>
            </a:pPr>
            <a:r>
              <a:rPr sz="1600" dirty="0"/>
              <a:t>…try new ways &amp; learn</a:t>
            </a:r>
          </a:p>
        </p:txBody>
      </p:sp>
    </p:spTree>
    <p:extLst>
      <p:ext uri="{BB962C8B-B14F-4D97-AF65-F5344CB8AC3E}">
        <p14:creationId xmlns:p14="http://schemas.microsoft.com/office/powerpoint/2010/main" val="451202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half" idx="4294967295"/>
          </p:nvPr>
        </p:nvSpPr>
        <p:spPr>
          <a:xfrm>
            <a:off x="2286000" y="1600200"/>
            <a:ext cx="7391400" cy="5181600"/>
          </a:xfrm>
        </p:spPr>
        <p:txBody>
          <a:bodyPr/>
          <a:lstStyle/>
          <a:p>
            <a:pPr>
              <a:defRPr/>
            </a:pPr>
            <a:r>
              <a:rPr lang="en-US" dirty="0"/>
              <a:t>The Opening of Our Mind – Curiosity</a:t>
            </a:r>
          </a:p>
          <a:p>
            <a:pPr marL="0" indent="0">
              <a:buNone/>
              <a:defRPr/>
            </a:pPr>
            <a:endParaRPr lang="en-US" dirty="0"/>
          </a:p>
          <a:p>
            <a:pPr>
              <a:defRPr/>
            </a:pPr>
            <a:r>
              <a:rPr lang="en-US" dirty="0"/>
              <a:t>The Opening of Our Heart – Compassion</a:t>
            </a:r>
          </a:p>
          <a:p>
            <a:pPr marL="0" indent="0">
              <a:buNone/>
              <a:defRPr/>
            </a:pPr>
            <a:endParaRPr lang="en-US" dirty="0"/>
          </a:p>
          <a:p>
            <a:pPr>
              <a:defRPr/>
            </a:pPr>
            <a:r>
              <a:rPr lang="en-US" dirty="0"/>
              <a:t>The Opening of Will – Courage</a:t>
            </a:r>
          </a:p>
          <a:p>
            <a:pPr marL="0" indent="0">
              <a:buNone/>
              <a:defRPr/>
            </a:pPr>
            <a:endParaRPr lang="en-US" dirty="0"/>
          </a:p>
          <a:p>
            <a:pPr>
              <a:defRPr/>
            </a:pPr>
            <a:r>
              <a:rPr lang="en-US" dirty="0"/>
              <a:t>The Promotion of Generative Action – Implementing Innovative Support Solutions</a:t>
            </a:r>
          </a:p>
          <a:p>
            <a:pPr>
              <a:defRPr/>
            </a:pPr>
            <a:endParaRPr lang="en-US" dirty="0"/>
          </a:p>
        </p:txBody>
      </p:sp>
      <p:sp>
        <p:nvSpPr>
          <p:cNvPr id="7171" name="Title 3"/>
          <p:cNvSpPr>
            <a:spLocks noGrp="1"/>
          </p:cNvSpPr>
          <p:nvPr>
            <p:ph type="title" idx="4294967295"/>
          </p:nvPr>
        </p:nvSpPr>
        <p:spPr>
          <a:xfrm>
            <a:off x="2057400" y="304800"/>
            <a:ext cx="8229600" cy="11430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altLang="en-US" sz="3600" dirty="0"/>
              <a:t>Creating Blue Space – A Social Container  and an Interior Condition that Fosters</a:t>
            </a:r>
          </a:p>
        </p:txBody>
      </p:sp>
    </p:spTree>
    <p:extLst>
      <p:ext uri="{BB962C8B-B14F-4D97-AF65-F5344CB8AC3E}">
        <p14:creationId xmlns:p14="http://schemas.microsoft.com/office/powerpoint/2010/main" val="3393755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0EC921-4C1C-E942-AB32-E486FD3883DC}"/>
              </a:ext>
            </a:extLst>
          </p:cNvPr>
          <p:cNvSpPr>
            <a:spLocks noGrp="1"/>
          </p:cNvSpPr>
          <p:nvPr>
            <p:ph type="title"/>
          </p:nvPr>
        </p:nvSpPr>
        <p:spPr/>
        <p:txBody>
          <a:bodyPr/>
          <a:lstStyle/>
          <a:p>
            <a:pPr algn="ctr"/>
            <a:r>
              <a:rPr lang="en-US" dirty="0"/>
              <a:t>What is Our Highest Purpose?</a:t>
            </a:r>
          </a:p>
        </p:txBody>
      </p:sp>
      <p:pic>
        <p:nvPicPr>
          <p:cNvPr id="5" name="Content Placeholder 4">
            <a:extLst>
              <a:ext uri="{FF2B5EF4-FFF2-40B4-BE49-F238E27FC236}">
                <a16:creationId xmlns:a16="http://schemas.microsoft.com/office/drawing/2014/main" id="{4577B41B-CD12-AC43-9740-C4623858322A}"/>
              </a:ext>
            </a:extLst>
          </p:cNvPr>
          <p:cNvPicPr>
            <a:picLocks noGrp="1" noChangeAspect="1"/>
          </p:cNvPicPr>
          <p:nvPr>
            <p:ph idx="1"/>
          </p:nvPr>
        </p:nvPicPr>
        <p:blipFill>
          <a:blip r:embed="rId2"/>
          <a:stretch>
            <a:fillRect/>
          </a:stretch>
        </p:blipFill>
        <p:spPr>
          <a:xfrm>
            <a:off x="2297151" y="1471961"/>
            <a:ext cx="7616283" cy="5252224"/>
          </a:xfrm>
          <a:prstGeom prst="rect">
            <a:avLst/>
          </a:prstGeom>
        </p:spPr>
      </p:pic>
    </p:spTree>
    <p:extLst>
      <p:ext uri="{BB962C8B-B14F-4D97-AF65-F5344CB8AC3E}">
        <p14:creationId xmlns:p14="http://schemas.microsoft.com/office/powerpoint/2010/main" val="277569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Relational Shifts- the Holy Grail of Social Change</a:t>
            </a:r>
          </a:p>
        </p:txBody>
      </p:sp>
      <p:sp>
        <p:nvSpPr>
          <p:cNvPr id="3" name="Content Placeholder 2"/>
          <p:cNvSpPr>
            <a:spLocks noGrp="1"/>
          </p:cNvSpPr>
          <p:nvPr>
            <p:ph idx="1"/>
          </p:nvPr>
        </p:nvSpPr>
        <p:spPr/>
        <p:txBody>
          <a:bodyPr>
            <a:normAutofit lnSpcReduction="10000"/>
          </a:bodyPr>
          <a:lstStyle/>
          <a:p>
            <a:r>
              <a:rPr lang="en-US" dirty="0"/>
              <a:t>Assessing the Degree of Individual Choice and Engagement in the Designing, Implementing and Experiencing of Support and Services.</a:t>
            </a:r>
          </a:p>
          <a:p>
            <a:r>
              <a:rPr lang="en-US" dirty="0"/>
              <a:t>Notice How an Individual’s Choice and Engagement Expands as Models of Care Morph to Supports</a:t>
            </a:r>
          </a:p>
          <a:p>
            <a:r>
              <a:rPr lang="en-US" dirty="0"/>
              <a:t>The Key to Evolving from Care to Support Lie with our Depth of Listening and Attending</a:t>
            </a:r>
          </a:p>
          <a:p>
            <a:r>
              <a:rPr lang="en-US" dirty="0"/>
              <a:t>From Deep Listening We Discover and Assume New More Partnership Oriented Roles</a:t>
            </a:r>
          </a:p>
          <a:p>
            <a:r>
              <a:rPr lang="en-US" dirty="0"/>
              <a:t>Assuming Partnership Roles We Are Positioned Co-Design and Co-Implement Supports</a:t>
            </a:r>
          </a:p>
        </p:txBody>
      </p:sp>
    </p:spTree>
    <p:extLst>
      <p:ext uri="{BB962C8B-B14F-4D97-AF65-F5344CB8AC3E}">
        <p14:creationId xmlns:p14="http://schemas.microsoft.com/office/powerpoint/2010/main" val="2714518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hanns.RARC\Desktop\photo.JPG"/>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286001" y="1371600"/>
            <a:ext cx="7527925" cy="4910138"/>
          </a:xfrm>
        </p:spPr>
      </p:pic>
      <p:sp>
        <p:nvSpPr>
          <p:cNvPr id="11267" name="Title 1"/>
          <p:cNvSpPr>
            <a:spLocks noGrp="1"/>
          </p:cNvSpPr>
          <p:nvPr>
            <p:ph type="title"/>
          </p:nvPr>
        </p:nvSpPr>
        <p:spPr>
          <a:xfrm>
            <a:off x="1905001" y="76200"/>
            <a:ext cx="8183563" cy="1066800"/>
          </a:xfrm>
          <a:solidFill>
            <a:srgbClr val="00B0F0"/>
          </a:solidFill>
          <a:ln w="28575">
            <a:solidFill>
              <a:schemeClr val="tx1"/>
            </a:solidFill>
          </a:ln>
        </p:spPr>
        <p:txBody>
          <a:bodyPr/>
          <a:lstStyle/>
          <a:p>
            <a:pPr eaLnBrk="1" hangingPunct="1"/>
            <a:r>
              <a:rPr lang="en-US" altLang="en-US" sz="3200" b="1" i="1" dirty="0"/>
              <a:t>Seeking Good Form</a:t>
            </a:r>
            <a:r>
              <a:rPr lang="en-US" altLang="en-US" sz="3200" b="1" dirty="0"/>
              <a:t> </a:t>
            </a:r>
            <a:r>
              <a:rPr lang="en-US" altLang="en-US" sz="3200" b="1" i="1" dirty="0"/>
              <a:t>In Relationship &amp; Support</a:t>
            </a:r>
            <a:endParaRPr lang="en-US" altLang="en-US" sz="3200" b="1" dirty="0"/>
          </a:p>
        </p:txBody>
      </p:sp>
    </p:spTree>
    <p:extLst>
      <p:ext uri="{BB962C8B-B14F-4D97-AF65-F5344CB8AC3E}">
        <p14:creationId xmlns:p14="http://schemas.microsoft.com/office/powerpoint/2010/main" val="2044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9344-0CE7-8D45-B296-93EF225784B7}"/>
              </a:ext>
            </a:extLst>
          </p:cNvPr>
          <p:cNvSpPr>
            <a:spLocks noGrp="1"/>
          </p:cNvSpPr>
          <p:nvPr>
            <p:ph type="title"/>
          </p:nvPr>
        </p:nvSpPr>
        <p:spPr/>
        <p:txBody>
          <a:bodyPr/>
          <a:lstStyle/>
          <a:p>
            <a:pPr algn="ctr"/>
            <a:r>
              <a:rPr lang="en-US" b="1" dirty="0"/>
              <a:t>What We Are Talking About Today</a:t>
            </a:r>
          </a:p>
        </p:txBody>
      </p:sp>
      <p:sp>
        <p:nvSpPr>
          <p:cNvPr id="3" name="Content Placeholder 2">
            <a:extLst>
              <a:ext uri="{FF2B5EF4-FFF2-40B4-BE49-F238E27FC236}">
                <a16:creationId xmlns:a16="http://schemas.microsoft.com/office/drawing/2014/main" id="{F82C043D-7007-7E4C-9143-7DEE7BFED820}"/>
              </a:ext>
            </a:extLst>
          </p:cNvPr>
          <p:cNvSpPr>
            <a:spLocks noGrp="1"/>
          </p:cNvSpPr>
          <p:nvPr>
            <p:ph idx="1"/>
          </p:nvPr>
        </p:nvSpPr>
        <p:spPr/>
        <p:txBody>
          <a:bodyPr>
            <a:normAutofit lnSpcReduction="10000"/>
          </a:bodyPr>
          <a:lstStyle/>
          <a:p>
            <a:r>
              <a:rPr lang="en-US" dirty="0"/>
              <a:t> How services have changed and evolved for persons  with disabilities.</a:t>
            </a:r>
          </a:p>
          <a:p>
            <a:endParaRPr lang="en-US" dirty="0"/>
          </a:p>
          <a:p>
            <a:r>
              <a:rPr lang="en-US" dirty="0"/>
              <a:t> Explore the factors that have influenced the changes.</a:t>
            </a:r>
          </a:p>
          <a:p>
            <a:endParaRPr lang="en-US" dirty="0"/>
          </a:p>
          <a:p>
            <a:r>
              <a:rPr lang="en-US" dirty="0"/>
              <a:t>How we need to create the conditions (inside of our self and our agency) for blue space to bring forth innovative social actions.</a:t>
            </a:r>
          </a:p>
          <a:p>
            <a:endParaRPr lang="en-US" dirty="0"/>
          </a:p>
          <a:p>
            <a:r>
              <a:rPr lang="en-US" dirty="0"/>
              <a:t>What this means for individuals, their family and allies as well as providers and practitioners? What can we do differently, and what do we want to retain going forward?</a:t>
            </a:r>
          </a:p>
        </p:txBody>
      </p:sp>
    </p:spTree>
    <p:extLst>
      <p:ext uri="{BB962C8B-B14F-4D97-AF65-F5344CB8AC3E}">
        <p14:creationId xmlns:p14="http://schemas.microsoft.com/office/powerpoint/2010/main" val="263921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8185EC-3555-A347-92DD-655BD6321150}"/>
              </a:ext>
            </a:extLst>
          </p:cNvPr>
          <p:cNvPicPr>
            <a:picLocks noChangeAspect="1"/>
          </p:cNvPicPr>
          <p:nvPr/>
        </p:nvPicPr>
        <p:blipFill>
          <a:blip r:embed="rId2"/>
          <a:stretch>
            <a:fillRect/>
          </a:stretch>
        </p:blipFill>
        <p:spPr>
          <a:xfrm>
            <a:off x="1683835" y="446049"/>
            <a:ext cx="8307658" cy="5564458"/>
          </a:xfrm>
          <a:prstGeom prst="rect">
            <a:avLst/>
          </a:prstGeom>
        </p:spPr>
      </p:pic>
      <p:sp>
        <p:nvSpPr>
          <p:cNvPr id="3" name="TextBox 3">
            <a:extLst>
              <a:ext uri="{FF2B5EF4-FFF2-40B4-BE49-F238E27FC236}">
                <a16:creationId xmlns:a16="http://schemas.microsoft.com/office/drawing/2014/main" id="{B0A82614-B7CB-1F4F-AF20-A72A483645A1}"/>
              </a:ext>
            </a:extLst>
          </p:cNvPr>
          <p:cNvSpPr txBox="1">
            <a:spLocks noChangeArrowheads="1"/>
          </p:cNvSpPr>
          <p:nvPr/>
        </p:nvSpPr>
        <p:spPr bwMode="auto">
          <a:xfrm>
            <a:off x="1990493" y="5797768"/>
            <a:ext cx="8001000" cy="954107"/>
          </a:xfrm>
          <a:prstGeom prst="rect">
            <a:avLst/>
          </a:prstGeom>
          <a:solidFill>
            <a:schemeClr val="accent2"/>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solidFill>
                  <a:srgbClr val="000000"/>
                </a:solidFill>
              </a:rPr>
              <a:t>Evolutionary Voices – Have We Been Selectively Listening?</a:t>
            </a:r>
          </a:p>
        </p:txBody>
      </p:sp>
    </p:spTree>
    <p:extLst>
      <p:ext uri="{BB962C8B-B14F-4D97-AF65-F5344CB8AC3E}">
        <p14:creationId xmlns:p14="http://schemas.microsoft.com/office/powerpoint/2010/main" val="298035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E4843-A104-2240-909C-9F7D3D07EF1C}"/>
              </a:ext>
            </a:extLst>
          </p:cNvPr>
          <p:cNvPicPr>
            <a:picLocks noChangeAspect="1"/>
          </p:cNvPicPr>
          <p:nvPr/>
        </p:nvPicPr>
        <p:blipFill>
          <a:blip r:embed="rId2"/>
          <a:stretch>
            <a:fillRect/>
          </a:stretch>
        </p:blipFill>
        <p:spPr>
          <a:xfrm>
            <a:off x="2642116" y="565047"/>
            <a:ext cx="6628566" cy="5949873"/>
          </a:xfrm>
          <a:prstGeom prst="rect">
            <a:avLst/>
          </a:prstGeom>
        </p:spPr>
      </p:pic>
    </p:spTree>
    <p:extLst>
      <p:ext uri="{BB962C8B-B14F-4D97-AF65-F5344CB8AC3E}">
        <p14:creationId xmlns:p14="http://schemas.microsoft.com/office/powerpoint/2010/main" val="2585171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2667000" y="838201"/>
            <a:ext cx="0" cy="53562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0" y="6194425"/>
            <a:ext cx="7162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652" name="TextBox 11"/>
          <p:cNvSpPr txBox="1">
            <a:spLocks noChangeArrowheads="1"/>
          </p:cNvSpPr>
          <p:nvPr/>
        </p:nvSpPr>
        <p:spPr bwMode="auto">
          <a:xfrm>
            <a:off x="2941970" y="6194425"/>
            <a:ext cx="68370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dirty="0">
                <a:latin typeface="Calibri" pitchFamily="34" charset="0"/>
                <a:sym typeface="Wingdings" pitchFamily="2" charset="2"/>
              </a:rPr>
              <a:t>Greater D</a:t>
            </a:r>
            <a:r>
              <a:rPr lang="en-US" altLang="en-US" sz="1800" b="1" dirty="0">
                <a:latin typeface="Calibri" pitchFamily="34" charset="0"/>
              </a:rPr>
              <a:t>EGREE OF Individual CHOICE/Individualization</a:t>
            </a:r>
            <a:r>
              <a:rPr lang="en-US" altLang="en-US" sz="1800" b="1" dirty="0">
                <a:latin typeface="Calibri" pitchFamily="34" charset="0"/>
                <a:sym typeface="Wingdings" panose="05000000000000000000" pitchFamily="2" charset="2"/>
              </a:rPr>
              <a:t></a:t>
            </a:r>
            <a:endParaRPr lang="en-US" altLang="en-US" sz="1800" dirty="0">
              <a:latin typeface="Calibri" pitchFamily="34" charset="0"/>
            </a:endParaRPr>
          </a:p>
        </p:txBody>
      </p:sp>
      <p:sp>
        <p:nvSpPr>
          <p:cNvPr id="27653" name="TextBox 12"/>
          <p:cNvSpPr txBox="1">
            <a:spLocks noChangeArrowheads="1"/>
          </p:cNvSpPr>
          <p:nvPr/>
        </p:nvSpPr>
        <p:spPr bwMode="auto">
          <a:xfrm rot="5400000">
            <a:off x="364729" y="3215867"/>
            <a:ext cx="37885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sym typeface="Wingdings" pitchFamily="2" charset="2"/>
              </a:rPr>
              <a:t></a:t>
            </a:r>
            <a:r>
              <a:rPr lang="en-US" altLang="en-US" sz="1800" dirty="0">
                <a:latin typeface="Calibri" pitchFamily="34" charset="0"/>
              </a:rPr>
              <a:t>DEGREE OF ENGAGEMENT </a:t>
            </a:r>
          </a:p>
        </p:txBody>
      </p:sp>
      <p:sp>
        <p:nvSpPr>
          <p:cNvPr id="27654" name="TextBox 13"/>
          <p:cNvSpPr txBox="1">
            <a:spLocks noChangeArrowheads="1"/>
          </p:cNvSpPr>
          <p:nvPr/>
        </p:nvSpPr>
        <p:spPr bwMode="auto">
          <a:xfrm>
            <a:off x="5656594" y="5473868"/>
            <a:ext cx="2614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Fire  Evacuation and Drills</a:t>
            </a:r>
          </a:p>
        </p:txBody>
      </p:sp>
      <p:sp>
        <p:nvSpPr>
          <p:cNvPr id="27655" name="TextBox 14"/>
          <p:cNvSpPr txBox="1">
            <a:spLocks noChangeArrowheads="1"/>
          </p:cNvSpPr>
          <p:nvPr/>
        </p:nvSpPr>
        <p:spPr bwMode="auto">
          <a:xfrm>
            <a:off x="2682950" y="5791409"/>
            <a:ext cx="232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Offender management</a:t>
            </a:r>
          </a:p>
        </p:txBody>
      </p:sp>
      <p:sp>
        <p:nvSpPr>
          <p:cNvPr id="27656" name="TextBox 15"/>
          <p:cNvSpPr txBox="1">
            <a:spLocks noChangeArrowheads="1"/>
          </p:cNvSpPr>
          <p:nvPr/>
        </p:nvSpPr>
        <p:spPr bwMode="auto">
          <a:xfrm>
            <a:off x="5656595" y="4759325"/>
            <a:ext cx="195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Liability for Service</a:t>
            </a:r>
          </a:p>
        </p:txBody>
      </p:sp>
      <p:sp>
        <p:nvSpPr>
          <p:cNvPr id="27657" name="TextBox 16"/>
          <p:cNvSpPr txBox="1">
            <a:spLocks noChangeArrowheads="1"/>
          </p:cNvSpPr>
          <p:nvPr/>
        </p:nvSpPr>
        <p:spPr bwMode="auto">
          <a:xfrm>
            <a:off x="3068805" y="5036093"/>
            <a:ext cx="2447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Eligibility Determination</a:t>
            </a:r>
          </a:p>
        </p:txBody>
      </p:sp>
      <p:sp>
        <p:nvSpPr>
          <p:cNvPr id="27658" name="TextBox 17"/>
          <p:cNvSpPr txBox="1">
            <a:spLocks noChangeArrowheads="1"/>
          </p:cNvSpPr>
          <p:nvPr/>
        </p:nvSpPr>
        <p:spPr bwMode="auto">
          <a:xfrm>
            <a:off x="3430171" y="5453107"/>
            <a:ext cx="20939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Clinical Assessments</a:t>
            </a:r>
          </a:p>
        </p:txBody>
      </p:sp>
      <p:sp>
        <p:nvSpPr>
          <p:cNvPr id="27659" name="TextBox 18"/>
          <p:cNvSpPr txBox="1">
            <a:spLocks noChangeArrowheads="1"/>
          </p:cNvSpPr>
          <p:nvPr/>
        </p:nvSpPr>
        <p:spPr bwMode="auto">
          <a:xfrm>
            <a:off x="4918076" y="5790992"/>
            <a:ext cx="370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Everyday transactions – e.g. Medicaid</a:t>
            </a:r>
          </a:p>
        </p:txBody>
      </p:sp>
      <p:sp>
        <p:nvSpPr>
          <p:cNvPr id="27660" name="TextBox 19"/>
          <p:cNvSpPr txBox="1">
            <a:spLocks noChangeArrowheads="1"/>
          </p:cNvSpPr>
          <p:nvPr/>
        </p:nvSpPr>
        <p:spPr bwMode="auto">
          <a:xfrm>
            <a:off x="6360484" y="1817272"/>
            <a:ext cx="1377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Employment</a:t>
            </a:r>
          </a:p>
        </p:txBody>
      </p:sp>
      <p:sp>
        <p:nvSpPr>
          <p:cNvPr id="27661" name="TextBox 20"/>
          <p:cNvSpPr txBox="1">
            <a:spLocks noChangeArrowheads="1"/>
          </p:cNvSpPr>
          <p:nvPr/>
        </p:nvSpPr>
        <p:spPr bwMode="auto">
          <a:xfrm>
            <a:off x="5630068" y="2515518"/>
            <a:ext cx="1392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Volunteering</a:t>
            </a:r>
          </a:p>
        </p:txBody>
      </p:sp>
      <p:sp>
        <p:nvSpPr>
          <p:cNvPr id="27662" name="TextBox 21"/>
          <p:cNvSpPr txBox="1">
            <a:spLocks noChangeArrowheads="1"/>
          </p:cNvSpPr>
          <p:nvPr/>
        </p:nvSpPr>
        <p:spPr bwMode="auto">
          <a:xfrm>
            <a:off x="6118811" y="1166022"/>
            <a:ext cx="1438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Self-direction</a:t>
            </a:r>
          </a:p>
        </p:txBody>
      </p:sp>
      <p:sp>
        <p:nvSpPr>
          <p:cNvPr id="27663" name="TextBox 22"/>
          <p:cNvSpPr txBox="1">
            <a:spLocks noChangeArrowheads="1"/>
          </p:cNvSpPr>
          <p:nvPr/>
        </p:nvSpPr>
        <p:spPr bwMode="auto">
          <a:xfrm>
            <a:off x="5321301" y="4423276"/>
            <a:ext cx="191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Group home living</a:t>
            </a:r>
          </a:p>
        </p:txBody>
      </p:sp>
      <p:sp>
        <p:nvSpPr>
          <p:cNvPr id="27664" name="TextBox 23"/>
          <p:cNvSpPr txBox="1">
            <a:spLocks noChangeArrowheads="1"/>
          </p:cNvSpPr>
          <p:nvPr/>
        </p:nvSpPr>
        <p:spPr bwMode="auto">
          <a:xfrm>
            <a:off x="3448626" y="4573587"/>
            <a:ext cx="1606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Sheltered work</a:t>
            </a:r>
          </a:p>
        </p:txBody>
      </p:sp>
      <p:sp>
        <p:nvSpPr>
          <p:cNvPr id="27665" name="TextBox 24"/>
          <p:cNvSpPr txBox="1">
            <a:spLocks noChangeArrowheads="1"/>
          </p:cNvSpPr>
          <p:nvPr/>
        </p:nvSpPr>
        <p:spPr bwMode="auto">
          <a:xfrm>
            <a:off x="3201571" y="4206081"/>
            <a:ext cx="2322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Group Day Habilitation</a:t>
            </a:r>
          </a:p>
        </p:txBody>
      </p:sp>
      <p:sp>
        <p:nvSpPr>
          <p:cNvPr id="27666" name="TextBox 25"/>
          <p:cNvSpPr txBox="1">
            <a:spLocks noChangeArrowheads="1"/>
          </p:cNvSpPr>
          <p:nvPr/>
        </p:nvSpPr>
        <p:spPr bwMode="auto">
          <a:xfrm>
            <a:off x="5399674" y="3711575"/>
            <a:ext cx="143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Personal care</a:t>
            </a:r>
          </a:p>
        </p:txBody>
      </p:sp>
      <p:sp>
        <p:nvSpPr>
          <p:cNvPr id="27667" name="TextBox 26"/>
          <p:cNvSpPr txBox="1">
            <a:spLocks noChangeArrowheads="1"/>
          </p:cNvSpPr>
          <p:nvPr/>
        </p:nvSpPr>
        <p:spPr bwMode="auto">
          <a:xfrm>
            <a:off x="7660431" y="1328738"/>
            <a:ext cx="1789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Home ownership</a:t>
            </a:r>
          </a:p>
        </p:txBody>
      </p:sp>
      <p:sp>
        <p:nvSpPr>
          <p:cNvPr id="27668" name="TextBox 27"/>
          <p:cNvSpPr txBox="1">
            <a:spLocks noChangeArrowheads="1"/>
          </p:cNvSpPr>
          <p:nvPr/>
        </p:nvSpPr>
        <p:spPr bwMode="auto">
          <a:xfrm>
            <a:off x="8334375" y="958850"/>
            <a:ext cx="109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Marriage </a:t>
            </a:r>
          </a:p>
        </p:txBody>
      </p:sp>
      <p:sp>
        <p:nvSpPr>
          <p:cNvPr id="27669" name="TextBox 28"/>
          <p:cNvSpPr txBox="1">
            <a:spLocks noChangeArrowheads="1"/>
          </p:cNvSpPr>
          <p:nvPr/>
        </p:nvSpPr>
        <p:spPr bwMode="auto">
          <a:xfrm>
            <a:off x="5500687" y="5036094"/>
            <a:ext cx="231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Behavior management</a:t>
            </a:r>
          </a:p>
        </p:txBody>
      </p:sp>
      <p:sp>
        <p:nvSpPr>
          <p:cNvPr id="27670" name="TextBox 29"/>
          <p:cNvSpPr txBox="1">
            <a:spLocks noChangeArrowheads="1"/>
          </p:cNvSpPr>
          <p:nvPr/>
        </p:nvSpPr>
        <p:spPr bwMode="auto">
          <a:xfrm>
            <a:off x="4560094" y="2886327"/>
            <a:ext cx="15922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Routine chores</a:t>
            </a:r>
          </a:p>
        </p:txBody>
      </p:sp>
      <p:sp>
        <p:nvSpPr>
          <p:cNvPr id="27671" name="TextBox 30"/>
          <p:cNvSpPr txBox="1">
            <a:spLocks noChangeArrowheads="1"/>
          </p:cNvSpPr>
          <p:nvPr/>
        </p:nvSpPr>
        <p:spPr bwMode="auto">
          <a:xfrm>
            <a:off x="2957295" y="3836193"/>
            <a:ext cx="2368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Calibri" pitchFamily="34" charset="0"/>
              </a:rPr>
              <a:t>Conditional health care</a:t>
            </a:r>
          </a:p>
        </p:txBody>
      </p:sp>
      <p:sp>
        <p:nvSpPr>
          <p:cNvPr id="27672" name="TextBox 31"/>
          <p:cNvSpPr txBox="1">
            <a:spLocks noChangeArrowheads="1"/>
          </p:cNvSpPr>
          <p:nvPr/>
        </p:nvSpPr>
        <p:spPr bwMode="auto">
          <a:xfrm>
            <a:off x="3419238" y="228601"/>
            <a:ext cx="5813899" cy="461665"/>
          </a:xfrm>
          <a:prstGeom prst="rect">
            <a:avLst/>
          </a:prstGeom>
          <a:solidFill>
            <a:schemeClr val="accent6">
              <a:lumMod val="75000"/>
            </a:schemeClr>
          </a:solidFill>
          <a:ln w="9525">
            <a:solidFill>
              <a:srgbClr val="000000"/>
            </a:solidFill>
            <a:miter lim="800000"/>
            <a:headEnd/>
            <a:tailEnd/>
          </a:ln>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u="sng" dirty="0">
                <a:latin typeface="Calibri" pitchFamily="34" charset="0"/>
              </a:rPr>
              <a:t>Degrees of Individual Choice &amp; Engagement </a:t>
            </a:r>
          </a:p>
        </p:txBody>
      </p:sp>
      <p:sp>
        <p:nvSpPr>
          <p:cNvPr id="27673" name="TextBox 1"/>
          <p:cNvSpPr txBox="1">
            <a:spLocks noChangeArrowheads="1"/>
          </p:cNvSpPr>
          <p:nvPr/>
        </p:nvSpPr>
        <p:spPr bwMode="auto">
          <a:xfrm>
            <a:off x="1978270" y="958850"/>
            <a:ext cx="7046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dirty="0"/>
              <a:t>More</a:t>
            </a:r>
          </a:p>
        </p:txBody>
      </p:sp>
      <p:sp>
        <p:nvSpPr>
          <p:cNvPr id="27674" name="TextBox 2"/>
          <p:cNvSpPr txBox="1">
            <a:spLocks noChangeArrowheads="1"/>
          </p:cNvSpPr>
          <p:nvPr/>
        </p:nvSpPr>
        <p:spPr bwMode="auto">
          <a:xfrm>
            <a:off x="1970088" y="5678489"/>
            <a:ext cx="57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dirty="0"/>
              <a:t>Less</a:t>
            </a:r>
          </a:p>
        </p:txBody>
      </p:sp>
      <p:sp>
        <p:nvSpPr>
          <p:cNvPr id="4" name="TextBox 3"/>
          <p:cNvSpPr txBox="1"/>
          <p:nvPr/>
        </p:nvSpPr>
        <p:spPr>
          <a:xfrm>
            <a:off x="2394745" y="1905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84181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073769" y="919600"/>
            <a:ext cx="4038600" cy="914400"/>
          </a:xfrm>
          <a:prstGeom prst="round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CO-DESIGNING</a:t>
            </a:r>
          </a:p>
        </p:txBody>
      </p:sp>
      <p:sp>
        <p:nvSpPr>
          <p:cNvPr id="4" name="Rounded Rectangle 3"/>
          <p:cNvSpPr/>
          <p:nvPr/>
        </p:nvSpPr>
        <p:spPr>
          <a:xfrm>
            <a:off x="4073221" y="2274352"/>
            <a:ext cx="4038600" cy="914400"/>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ENGAGING</a:t>
            </a:r>
          </a:p>
        </p:txBody>
      </p:sp>
      <p:sp>
        <p:nvSpPr>
          <p:cNvPr id="5" name="Rounded Rectangle 4"/>
          <p:cNvSpPr/>
          <p:nvPr/>
        </p:nvSpPr>
        <p:spPr>
          <a:xfrm>
            <a:off x="4073769" y="3733724"/>
            <a:ext cx="40386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INFORMING/EDUCATING</a:t>
            </a:r>
          </a:p>
        </p:txBody>
      </p:sp>
      <p:sp>
        <p:nvSpPr>
          <p:cNvPr id="7" name="Rounded Rectangle 6"/>
          <p:cNvSpPr/>
          <p:nvPr/>
        </p:nvSpPr>
        <p:spPr>
          <a:xfrm>
            <a:off x="4073769" y="5418888"/>
            <a:ext cx="40386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COERCING</a:t>
            </a:r>
          </a:p>
        </p:txBody>
      </p:sp>
      <p:sp>
        <p:nvSpPr>
          <p:cNvPr id="8" name="TextBox 7"/>
          <p:cNvSpPr txBox="1"/>
          <p:nvPr/>
        </p:nvSpPr>
        <p:spPr>
          <a:xfrm rot="5400000">
            <a:off x="7881647" y="1836766"/>
            <a:ext cx="1404552" cy="369332"/>
          </a:xfrm>
          <a:prstGeom prst="rect">
            <a:avLst/>
          </a:prstGeom>
          <a:solidFill>
            <a:schemeClr val="accent5"/>
          </a:solidFill>
        </p:spPr>
        <p:txBody>
          <a:bodyPr wrap="none" rtlCol="0">
            <a:spAutoFit/>
          </a:bodyPr>
          <a:lstStyle/>
          <a:p>
            <a:r>
              <a:rPr lang="en-US" dirty="0">
                <a:solidFill>
                  <a:schemeClr val="bg1"/>
                </a:solidFill>
              </a:rPr>
              <a:t>DOING WITH</a:t>
            </a:r>
          </a:p>
        </p:txBody>
      </p:sp>
      <p:sp>
        <p:nvSpPr>
          <p:cNvPr id="9" name="TextBox 8"/>
          <p:cNvSpPr txBox="1"/>
          <p:nvPr/>
        </p:nvSpPr>
        <p:spPr>
          <a:xfrm rot="5400000">
            <a:off x="7972169" y="4006258"/>
            <a:ext cx="1266244" cy="369332"/>
          </a:xfrm>
          <a:prstGeom prst="rect">
            <a:avLst/>
          </a:prstGeom>
          <a:solidFill>
            <a:schemeClr val="accent2"/>
          </a:solidFill>
        </p:spPr>
        <p:txBody>
          <a:bodyPr wrap="none" rtlCol="0">
            <a:spAutoFit/>
          </a:bodyPr>
          <a:lstStyle/>
          <a:p>
            <a:r>
              <a:rPr lang="en-US" dirty="0">
                <a:solidFill>
                  <a:schemeClr val="bg1"/>
                </a:solidFill>
              </a:rPr>
              <a:t>DOING FOR</a:t>
            </a:r>
          </a:p>
        </p:txBody>
      </p:sp>
      <p:sp>
        <p:nvSpPr>
          <p:cNvPr id="10" name="TextBox 9"/>
          <p:cNvSpPr txBox="1"/>
          <p:nvPr/>
        </p:nvSpPr>
        <p:spPr>
          <a:xfrm rot="5400000">
            <a:off x="8045808" y="5691422"/>
            <a:ext cx="1143133" cy="369332"/>
          </a:xfrm>
          <a:prstGeom prst="rect">
            <a:avLst/>
          </a:prstGeom>
          <a:solidFill>
            <a:srgbClr val="FF0000"/>
          </a:solidFill>
        </p:spPr>
        <p:txBody>
          <a:bodyPr wrap="none" rtlCol="0">
            <a:spAutoFit/>
          </a:bodyPr>
          <a:lstStyle/>
          <a:p>
            <a:r>
              <a:rPr lang="en-US" dirty="0">
                <a:solidFill>
                  <a:schemeClr val="bg1"/>
                </a:solidFill>
              </a:rPr>
              <a:t>DOING TO</a:t>
            </a:r>
          </a:p>
        </p:txBody>
      </p:sp>
      <p:sp>
        <p:nvSpPr>
          <p:cNvPr id="11" name="TextBox 10"/>
          <p:cNvSpPr txBox="1"/>
          <p:nvPr/>
        </p:nvSpPr>
        <p:spPr>
          <a:xfrm>
            <a:off x="4800600" y="138689"/>
            <a:ext cx="2711383" cy="369332"/>
          </a:xfrm>
          <a:prstGeom prst="rect">
            <a:avLst/>
          </a:prstGeom>
          <a:solidFill>
            <a:schemeClr val="accent6"/>
          </a:solidFill>
        </p:spPr>
        <p:txBody>
          <a:bodyPr wrap="none" rtlCol="0">
            <a:spAutoFit/>
          </a:bodyPr>
          <a:lstStyle/>
          <a:p>
            <a:r>
              <a:rPr lang="en-US" b="1" dirty="0"/>
              <a:t>LADDER OF ENGAGEMENT</a:t>
            </a:r>
          </a:p>
        </p:txBody>
      </p:sp>
      <p:cxnSp>
        <p:nvCxnSpPr>
          <p:cNvPr id="14" name="Straight Connector 13"/>
          <p:cNvCxnSpPr/>
          <p:nvPr/>
        </p:nvCxnSpPr>
        <p:spPr>
          <a:xfrm>
            <a:off x="3287356" y="766108"/>
            <a:ext cx="0" cy="5867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170704" y="746078"/>
            <a:ext cx="0" cy="590746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973171" y="3428647"/>
            <a:ext cx="3982039" cy="646331"/>
          </a:xfrm>
          <a:prstGeom prst="rect">
            <a:avLst/>
          </a:prstGeom>
          <a:noFill/>
        </p:spPr>
        <p:txBody>
          <a:bodyPr wrap="square" rtlCol="0">
            <a:spAutoFit/>
          </a:bodyPr>
          <a:lstStyle/>
          <a:p>
            <a:r>
              <a:rPr lang="en-US" b="1" dirty="0"/>
              <a:t>Towards Co-Creation &amp; Partnership-&gt;</a:t>
            </a:r>
          </a:p>
          <a:p>
            <a:endParaRPr lang="en-US" b="1" dirty="0"/>
          </a:p>
        </p:txBody>
      </p:sp>
      <p:sp>
        <p:nvSpPr>
          <p:cNvPr id="17" name="TextBox 16"/>
          <p:cNvSpPr txBox="1"/>
          <p:nvPr/>
        </p:nvSpPr>
        <p:spPr>
          <a:xfrm rot="16200000">
            <a:off x="7238399" y="3641740"/>
            <a:ext cx="4808817" cy="369332"/>
          </a:xfrm>
          <a:prstGeom prst="rect">
            <a:avLst/>
          </a:prstGeom>
          <a:noFill/>
        </p:spPr>
        <p:txBody>
          <a:bodyPr wrap="none" rtlCol="0">
            <a:spAutoFit/>
          </a:bodyPr>
          <a:lstStyle/>
          <a:p>
            <a:r>
              <a:rPr lang="en-US" b="1" dirty="0"/>
              <a:t>Towards Complexity &amp; Individualized Supports</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4023839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457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18" name="Title 1"/>
          <p:cNvSpPr>
            <a:spLocks noGrp="1"/>
          </p:cNvSpPr>
          <p:nvPr>
            <p:ph type="title"/>
          </p:nvPr>
        </p:nvSpPr>
        <p:spPr>
          <a:xfrm>
            <a:off x="2057401" y="4648200"/>
            <a:ext cx="8183563" cy="167640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defRPr/>
            </a:pPr>
            <a:r>
              <a:rPr lang="en-US" altLang="en-US" dirty="0"/>
              <a:t>Levels of Individualized Supports –  As Self-Direction Deepens – Our Roles and Relationships Change</a:t>
            </a:r>
          </a:p>
        </p:txBody>
      </p:sp>
    </p:spTree>
    <p:extLst>
      <p:ext uri="{BB962C8B-B14F-4D97-AF65-F5344CB8AC3E}">
        <p14:creationId xmlns:p14="http://schemas.microsoft.com/office/powerpoint/2010/main" val="2441859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a:t>Diving Deep into the Blue Space – Innovating Social Arrangements from Care to Supports</a:t>
            </a:r>
          </a:p>
        </p:txBody>
      </p:sp>
      <p:cxnSp>
        <p:nvCxnSpPr>
          <p:cNvPr id="5" name="Straight Arrow Connector 4"/>
          <p:cNvCxnSpPr/>
          <p:nvPr/>
        </p:nvCxnSpPr>
        <p:spPr>
          <a:xfrm>
            <a:off x="2438400" y="1905000"/>
            <a:ext cx="0" cy="4038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52800" y="2057401"/>
            <a:ext cx="7809830" cy="923330"/>
          </a:xfrm>
          <a:prstGeom prst="rect">
            <a:avLst/>
          </a:prstGeom>
          <a:noFill/>
        </p:spPr>
        <p:txBody>
          <a:bodyPr wrap="none" rtlCol="0">
            <a:spAutoFit/>
          </a:bodyPr>
          <a:lstStyle/>
          <a:p>
            <a:r>
              <a:rPr lang="en-US" dirty="0"/>
              <a:t>Have You Paid Attention to Your Intentions? – Do You Use Self Awareness</a:t>
            </a:r>
          </a:p>
          <a:p>
            <a:r>
              <a:rPr lang="en-US" dirty="0"/>
              <a:t>As A Resource?- What are your assumptions about disability? Is your organization</a:t>
            </a:r>
          </a:p>
          <a:p>
            <a:r>
              <a:rPr lang="en-US" dirty="0"/>
              <a:t>Person-centered friendly?</a:t>
            </a:r>
          </a:p>
        </p:txBody>
      </p:sp>
      <p:sp>
        <p:nvSpPr>
          <p:cNvPr id="8" name="TextBox 7"/>
          <p:cNvSpPr txBox="1"/>
          <p:nvPr/>
        </p:nvSpPr>
        <p:spPr>
          <a:xfrm>
            <a:off x="3351382" y="3327680"/>
            <a:ext cx="7316618" cy="646331"/>
          </a:xfrm>
          <a:prstGeom prst="rect">
            <a:avLst/>
          </a:prstGeom>
          <a:noFill/>
        </p:spPr>
        <p:txBody>
          <a:bodyPr wrap="none" rtlCol="0">
            <a:spAutoFit/>
          </a:bodyPr>
          <a:lstStyle/>
          <a:p>
            <a:r>
              <a:rPr lang="en-US" dirty="0"/>
              <a:t>Have You Gone to Places of Potential?  What Have You Learned  There That </a:t>
            </a:r>
          </a:p>
          <a:p>
            <a:r>
              <a:rPr lang="en-US" dirty="0"/>
              <a:t>May Contain a Kernel of Generative Possibility for Your Social Change Effort?</a:t>
            </a:r>
          </a:p>
        </p:txBody>
      </p:sp>
      <p:sp>
        <p:nvSpPr>
          <p:cNvPr id="9" name="TextBox 8"/>
          <p:cNvSpPr txBox="1"/>
          <p:nvPr/>
        </p:nvSpPr>
        <p:spPr>
          <a:xfrm>
            <a:off x="3397180" y="4561953"/>
            <a:ext cx="5550622" cy="646331"/>
          </a:xfrm>
          <a:prstGeom prst="rect">
            <a:avLst/>
          </a:prstGeom>
          <a:noFill/>
        </p:spPr>
        <p:txBody>
          <a:bodyPr wrap="none" rtlCol="0">
            <a:spAutoFit/>
          </a:bodyPr>
          <a:lstStyle/>
          <a:p>
            <a:r>
              <a:rPr lang="en-US" dirty="0"/>
              <a:t>Have You Opened Yourself Up to Your Highest Purpose? </a:t>
            </a:r>
          </a:p>
          <a:p>
            <a:r>
              <a:rPr lang="en-US" dirty="0"/>
              <a:t>How Might You Connect to the Beloved Community?</a:t>
            </a:r>
          </a:p>
        </p:txBody>
      </p:sp>
    </p:spTree>
    <p:extLst>
      <p:ext uri="{BB962C8B-B14F-4D97-AF65-F5344CB8AC3E}">
        <p14:creationId xmlns:p14="http://schemas.microsoft.com/office/powerpoint/2010/main" val="197868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dirty="0">
                <a:solidFill>
                  <a:schemeClr val="tx1"/>
                </a:solidFill>
              </a:rPr>
              <a:t>Giving Birth to New Support Forms – Generating Prototypes</a:t>
            </a:r>
          </a:p>
        </p:txBody>
      </p:sp>
      <p:cxnSp>
        <p:nvCxnSpPr>
          <p:cNvPr id="4" name="Straight Arrow Connector 3"/>
          <p:cNvCxnSpPr/>
          <p:nvPr/>
        </p:nvCxnSpPr>
        <p:spPr>
          <a:xfrm flipV="1">
            <a:off x="10259122" y="1854814"/>
            <a:ext cx="0" cy="4572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14600" y="5486401"/>
            <a:ext cx="6787948" cy="646331"/>
          </a:xfrm>
          <a:prstGeom prst="rect">
            <a:avLst/>
          </a:prstGeom>
          <a:noFill/>
        </p:spPr>
        <p:txBody>
          <a:bodyPr wrap="none" rtlCol="0">
            <a:spAutoFit/>
          </a:bodyPr>
          <a:lstStyle/>
          <a:p>
            <a:r>
              <a:rPr lang="en-US" dirty="0"/>
              <a:t>Crystalizing and Co-Designing an Individualized Support Arrangement- </a:t>
            </a:r>
          </a:p>
          <a:p>
            <a:r>
              <a:rPr lang="en-US" dirty="0"/>
              <a:t>With Allies and Partners: Individuals, Families, Others.</a:t>
            </a:r>
          </a:p>
        </p:txBody>
      </p:sp>
      <p:sp>
        <p:nvSpPr>
          <p:cNvPr id="6" name="TextBox 5"/>
          <p:cNvSpPr txBox="1"/>
          <p:nvPr/>
        </p:nvSpPr>
        <p:spPr>
          <a:xfrm>
            <a:off x="2577404" y="3771482"/>
            <a:ext cx="3961277" cy="369332"/>
          </a:xfrm>
          <a:prstGeom prst="rect">
            <a:avLst/>
          </a:prstGeom>
          <a:noFill/>
        </p:spPr>
        <p:txBody>
          <a:bodyPr wrap="none" rtlCol="0">
            <a:spAutoFit/>
          </a:bodyPr>
          <a:lstStyle/>
          <a:p>
            <a:r>
              <a:rPr lang="en-US" dirty="0"/>
              <a:t>Co-Implementing New Supports Designs</a:t>
            </a:r>
          </a:p>
        </p:txBody>
      </p:sp>
      <p:sp>
        <p:nvSpPr>
          <p:cNvPr id="7" name="TextBox 6"/>
          <p:cNvSpPr txBox="1"/>
          <p:nvPr/>
        </p:nvSpPr>
        <p:spPr>
          <a:xfrm>
            <a:off x="2589428" y="2057400"/>
            <a:ext cx="6713120" cy="923330"/>
          </a:xfrm>
          <a:prstGeom prst="rect">
            <a:avLst/>
          </a:prstGeom>
          <a:noFill/>
        </p:spPr>
        <p:txBody>
          <a:bodyPr wrap="none" rtlCol="0">
            <a:spAutoFit/>
          </a:bodyPr>
          <a:lstStyle/>
          <a:p>
            <a:r>
              <a:rPr lang="en-US" dirty="0"/>
              <a:t>Re-engineering Regulations, Finances, Policies, Procedures and Other </a:t>
            </a:r>
          </a:p>
          <a:p>
            <a:r>
              <a:rPr lang="en-US" dirty="0"/>
              <a:t>Organizational and Funding  Architecture to Sustain Evolving Supports</a:t>
            </a:r>
          </a:p>
          <a:p>
            <a:r>
              <a:rPr lang="en-US" dirty="0"/>
              <a:t>Designs</a:t>
            </a:r>
          </a:p>
        </p:txBody>
      </p:sp>
    </p:spTree>
    <p:extLst>
      <p:ext uri="{BB962C8B-B14F-4D97-AF65-F5344CB8AC3E}">
        <p14:creationId xmlns:p14="http://schemas.microsoft.com/office/powerpoint/2010/main" val="3916192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solidFill>
            <a:schemeClr val="accent5"/>
          </a:solidFill>
        </p:spPr>
        <p:txBody>
          <a:bodyPr/>
          <a:lstStyle/>
          <a:p>
            <a:pPr eaLnBrk="1" hangingPunct="1"/>
            <a:r>
              <a:rPr lang="en-US" altLang="en-US" sz="3200" b="1" dirty="0"/>
              <a:t>Core Questions for Providers, Individuals with Disabilities, Families and Interested Others</a:t>
            </a:r>
          </a:p>
        </p:txBody>
      </p:sp>
      <p:sp>
        <p:nvSpPr>
          <p:cNvPr id="3" name="Content Placeholder 2"/>
          <p:cNvSpPr>
            <a:spLocks noGrp="1"/>
          </p:cNvSpPr>
          <p:nvPr>
            <p:ph idx="1"/>
          </p:nvPr>
        </p:nvSpPr>
        <p:spPr>
          <a:xfrm>
            <a:off x="1981200" y="1676400"/>
            <a:ext cx="8229600" cy="5105400"/>
          </a:xfrm>
          <a:solidFill>
            <a:schemeClr val="accent4">
              <a:lumMod val="60000"/>
              <a:lumOff val="40000"/>
            </a:schemeClr>
          </a:solidFill>
        </p:spPr>
        <p:txBody>
          <a:bodyPr rtlCol="0">
            <a:normAutofit fontScale="70000" lnSpcReduction="20000"/>
          </a:bodyPr>
          <a:lstStyle/>
          <a:p>
            <a:pPr marL="365760" indent="-256032">
              <a:defRPr/>
            </a:pPr>
            <a:r>
              <a:rPr lang="en-US" altLang="en-US" dirty="0"/>
              <a:t>What kind of </a:t>
            </a:r>
            <a:r>
              <a:rPr lang="en-US" altLang="en-US" b="1" u="sng" dirty="0"/>
              <a:t>outcomes are we intentionally seeking </a:t>
            </a:r>
            <a:r>
              <a:rPr lang="en-US" altLang="en-US" dirty="0"/>
              <a:t>(for individuals with developmental disabilities)?</a:t>
            </a:r>
          </a:p>
          <a:p>
            <a:pPr marL="365760" indent="-256032">
              <a:defRPr/>
            </a:pPr>
            <a:endParaRPr lang="en-US" altLang="en-US" dirty="0"/>
          </a:p>
          <a:p>
            <a:pPr marL="365760" indent="-256032">
              <a:defRPr/>
            </a:pPr>
            <a:r>
              <a:rPr lang="en-US" altLang="en-US" dirty="0"/>
              <a:t>How does the </a:t>
            </a:r>
            <a:r>
              <a:rPr lang="en-US" altLang="en-US" b="1" u="sng" dirty="0"/>
              <a:t>workforce crisis impact service relationships </a:t>
            </a:r>
            <a:r>
              <a:rPr lang="en-US" altLang="en-US" dirty="0"/>
              <a:t>in a delegated service environment?</a:t>
            </a:r>
          </a:p>
          <a:p>
            <a:pPr marL="109728" indent="0">
              <a:buNone/>
              <a:defRPr/>
            </a:pPr>
            <a:endParaRPr lang="en-US" altLang="en-US" dirty="0"/>
          </a:p>
          <a:p>
            <a:pPr marL="365760" indent="-256032">
              <a:defRPr/>
            </a:pPr>
            <a:r>
              <a:rPr lang="en-US" altLang="en-US" dirty="0"/>
              <a:t>What kind of </a:t>
            </a:r>
            <a:r>
              <a:rPr lang="en-US" altLang="en-US" b="1" u="sng" dirty="0"/>
              <a:t>relationships and roles </a:t>
            </a:r>
            <a:r>
              <a:rPr lang="en-US" altLang="en-US" dirty="0"/>
              <a:t>(for providers, individuals and families) promote desired outcomes?</a:t>
            </a:r>
          </a:p>
          <a:p>
            <a:pPr marL="109728" indent="0">
              <a:buNone/>
              <a:defRPr/>
            </a:pPr>
            <a:endParaRPr lang="en-US" altLang="en-US" dirty="0"/>
          </a:p>
          <a:p>
            <a:pPr marL="365760" indent="-256032">
              <a:defRPr/>
            </a:pPr>
            <a:r>
              <a:rPr lang="en-US" altLang="en-US" dirty="0"/>
              <a:t>How in a context of increasing regulations, control, oversight, paperwork and cost cutting do we </a:t>
            </a:r>
            <a:r>
              <a:rPr lang="en-US" altLang="en-US" b="1" u="sng" dirty="0"/>
              <a:t>foster a container for partnership relationships </a:t>
            </a:r>
            <a:r>
              <a:rPr lang="en-US" altLang="en-US" dirty="0"/>
              <a:t>to flourish when planning, designing and implementing supports?</a:t>
            </a:r>
            <a:r>
              <a:rPr lang="en-US" dirty="0"/>
              <a:t> </a:t>
            </a:r>
          </a:p>
          <a:p>
            <a:pPr marL="109728" indent="0">
              <a:buNone/>
              <a:defRPr/>
            </a:pPr>
            <a:endParaRPr lang="en-US" dirty="0"/>
          </a:p>
          <a:p>
            <a:pPr marL="365760" indent="-256032">
              <a:spcBef>
                <a:spcPct val="0"/>
              </a:spcBef>
              <a:defRPr/>
            </a:pPr>
            <a:r>
              <a:rPr lang="en-US" altLang="en-US" dirty="0">
                <a:solidFill>
                  <a:prstClr val="black"/>
                </a:solidFill>
                <a:cs typeface="Arial" charset="0"/>
              </a:rPr>
              <a:t>How do we </a:t>
            </a:r>
            <a:r>
              <a:rPr lang="en-US" altLang="en-US" b="1" u="sng" dirty="0">
                <a:solidFill>
                  <a:prstClr val="black"/>
                </a:solidFill>
                <a:cs typeface="Arial" charset="0"/>
              </a:rPr>
              <a:t>reshape our current agencies </a:t>
            </a:r>
            <a:r>
              <a:rPr lang="en-US" altLang="en-US" dirty="0">
                <a:solidFill>
                  <a:prstClr val="black"/>
                </a:solidFill>
                <a:cs typeface="Arial" charset="0"/>
              </a:rPr>
              <a:t>with deep investments in serving people in groups to supporting individuals in self-directed arrangements as citizens of their communities?</a:t>
            </a:r>
          </a:p>
          <a:p>
            <a:pPr marL="365760" indent="-256032">
              <a:spcBef>
                <a:spcPct val="0"/>
              </a:spcBef>
              <a:defRPr/>
            </a:pPr>
            <a:endParaRPr lang="en-US" altLang="en-US" dirty="0">
              <a:solidFill>
                <a:prstClr val="black"/>
              </a:solidFill>
              <a:cs typeface="Arial" charset="0"/>
            </a:endParaRPr>
          </a:p>
          <a:p>
            <a:pPr marL="365760" indent="-256032">
              <a:spcBef>
                <a:spcPct val="0"/>
              </a:spcBef>
              <a:defRPr/>
            </a:pPr>
            <a:r>
              <a:rPr lang="en-US" altLang="en-US" dirty="0">
                <a:solidFill>
                  <a:prstClr val="black"/>
                </a:solidFill>
                <a:cs typeface="Arial" charset="0"/>
              </a:rPr>
              <a:t>What are the </a:t>
            </a:r>
            <a:r>
              <a:rPr lang="en-US" altLang="en-US" b="1" u="sng" dirty="0">
                <a:solidFill>
                  <a:prstClr val="black"/>
                </a:solidFill>
                <a:cs typeface="Arial" charset="0"/>
              </a:rPr>
              <a:t>personal capacities we need to develop </a:t>
            </a:r>
            <a:r>
              <a:rPr lang="en-US" altLang="en-US" dirty="0">
                <a:solidFill>
                  <a:prstClr val="black"/>
                </a:solidFill>
                <a:cs typeface="Arial" charset="0"/>
              </a:rPr>
              <a:t>to partner in co-designing supports with individuals and families?</a:t>
            </a:r>
          </a:p>
          <a:p>
            <a:pPr marL="365760" indent="-256032">
              <a:defRPr/>
            </a:pPr>
            <a:endParaRPr lang="en-US" altLang="en-US" dirty="0"/>
          </a:p>
          <a:p>
            <a:pPr marL="365760" indent="-256032">
              <a:defRPr/>
            </a:pPr>
            <a:endParaRPr lang="en-US" altLang="en-US" dirty="0"/>
          </a:p>
        </p:txBody>
      </p:sp>
    </p:spTree>
    <p:extLst>
      <p:ext uri="{BB962C8B-B14F-4D97-AF65-F5344CB8AC3E}">
        <p14:creationId xmlns:p14="http://schemas.microsoft.com/office/powerpoint/2010/main" val="1220308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917912"/>
            <a:ext cx="8610600" cy="5940088"/>
          </a:xfrm>
          <a:prstGeom prst="rect">
            <a:avLst/>
          </a:prstGeom>
        </p:spPr>
        <p:txBody>
          <a:bodyPr wrap="square">
            <a:spAutoFit/>
          </a:bodyPr>
          <a:lstStyle/>
          <a:p>
            <a:r>
              <a:rPr lang="en-US" sz="2000" dirty="0"/>
              <a:t>1. </a:t>
            </a:r>
            <a:r>
              <a:rPr lang="en-US" sz="2000" b="1" u="sng" dirty="0"/>
              <a:t>An asset-based approach</a:t>
            </a:r>
            <a:r>
              <a:rPr lang="en-US" sz="2000" b="1" dirty="0"/>
              <a:t>: </a:t>
            </a:r>
            <a:r>
              <a:rPr lang="en-US" sz="2000" dirty="0"/>
              <a:t>Does your service or support acknowledge and celebrate the assets of users and the community, rather than focusing on deficits?</a:t>
            </a:r>
          </a:p>
          <a:p>
            <a:endParaRPr lang="en-US" sz="2000" dirty="0"/>
          </a:p>
          <a:p>
            <a:r>
              <a:rPr lang="en-US" sz="2000" b="1" u="sng" dirty="0"/>
              <a:t>2.Working on capabilities: </a:t>
            </a:r>
            <a:r>
              <a:rPr lang="en-US" sz="2000" dirty="0"/>
              <a:t>Does your service or support build the skills of individuals?</a:t>
            </a:r>
          </a:p>
          <a:p>
            <a:endParaRPr lang="en-US" sz="2000" dirty="0"/>
          </a:p>
          <a:p>
            <a:r>
              <a:rPr lang="en-US" sz="2000" b="1" u="sng" dirty="0"/>
              <a:t>3.Developing mutuality : </a:t>
            </a:r>
            <a:r>
              <a:rPr lang="en-US" sz="2000" dirty="0"/>
              <a:t>Does your service or supports promote a true partnership and shared responsibility between professionals and users?</a:t>
            </a:r>
          </a:p>
          <a:p>
            <a:endParaRPr lang="en-US" sz="2000" dirty="0"/>
          </a:p>
          <a:p>
            <a:r>
              <a:rPr lang="en-US" sz="2000" b="1" u="sng" dirty="0"/>
              <a:t>4.Growing networks: </a:t>
            </a:r>
            <a:r>
              <a:rPr lang="en-US" sz="2000" dirty="0"/>
              <a:t>Does your service support, connect with, learn with, and reflect with individuals other than the usual suspects? Does your service provide forums for users and professionals to connect and share expertise?</a:t>
            </a:r>
          </a:p>
          <a:p>
            <a:endParaRPr lang="en-US" sz="2000" dirty="0"/>
          </a:p>
          <a:p>
            <a:r>
              <a:rPr lang="en-US" sz="2000" b="1" u="sng" dirty="0"/>
              <a:t>5.Blurring roles:</a:t>
            </a:r>
            <a:r>
              <a:rPr lang="en-US" sz="2000" dirty="0"/>
              <a:t>  Do you view the people you support as crucial to managing support tasks?</a:t>
            </a:r>
          </a:p>
          <a:p>
            <a:endParaRPr lang="en-US" sz="2000" dirty="0"/>
          </a:p>
          <a:p>
            <a:r>
              <a:rPr lang="en-US" sz="2000" b="1" u="sng" dirty="0"/>
              <a:t>6.Acting as catalysts:</a:t>
            </a:r>
            <a:r>
              <a:rPr lang="en-US" sz="2000" dirty="0"/>
              <a:t> Are you provided with the opportunity to act as coaches and facilitators to the people you support?</a:t>
            </a:r>
          </a:p>
        </p:txBody>
      </p:sp>
      <p:sp>
        <p:nvSpPr>
          <p:cNvPr id="4" name="TextBox 3"/>
          <p:cNvSpPr txBox="1"/>
          <p:nvPr/>
        </p:nvSpPr>
        <p:spPr>
          <a:xfrm>
            <a:off x="1676400" y="246955"/>
            <a:ext cx="8084634" cy="461665"/>
          </a:xfrm>
          <a:prstGeom prst="rect">
            <a:avLst/>
          </a:prstGeom>
          <a:solidFill>
            <a:srgbClr val="00B050"/>
          </a:solidFill>
          <a:ln>
            <a:solidFill>
              <a:schemeClr val="tx1"/>
            </a:solidFill>
          </a:ln>
        </p:spPr>
        <p:txBody>
          <a:bodyPr wrap="square" rtlCol="0">
            <a:spAutoFit/>
          </a:bodyPr>
          <a:lstStyle/>
          <a:p>
            <a:r>
              <a:rPr lang="en-US" sz="2400" b="1" dirty="0"/>
              <a:t>Dimensions of a Authentic Person-Centered Role Orientation?</a:t>
            </a:r>
          </a:p>
        </p:txBody>
      </p:sp>
    </p:spTree>
    <p:extLst>
      <p:ext uri="{BB962C8B-B14F-4D97-AF65-F5344CB8AC3E}">
        <p14:creationId xmlns:p14="http://schemas.microsoft.com/office/powerpoint/2010/main" val="2454491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dirty="0"/>
              <a:t>Critical Questions for Allies and Partners in the Quest for Inclusion and Citizenship for All </a:t>
            </a:r>
          </a:p>
        </p:txBody>
      </p:sp>
      <p:sp>
        <p:nvSpPr>
          <p:cNvPr id="3" name="Content Placeholder 2"/>
          <p:cNvSpPr>
            <a:spLocks noGrp="1"/>
          </p:cNvSpPr>
          <p:nvPr>
            <p:ph idx="1"/>
          </p:nvPr>
        </p:nvSpPr>
        <p:spPr/>
        <p:txBody>
          <a:bodyPr>
            <a:normAutofit/>
          </a:bodyPr>
          <a:lstStyle/>
          <a:p>
            <a:r>
              <a:rPr lang="en-US" b="1" dirty="0"/>
              <a:t>Challenging Question 1</a:t>
            </a:r>
            <a:r>
              <a:rPr lang="en-US" dirty="0"/>
              <a:t>. How can we challenge the practice of the “grouping” together  of a historically devalued group of people-  in ways that help to grow inclusive, connected communities?</a:t>
            </a:r>
          </a:p>
          <a:p>
            <a:r>
              <a:rPr lang="en-US" dirty="0"/>
              <a:t> </a:t>
            </a:r>
            <a:r>
              <a:rPr lang="en-US" b="1" dirty="0"/>
              <a:t>Challenging Question 2. </a:t>
            </a:r>
            <a:r>
              <a:rPr lang="en-US" dirty="0"/>
              <a:t>How can we shift from a culture of service provision to a culture of contribution, connection and purpose?</a:t>
            </a:r>
          </a:p>
          <a:p>
            <a:r>
              <a:rPr lang="en-US" b="1" dirty="0"/>
              <a:t>Challenging Question 3. </a:t>
            </a:r>
            <a:r>
              <a:rPr lang="en-US" dirty="0"/>
              <a:t>How can we enable each other to discover, appreciate and share our innate gifts, especially those for whom the world has said, “you have no gifts or value.”</a:t>
            </a:r>
          </a:p>
          <a:p>
            <a:endParaRPr lang="en-US" dirty="0"/>
          </a:p>
        </p:txBody>
      </p:sp>
    </p:spTree>
    <p:extLst>
      <p:ext uri="{BB962C8B-B14F-4D97-AF65-F5344CB8AC3E}">
        <p14:creationId xmlns:p14="http://schemas.microsoft.com/office/powerpoint/2010/main" val="2888613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F0105-6717-3A4E-8D67-4CC9111D3798}"/>
              </a:ext>
            </a:extLst>
          </p:cNvPr>
          <p:cNvSpPr>
            <a:spLocks noGrp="1"/>
          </p:cNvSpPr>
          <p:nvPr>
            <p:ph type="title"/>
          </p:nvPr>
        </p:nvSpPr>
        <p:spPr/>
        <p:txBody>
          <a:bodyPr/>
          <a:lstStyle/>
          <a:p>
            <a:pPr algn="ctr"/>
            <a:r>
              <a:rPr lang="en-US" dirty="0"/>
              <a:t>The Search for Good Form</a:t>
            </a:r>
          </a:p>
        </p:txBody>
      </p:sp>
      <p:sp>
        <p:nvSpPr>
          <p:cNvPr id="3" name="Content Placeholder 2">
            <a:extLst>
              <a:ext uri="{FF2B5EF4-FFF2-40B4-BE49-F238E27FC236}">
                <a16:creationId xmlns:a16="http://schemas.microsoft.com/office/drawing/2014/main" id="{66FCFBA7-B6F7-C84D-B302-BB2D28670BA7}"/>
              </a:ext>
            </a:extLst>
          </p:cNvPr>
          <p:cNvSpPr>
            <a:spLocks noGrp="1"/>
          </p:cNvSpPr>
          <p:nvPr>
            <p:ph idx="1"/>
          </p:nvPr>
        </p:nvSpPr>
        <p:spPr>
          <a:xfrm>
            <a:off x="838200" y="1403594"/>
            <a:ext cx="10515600" cy="5325452"/>
          </a:xfrm>
        </p:spPr>
        <p:txBody>
          <a:bodyPr>
            <a:normAutofit fontScale="92500" lnSpcReduction="10000"/>
          </a:bodyPr>
          <a:lstStyle/>
          <a:p>
            <a:r>
              <a:rPr lang="en-US" dirty="0"/>
              <a:t>Overtime, the shape and form of services and supports for people who need assistance has evolved. The forms of services and supports can assume a good form or possibly take on a dysfunctional expression.</a:t>
            </a:r>
          </a:p>
          <a:p>
            <a:pPr marL="0" indent="0">
              <a:buNone/>
            </a:pPr>
            <a:endParaRPr lang="en-US" dirty="0"/>
          </a:p>
          <a:p>
            <a:r>
              <a:rPr lang="en-US" dirty="0"/>
              <a:t>This Search for Good Form applies to the structures, processes and practices of services. More importantly it considers what role we assume with people who need assistance. </a:t>
            </a:r>
          </a:p>
          <a:p>
            <a:endParaRPr lang="en-US" dirty="0"/>
          </a:p>
          <a:p>
            <a:r>
              <a:rPr lang="en-US" dirty="0"/>
              <a:t>As such, good form has both a utilitarian (instrumental) function as well as a aesthetic (relational) aspect. </a:t>
            </a:r>
          </a:p>
          <a:p>
            <a:endParaRPr lang="en-US" dirty="0"/>
          </a:p>
          <a:p>
            <a:r>
              <a:rPr lang="en-US" dirty="0"/>
              <a:t>When traditional institutional service forms no longer work for people, both utility and aesthetics demand the invention of new support models.</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586326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6FBC18DB-D002-DC43-B7F3-1CDF67EFA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866775"/>
            <a:ext cx="77724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TextBox 1">
            <a:extLst>
              <a:ext uri="{FF2B5EF4-FFF2-40B4-BE49-F238E27FC236}">
                <a16:creationId xmlns:a16="http://schemas.microsoft.com/office/drawing/2014/main" id="{0BC989CF-5384-A44D-9E00-D21C04844411}"/>
              </a:ext>
            </a:extLst>
          </p:cNvPr>
          <p:cNvSpPr txBox="1">
            <a:spLocks noChangeArrowheads="1"/>
          </p:cNvSpPr>
          <p:nvPr/>
        </p:nvSpPr>
        <p:spPr bwMode="auto">
          <a:xfrm>
            <a:off x="1883230" y="372844"/>
            <a:ext cx="8098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50"/>
              </a:spcBef>
              <a:buClr>
                <a:schemeClr val="accent1"/>
              </a:buClr>
              <a:buSzPct val="80000"/>
              <a:buFont typeface="Wingdings 2" pitchFamily="2" charset="2"/>
              <a:buChar char=""/>
              <a:defRPr sz="2800">
                <a:solidFill>
                  <a:schemeClr val="tx1"/>
                </a:solidFill>
                <a:latin typeface="Verdana" panose="020B0604030504040204" pitchFamily="34" charset="0"/>
              </a:defRPr>
            </a:lvl1pPr>
            <a:lvl2pPr marL="742950" indent="-285750" eaLnBrk="0" hangingPunct="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eaLnBrk="0" hangingPunct="0">
              <a:spcBef>
                <a:spcPts val="250"/>
              </a:spcBef>
              <a:buClr>
                <a:srgbClr val="ED3742"/>
              </a:buClr>
              <a:buSzPct val="100000"/>
              <a:buFont typeface="Wingdings 2" pitchFamily="2" charset="2"/>
              <a:buChar char=""/>
              <a:defRPr sz="2200">
                <a:solidFill>
                  <a:schemeClr val="tx1"/>
                </a:solidFill>
                <a:latin typeface="Verdana" panose="020B0604030504040204" pitchFamily="34" charset="0"/>
              </a:defRPr>
            </a:lvl3pPr>
            <a:lvl4pPr marL="1600200" indent="-228600" eaLnBrk="0" hangingPunct="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eaLnBrk="0" hangingPunct="0">
              <a:spcBef>
                <a:spcPts val="250"/>
              </a:spcBef>
              <a:buClr>
                <a:srgbClr val="4A85BF"/>
              </a:buClr>
              <a:buSzPct val="100000"/>
              <a:buFont typeface="Wingdings 2" pitchFamily="2"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itchFamily="2"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itchFamily="2"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itchFamily="2"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1800" dirty="0"/>
              <a:t>Your Learning Journey – Deepening Capacity as an Instrument of Change in Service of Social Innovation</a:t>
            </a:r>
          </a:p>
        </p:txBody>
      </p:sp>
      <p:pic>
        <p:nvPicPr>
          <p:cNvPr id="55300" name="Picture 2">
            <a:extLst>
              <a:ext uri="{FF2B5EF4-FFF2-40B4-BE49-F238E27FC236}">
                <a16:creationId xmlns:a16="http://schemas.microsoft.com/office/drawing/2014/main" id="{A5A1B1F1-824B-AC4F-B42E-E03C726D7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19175"/>
            <a:ext cx="77724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50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655763" y="460375"/>
            <a:ext cx="2286000" cy="1981200"/>
          </a:xfrm>
          <a:prstGeom prst="wedgeEllipseCallout">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People with Disabilities are Tragic &amp; Vulnerable</a:t>
            </a:r>
          </a:p>
        </p:txBody>
      </p:sp>
      <p:sp>
        <p:nvSpPr>
          <p:cNvPr id="5" name="Rectangle 4"/>
          <p:cNvSpPr/>
          <p:nvPr/>
        </p:nvSpPr>
        <p:spPr>
          <a:xfrm>
            <a:off x="1770063" y="3048000"/>
            <a:ext cx="1905000" cy="1295400"/>
          </a:xfrm>
          <a:prstGeom prst="rect">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Create Special Institutions</a:t>
            </a:r>
          </a:p>
        </p:txBody>
      </p:sp>
      <p:sp>
        <p:nvSpPr>
          <p:cNvPr id="6" name="Oval Callout 5"/>
          <p:cNvSpPr/>
          <p:nvPr/>
        </p:nvSpPr>
        <p:spPr>
          <a:xfrm>
            <a:off x="4132264" y="369888"/>
            <a:ext cx="2192337" cy="2095500"/>
          </a:xfrm>
          <a:prstGeom prst="wedgeEllipseCallout">
            <a:avLst/>
          </a:prstGeom>
          <a:solidFill>
            <a:schemeClr val="accent2"/>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People with Disabilities are Consumers with Clinical Needs</a:t>
            </a:r>
          </a:p>
        </p:txBody>
      </p:sp>
      <p:sp>
        <p:nvSpPr>
          <p:cNvPr id="8" name="Isosceles Triangle 7"/>
          <p:cNvSpPr/>
          <p:nvPr/>
        </p:nvSpPr>
        <p:spPr>
          <a:xfrm>
            <a:off x="3859214" y="3036888"/>
            <a:ext cx="2816225" cy="1281112"/>
          </a:xfrm>
          <a:prstGeom prst="triangle">
            <a:avLst/>
          </a:prstGeom>
          <a:solidFill>
            <a:schemeClr val="accent2"/>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Coordinate Care </a:t>
            </a:r>
          </a:p>
        </p:txBody>
      </p:sp>
      <p:sp>
        <p:nvSpPr>
          <p:cNvPr id="9" name="Oval Callout 8"/>
          <p:cNvSpPr/>
          <p:nvPr/>
        </p:nvSpPr>
        <p:spPr>
          <a:xfrm>
            <a:off x="6461125" y="441325"/>
            <a:ext cx="2057400" cy="2019300"/>
          </a:xfrm>
          <a:prstGeom prst="wedgeEllipseCallout">
            <a:avLst/>
          </a:prstGeom>
          <a:solidFill>
            <a:schemeClr val="accent6"/>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People with Disabilities are Individuals with Capacities</a:t>
            </a:r>
          </a:p>
        </p:txBody>
      </p:sp>
      <p:sp>
        <p:nvSpPr>
          <p:cNvPr id="10" name="Oval 9"/>
          <p:cNvSpPr/>
          <p:nvPr/>
        </p:nvSpPr>
        <p:spPr>
          <a:xfrm>
            <a:off x="6380163" y="3036888"/>
            <a:ext cx="1911350" cy="1389062"/>
          </a:xfrm>
          <a:prstGeom prst="ellipse">
            <a:avLst/>
          </a:prstGeom>
          <a:solidFill>
            <a:schemeClr val="accent6"/>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Person-Centered Supports</a:t>
            </a:r>
          </a:p>
        </p:txBody>
      </p:sp>
      <p:sp>
        <p:nvSpPr>
          <p:cNvPr id="11" name="Oval Callout 10"/>
          <p:cNvSpPr/>
          <p:nvPr/>
        </p:nvSpPr>
        <p:spPr>
          <a:xfrm>
            <a:off x="8639176" y="388938"/>
            <a:ext cx="2028825" cy="1905000"/>
          </a:xfrm>
          <a:prstGeom prst="wedgeEllipseCallout">
            <a:avLst/>
          </a:prstGeom>
          <a:solidFill>
            <a:srgbClr val="00B0F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People with Disabilities are Citizens</a:t>
            </a:r>
          </a:p>
        </p:txBody>
      </p:sp>
      <p:sp>
        <p:nvSpPr>
          <p:cNvPr id="13" name="5-Point Star 12"/>
          <p:cNvSpPr/>
          <p:nvPr/>
        </p:nvSpPr>
        <p:spPr>
          <a:xfrm>
            <a:off x="8077200" y="2441576"/>
            <a:ext cx="2743200" cy="2041525"/>
          </a:xfrm>
          <a:prstGeom prst="star5">
            <a:avLst>
              <a:gd name="adj" fmla="val 19824"/>
              <a:gd name="hf" fmla="val 105146"/>
              <a:gd name="vf" fmla="val 110557"/>
            </a:avLst>
          </a:prstGeom>
          <a:solidFill>
            <a:srgbClr val="00B0F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00" dirty="0">
              <a:solidFill>
                <a:prstClr val="white"/>
              </a:solidFill>
            </a:endParaRPr>
          </a:p>
          <a:p>
            <a:pPr algn="ctr">
              <a:defRPr/>
            </a:pPr>
            <a:r>
              <a:rPr lang="en-US" sz="1400" dirty="0">
                <a:solidFill>
                  <a:prstClr val="white"/>
                </a:solidFill>
              </a:rPr>
              <a:t>Community  Resources</a:t>
            </a:r>
          </a:p>
        </p:txBody>
      </p:sp>
      <p:sp>
        <p:nvSpPr>
          <p:cNvPr id="14" name="Bevel 13"/>
          <p:cNvSpPr/>
          <p:nvPr/>
        </p:nvSpPr>
        <p:spPr>
          <a:xfrm>
            <a:off x="1884363" y="4773613"/>
            <a:ext cx="1828800" cy="1524000"/>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Personal Care, Activity, Housing</a:t>
            </a:r>
          </a:p>
        </p:txBody>
      </p:sp>
      <p:sp>
        <p:nvSpPr>
          <p:cNvPr id="16" name="Bevel 15"/>
          <p:cNvSpPr/>
          <p:nvPr/>
        </p:nvSpPr>
        <p:spPr>
          <a:xfrm>
            <a:off x="3767138" y="4762500"/>
            <a:ext cx="2857500" cy="2095500"/>
          </a:xfrm>
          <a:prstGeom prst="bevel">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Plan of Coordinated Care,  with Appropriate Levels of Service, Customer Satisfaction</a:t>
            </a:r>
          </a:p>
        </p:txBody>
      </p:sp>
      <p:sp>
        <p:nvSpPr>
          <p:cNvPr id="17" name="Bevel 16"/>
          <p:cNvSpPr/>
          <p:nvPr/>
        </p:nvSpPr>
        <p:spPr>
          <a:xfrm>
            <a:off x="6675439" y="4762500"/>
            <a:ext cx="2263775" cy="1931988"/>
          </a:xfrm>
          <a:prstGeom prst="bevel">
            <a:avLst/>
          </a:prstGeom>
          <a:solidFill>
            <a:schemeClr val="accent6"/>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Individualized Supports leading to job, home &amp; relationship</a:t>
            </a:r>
          </a:p>
        </p:txBody>
      </p:sp>
      <p:sp>
        <p:nvSpPr>
          <p:cNvPr id="18" name="Bevel 17"/>
          <p:cNvSpPr/>
          <p:nvPr/>
        </p:nvSpPr>
        <p:spPr>
          <a:xfrm>
            <a:off x="8969375" y="4762500"/>
            <a:ext cx="1614488" cy="1943100"/>
          </a:xfrm>
          <a:prstGeom prst="bevel">
            <a:avLst/>
          </a:prstGeom>
          <a:solidFill>
            <a:srgbClr val="00B0F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altLang="en-US" sz="1800" dirty="0">
                <a:solidFill>
                  <a:srgbClr val="FFFFFF"/>
                </a:solidFill>
              </a:rPr>
              <a:t>Valued Roles – A Life of Distinction</a:t>
            </a:r>
          </a:p>
        </p:txBody>
      </p:sp>
      <p:sp>
        <p:nvSpPr>
          <p:cNvPr id="13326" name="TextBox 18"/>
          <p:cNvSpPr txBox="1">
            <a:spLocks noChangeArrowheads="1"/>
          </p:cNvSpPr>
          <p:nvPr/>
        </p:nvSpPr>
        <p:spPr bwMode="auto">
          <a:xfrm>
            <a:off x="3784600" y="0"/>
            <a:ext cx="475615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0000"/>
                </a:solidFill>
              </a:rPr>
              <a:t>Our Assumptions About People with Disabilities</a:t>
            </a:r>
          </a:p>
        </p:txBody>
      </p:sp>
      <p:sp>
        <p:nvSpPr>
          <p:cNvPr id="13327" name="TextBox 19"/>
          <p:cNvSpPr txBox="1">
            <a:spLocks noChangeArrowheads="1"/>
          </p:cNvSpPr>
          <p:nvPr/>
        </p:nvSpPr>
        <p:spPr bwMode="auto">
          <a:xfrm>
            <a:off x="4791075" y="2686051"/>
            <a:ext cx="2324833" cy="371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0000"/>
                </a:solidFill>
              </a:rPr>
              <a:t>Our Design Responses </a:t>
            </a:r>
          </a:p>
        </p:txBody>
      </p:sp>
      <p:sp>
        <p:nvSpPr>
          <p:cNvPr id="13328" name="TextBox 20"/>
          <p:cNvSpPr txBox="1">
            <a:spLocks noChangeArrowheads="1"/>
          </p:cNvSpPr>
          <p:nvPr/>
        </p:nvSpPr>
        <p:spPr bwMode="auto">
          <a:xfrm>
            <a:off x="2722563" y="4391636"/>
            <a:ext cx="6468329" cy="36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0000"/>
                </a:solidFill>
              </a:rPr>
              <a:t>The Outcomes that Emerge From Our Care and Support Designs</a:t>
            </a:r>
          </a:p>
        </p:txBody>
      </p:sp>
    </p:spTree>
    <p:extLst>
      <p:ext uri="{BB962C8B-B14F-4D97-AF65-F5344CB8AC3E}">
        <p14:creationId xmlns:p14="http://schemas.microsoft.com/office/powerpoint/2010/main" val="1202702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3" grpId="0" animBg="1"/>
      <p:bldP spid="14"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08232621"/>
              </p:ext>
            </p:extLst>
          </p:nvPr>
        </p:nvGraphicFramePr>
        <p:xfrm>
          <a:off x="1828800" y="228600"/>
          <a:ext cx="8382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5" name="TextBox 2"/>
          <p:cNvSpPr txBox="1">
            <a:spLocks noChangeArrowheads="1"/>
          </p:cNvSpPr>
          <p:nvPr/>
        </p:nvSpPr>
        <p:spPr bwMode="auto">
          <a:xfrm>
            <a:off x="1905000" y="228600"/>
            <a:ext cx="845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solidFill>
                  <a:srgbClr val="000000"/>
                </a:solidFill>
              </a:rPr>
              <a:t>	</a:t>
            </a:r>
            <a:endParaRPr lang="en-US" altLang="en-US" sz="2000" b="1" dirty="0">
              <a:solidFill>
                <a:srgbClr val="000000"/>
              </a:solidFill>
            </a:endParaRPr>
          </a:p>
        </p:txBody>
      </p:sp>
      <p:sp>
        <p:nvSpPr>
          <p:cNvPr id="3" name="Notched Right Arrow 2"/>
          <p:cNvSpPr/>
          <p:nvPr/>
        </p:nvSpPr>
        <p:spPr>
          <a:xfrm rot="5400000">
            <a:off x="3655514" y="2112291"/>
            <a:ext cx="858012" cy="3609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otched Right Arrow 3"/>
          <p:cNvSpPr/>
          <p:nvPr/>
        </p:nvSpPr>
        <p:spPr>
          <a:xfrm rot="5400000">
            <a:off x="7858867" y="2117904"/>
            <a:ext cx="673608" cy="34971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1CE47B-C235-B444-BDA0-06033B6020DF}"/>
              </a:ext>
            </a:extLst>
          </p:cNvPr>
          <p:cNvSpPr txBox="1"/>
          <p:nvPr/>
        </p:nvSpPr>
        <p:spPr>
          <a:xfrm>
            <a:off x="6340241" y="444490"/>
            <a:ext cx="3962400" cy="1477328"/>
          </a:xfrm>
          <a:prstGeom prst="rect">
            <a:avLst/>
          </a:prstGeom>
          <a:noFill/>
        </p:spPr>
        <p:txBody>
          <a:bodyPr wrap="square" rtlCol="0">
            <a:spAutoFit/>
          </a:bodyPr>
          <a:lstStyle/>
          <a:p>
            <a:pPr algn="ctr">
              <a:spcBef>
                <a:spcPct val="0"/>
              </a:spcBef>
            </a:pPr>
            <a:r>
              <a:rPr lang="en-US" altLang="en-US" b="1" dirty="0">
                <a:solidFill>
                  <a:srgbClr val="000000"/>
                </a:solidFill>
              </a:rPr>
              <a:t>Emerging Support Models Reflect Building of </a:t>
            </a:r>
          </a:p>
          <a:p>
            <a:pPr algn="ctr">
              <a:spcBef>
                <a:spcPct val="0"/>
              </a:spcBef>
            </a:pPr>
            <a:r>
              <a:rPr lang="en-US" altLang="en-US" b="1" dirty="0">
                <a:solidFill>
                  <a:srgbClr val="000000"/>
                </a:solidFill>
              </a:rPr>
              <a:t>Individual &amp; Relational Capacity &amp; Our Striving for the </a:t>
            </a:r>
          </a:p>
          <a:p>
            <a:pPr algn="ctr">
              <a:spcBef>
                <a:spcPct val="0"/>
              </a:spcBef>
            </a:pPr>
            <a:r>
              <a:rPr lang="en-US" altLang="en-US" b="1" dirty="0">
                <a:solidFill>
                  <a:srgbClr val="000000"/>
                </a:solidFill>
              </a:rPr>
              <a:t>Wholeness of Our Communities</a:t>
            </a:r>
          </a:p>
        </p:txBody>
      </p:sp>
      <p:sp>
        <p:nvSpPr>
          <p:cNvPr id="6" name="TextBox 5">
            <a:extLst>
              <a:ext uri="{FF2B5EF4-FFF2-40B4-BE49-F238E27FC236}">
                <a16:creationId xmlns:a16="http://schemas.microsoft.com/office/drawing/2014/main" id="{C3D3F3BA-F554-9941-9E30-7794A1700C0A}"/>
              </a:ext>
            </a:extLst>
          </p:cNvPr>
          <p:cNvSpPr txBox="1"/>
          <p:nvPr/>
        </p:nvSpPr>
        <p:spPr>
          <a:xfrm>
            <a:off x="2595934" y="922128"/>
            <a:ext cx="2743200" cy="1200329"/>
          </a:xfrm>
          <a:prstGeom prst="rect">
            <a:avLst/>
          </a:prstGeom>
          <a:noFill/>
        </p:spPr>
        <p:txBody>
          <a:bodyPr wrap="square" rtlCol="0">
            <a:spAutoFit/>
          </a:bodyPr>
          <a:lstStyle/>
          <a:p>
            <a:pPr algn="ctr">
              <a:spcBef>
                <a:spcPct val="0"/>
              </a:spcBef>
            </a:pPr>
            <a:r>
              <a:rPr lang="en-US" altLang="en-US" b="1" dirty="0">
                <a:solidFill>
                  <a:srgbClr val="000000"/>
                </a:solidFill>
              </a:rPr>
              <a:t>Our Care Models – Are Singularly Focused on Structures And Systems</a:t>
            </a:r>
          </a:p>
          <a:p>
            <a:pPr algn="ctr">
              <a:spcBef>
                <a:spcPct val="0"/>
              </a:spcBef>
            </a:pPr>
            <a:r>
              <a:rPr lang="en-US" altLang="en-US" b="1" dirty="0">
                <a:solidFill>
                  <a:srgbClr val="000000"/>
                </a:solidFill>
              </a:rPr>
              <a:t>	</a:t>
            </a:r>
            <a:endParaRPr lang="en-US" altLang="en-US" sz="1400" b="1" dirty="0">
              <a:solidFill>
                <a:srgbClr val="000000"/>
              </a:solidFill>
            </a:endParaRPr>
          </a:p>
        </p:txBody>
      </p:sp>
      <p:sp>
        <p:nvSpPr>
          <p:cNvPr id="7" name="TextBox 6">
            <a:extLst>
              <a:ext uri="{FF2B5EF4-FFF2-40B4-BE49-F238E27FC236}">
                <a16:creationId xmlns:a16="http://schemas.microsoft.com/office/drawing/2014/main" id="{14FC0522-01F9-2641-9F28-0108C811EBBB}"/>
              </a:ext>
            </a:extLst>
          </p:cNvPr>
          <p:cNvSpPr txBox="1"/>
          <p:nvPr/>
        </p:nvSpPr>
        <p:spPr>
          <a:xfrm>
            <a:off x="2835996" y="5467862"/>
            <a:ext cx="6367607" cy="923330"/>
          </a:xfrm>
          <a:prstGeom prst="rect">
            <a:avLst/>
          </a:prstGeom>
          <a:noFill/>
        </p:spPr>
        <p:txBody>
          <a:bodyPr wrap="square" rtlCol="0">
            <a:spAutoFit/>
          </a:bodyPr>
          <a:lstStyle/>
          <a:p>
            <a:pPr algn="ctr">
              <a:spcBef>
                <a:spcPct val="0"/>
              </a:spcBef>
            </a:pPr>
            <a:r>
              <a:rPr lang="en-US" altLang="en-US" b="1" dirty="0">
                <a:latin typeface="Calibri" pitchFamily="34" charset="0"/>
              </a:rPr>
              <a:t>Emerging Support Models Reflect Our Striving </a:t>
            </a:r>
          </a:p>
          <a:p>
            <a:pPr algn="ctr">
              <a:spcBef>
                <a:spcPct val="0"/>
              </a:spcBef>
            </a:pPr>
            <a:r>
              <a:rPr lang="en-US" altLang="en-US" b="1" dirty="0">
                <a:latin typeface="Calibri" pitchFamily="34" charset="0"/>
              </a:rPr>
              <a:t>for the Wholeness of Our Communities</a:t>
            </a:r>
          </a:p>
          <a:p>
            <a:endParaRPr lang="en-US" dirty="0"/>
          </a:p>
        </p:txBody>
      </p:sp>
    </p:spTree>
    <p:extLst>
      <p:ext uri="{BB962C8B-B14F-4D97-AF65-F5344CB8AC3E}">
        <p14:creationId xmlns:p14="http://schemas.microsoft.com/office/powerpoint/2010/main" val="211552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0870-9173-284B-9CAA-2FBFC08C713A}"/>
              </a:ext>
            </a:extLst>
          </p:cNvPr>
          <p:cNvSpPr>
            <a:spLocks noGrp="1"/>
          </p:cNvSpPr>
          <p:nvPr>
            <p:ph type="title"/>
          </p:nvPr>
        </p:nvSpPr>
        <p:spPr/>
        <p:txBody>
          <a:bodyPr>
            <a:normAutofit fontScale="90000"/>
          </a:bodyPr>
          <a:lstStyle/>
          <a:p>
            <a:pPr algn="ctr"/>
            <a:r>
              <a:rPr lang="en-US" altLang="en-US" sz="3100" b="1" dirty="0">
                <a:solidFill>
                  <a:srgbClr val="000000"/>
                </a:solidFill>
              </a:rPr>
              <a:t>The Four Primary Forms that DD Services Have Assumed</a:t>
            </a:r>
            <a:br>
              <a:rPr lang="en-US" altLang="en-US" sz="3100" b="1" dirty="0">
                <a:solidFill>
                  <a:srgbClr val="000000"/>
                </a:solidFill>
              </a:rPr>
            </a:br>
            <a:r>
              <a:rPr lang="en-US" altLang="en-US" sz="3100" b="1" dirty="0">
                <a:solidFill>
                  <a:srgbClr val="000000"/>
                </a:solidFill>
              </a:rPr>
              <a:t>Over the Past 60 Years</a:t>
            </a:r>
            <a:br>
              <a:rPr lang="en-US" altLang="en-US" b="1" dirty="0">
                <a:solidFill>
                  <a:srgbClr val="000000"/>
                </a:solidFill>
              </a:rPr>
            </a:br>
            <a:endParaRPr lang="en-US" dirty="0"/>
          </a:p>
        </p:txBody>
      </p:sp>
      <p:grpSp>
        <p:nvGrpSpPr>
          <p:cNvPr id="4" name="Group 3">
            <a:extLst>
              <a:ext uri="{FF2B5EF4-FFF2-40B4-BE49-F238E27FC236}">
                <a16:creationId xmlns:a16="http://schemas.microsoft.com/office/drawing/2014/main" id="{3B8467F9-55A8-8140-A4A4-57135E5B3F9D}"/>
              </a:ext>
            </a:extLst>
          </p:cNvPr>
          <p:cNvGrpSpPr/>
          <p:nvPr/>
        </p:nvGrpSpPr>
        <p:grpSpPr>
          <a:xfrm>
            <a:off x="3042285" y="2266156"/>
            <a:ext cx="5802630" cy="3470276"/>
            <a:chOff x="0" y="-1"/>
            <a:chExt cx="5803200" cy="3470276"/>
          </a:xfrm>
        </p:grpSpPr>
        <p:grpSp>
          <p:nvGrpSpPr>
            <p:cNvPr id="5" name="Group 4">
              <a:extLst>
                <a:ext uri="{FF2B5EF4-FFF2-40B4-BE49-F238E27FC236}">
                  <a16:creationId xmlns:a16="http://schemas.microsoft.com/office/drawing/2014/main" id="{1A285F76-4C69-934B-B1AD-AB8290663A1F}"/>
                </a:ext>
              </a:extLst>
            </p:cNvPr>
            <p:cNvGrpSpPr/>
            <p:nvPr/>
          </p:nvGrpSpPr>
          <p:grpSpPr>
            <a:xfrm>
              <a:off x="0" y="-1"/>
              <a:ext cx="5803200" cy="3470276"/>
              <a:chOff x="0" y="-1"/>
              <a:chExt cx="5803200" cy="3470276"/>
            </a:xfrm>
          </p:grpSpPr>
          <p:sp>
            <p:nvSpPr>
              <p:cNvPr id="6" name="Rectangle 5">
                <a:extLst>
                  <a:ext uri="{FF2B5EF4-FFF2-40B4-BE49-F238E27FC236}">
                    <a16:creationId xmlns:a16="http://schemas.microsoft.com/office/drawing/2014/main" id="{DF90084A-8DB7-1640-A053-EADFBF7CFF69}"/>
                  </a:ext>
                </a:extLst>
              </p:cNvPr>
              <p:cNvSpPr/>
              <p:nvPr/>
            </p:nvSpPr>
            <p:spPr>
              <a:xfrm>
                <a:off x="0" y="0"/>
                <a:ext cx="5803200" cy="3470275"/>
              </a:xfrm>
              <a:prstGeom prst="rect">
                <a:avLst/>
              </a:prstGeom>
              <a:noFill/>
              <a:ln>
                <a:noFill/>
              </a:ln>
            </p:spPr>
            <p:txBody>
              <a:bodyPr spcFirstLastPara="1" wrap="square" lIns="91425" tIns="91425" rIns="91425" bIns="91425" anchor="ctr" anchorCtr="0">
                <a:noAutofit/>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p:txBody>
          </p:sp>
          <p:sp>
            <p:nvSpPr>
              <p:cNvPr id="7" name="Manual Operation 6">
                <a:extLst>
                  <a:ext uri="{FF2B5EF4-FFF2-40B4-BE49-F238E27FC236}">
                    <a16:creationId xmlns:a16="http://schemas.microsoft.com/office/drawing/2014/main" id="{A295C127-9241-9542-B41B-A813C713AE94}"/>
                  </a:ext>
                </a:extLst>
              </p:cNvPr>
              <p:cNvSpPr/>
              <p:nvPr/>
            </p:nvSpPr>
            <p:spPr>
              <a:xfrm rot="-5400000">
                <a:off x="-1041559" y="1048699"/>
                <a:ext cx="3470275" cy="1372876"/>
              </a:xfrm>
              <a:prstGeom prst="flowChartManualOperation">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p:txBody>
          </p:sp>
          <p:sp>
            <p:nvSpPr>
              <p:cNvPr id="8" name="Text Box 4">
                <a:extLst>
                  <a:ext uri="{FF2B5EF4-FFF2-40B4-BE49-F238E27FC236}">
                    <a16:creationId xmlns:a16="http://schemas.microsoft.com/office/drawing/2014/main" id="{825BF5AB-C0E6-E642-9910-83ED53109181}"/>
                  </a:ext>
                </a:extLst>
              </p:cNvPr>
              <p:cNvSpPr txBox="1"/>
              <p:nvPr/>
            </p:nvSpPr>
            <p:spPr>
              <a:xfrm>
                <a:off x="7140" y="694055"/>
                <a:ext cx="1372876" cy="2082165"/>
              </a:xfrm>
              <a:prstGeom prst="rect">
                <a:avLst/>
              </a:prstGeom>
              <a:noFill/>
              <a:ln>
                <a:noFill/>
              </a:ln>
            </p:spPr>
            <p:txBody>
              <a:bodyPr spcFirstLastPara="1" wrap="square" lIns="114300" tIns="0" rIns="114625" bIns="0" anchor="ctr" anchorCtr="0">
                <a:noAutofit/>
              </a:bodyPr>
              <a:lstStyle/>
              <a:p>
                <a:pPr marL="0" marR="0" algn="ctr">
                  <a:lnSpc>
                    <a:spcPct val="89000"/>
                  </a:lnSpc>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lgn="ctr">
                  <a:lnSpc>
                    <a:spcPct val="89000"/>
                  </a:lnSpc>
                  <a:spcBef>
                    <a:spcPts val="625"/>
                  </a:spcBef>
                  <a:spcAft>
                    <a:spcPts val="0"/>
                  </a:spcAft>
                </a:pPr>
                <a:r>
                  <a:rPr lang="en-US" sz="1800" dirty="0">
                    <a:solidFill>
                      <a:srgbClr val="000000"/>
                    </a:solidFill>
                    <a:effectLst/>
                    <a:latin typeface="Calibri" panose="020F0502020204030204" pitchFamily="34" charset="0"/>
                    <a:ea typeface="Calibri" panose="020F0502020204030204" pitchFamily="34" charset="0"/>
                  </a:rPr>
                  <a:t>Institutional</a:t>
                </a:r>
                <a:endParaRPr lang="en-US" sz="1200" dirty="0">
                  <a:effectLst/>
                  <a:latin typeface="Calibri" panose="020F0502020204030204" pitchFamily="34" charset="0"/>
                  <a:ea typeface="Calibri" panose="020F0502020204030204" pitchFamily="34" charset="0"/>
                </a:endParaRPr>
              </a:p>
              <a:p>
                <a:pPr marL="0" marR="0" algn="ctr">
                  <a:lnSpc>
                    <a:spcPct val="89000"/>
                  </a:lnSpc>
                  <a:spcBef>
                    <a:spcPts val="625"/>
                  </a:spcBef>
                  <a:spcAft>
                    <a:spcPts val="0"/>
                  </a:spcAft>
                </a:pPr>
                <a:r>
                  <a:rPr lang="en-US" sz="1800" dirty="0">
                    <a:solidFill>
                      <a:srgbClr val="000000"/>
                    </a:solidFill>
                    <a:effectLst/>
                    <a:latin typeface="Calibri" panose="020F0502020204030204" pitchFamily="34" charset="0"/>
                    <a:ea typeface="Calibri" panose="020F0502020204030204" pitchFamily="34" charset="0"/>
                  </a:rPr>
                  <a:t>Care</a:t>
                </a:r>
                <a:endParaRPr lang="en-US" sz="1200" dirty="0">
                  <a:effectLst/>
                  <a:latin typeface="Calibri" panose="020F0502020204030204" pitchFamily="34" charset="0"/>
                  <a:ea typeface="Calibri" panose="020F0502020204030204" pitchFamily="34" charset="0"/>
                </a:endParaRPr>
              </a:p>
            </p:txBody>
          </p:sp>
          <p:sp>
            <p:nvSpPr>
              <p:cNvPr id="9" name="Manual Operation 8">
                <a:extLst>
                  <a:ext uri="{FF2B5EF4-FFF2-40B4-BE49-F238E27FC236}">
                    <a16:creationId xmlns:a16="http://schemas.microsoft.com/office/drawing/2014/main" id="{253BC1FE-C706-6244-BCE8-CD61BC6853BF}"/>
                  </a:ext>
                </a:extLst>
              </p:cNvPr>
              <p:cNvSpPr/>
              <p:nvPr/>
            </p:nvSpPr>
            <p:spPr>
              <a:xfrm rot="-5400000">
                <a:off x="454178" y="1048699"/>
                <a:ext cx="3470275" cy="1372876"/>
              </a:xfrm>
              <a:prstGeom prst="flowChartManualOperation">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p:txBody>
          </p:sp>
          <p:sp>
            <p:nvSpPr>
              <p:cNvPr id="10" name="Text Box 6">
                <a:extLst>
                  <a:ext uri="{FF2B5EF4-FFF2-40B4-BE49-F238E27FC236}">
                    <a16:creationId xmlns:a16="http://schemas.microsoft.com/office/drawing/2014/main" id="{80A96928-F1F6-D242-92BA-915C80BBEC1A}"/>
                  </a:ext>
                </a:extLst>
              </p:cNvPr>
              <p:cNvSpPr txBox="1"/>
              <p:nvPr/>
            </p:nvSpPr>
            <p:spPr>
              <a:xfrm>
                <a:off x="1502877" y="694055"/>
                <a:ext cx="1372876" cy="2082165"/>
              </a:xfrm>
              <a:prstGeom prst="rect">
                <a:avLst/>
              </a:prstGeom>
              <a:noFill/>
              <a:ln>
                <a:noFill/>
              </a:ln>
            </p:spPr>
            <p:txBody>
              <a:bodyPr spcFirstLastPara="1" wrap="square" lIns="114300" tIns="0" rIns="114625" bIns="0" anchor="ctr" anchorCtr="0">
                <a:noAutofit/>
              </a:bodyPr>
              <a:lstStyle/>
              <a:p>
                <a:pPr marL="0" marR="0" algn="ctr">
                  <a:lnSpc>
                    <a:spcPct val="89000"/>
                  </a:lnSpc>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lgn="ctr">
                  <a:lnSpc>
                    <a:spcPct val="89000"/>
                  </a:lnSpc>
                  <a:spcBef>
                    <a:spcPts val="625"/>
                  </a:spcBef>
                  <a:spcAft>
                    <a:spcPts val="0"/>
                  </a:spcAft>
                </a:pPr>
                <a:r>
                  <a:rPr lang="en-US" sz="1200" dirty="0">
                    <a:effectLst/>
                    <a:latin typeface="Calibri" panose="020F0502020204030204" pitchFamily="34" charset="0"/>
                    <a:ea typeface="Calibri" panose="020F0502020204030204" pitchFamily="34" charset="0"/>
                  </a:rPr>
                  <a:t> </a:t>
                </a:r>
              </a:p>
              <a:p>
                <a:pPr marL="0" marR="0" algn="ctr">
                  <a:lnSpc>
                    <a:spcPct val="89000"/>
                  </a:lnSpc>
                  <a:spcBef>
                    <a:spcPts val="625"/>
                  </a:spcBef>
                  <a:spcAft>
                    <a:spcPts val="0"/>
                  </a:spcAft>
                </a:pPr>
                <a:r>
                  <a:rPr lang="en-US"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rPr>
                  <a:t>Managed Care</a:t>
                </a:r>
                <a:endParaRPr lang="en-US" sz="1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endParaRPr>
              </a:p>
              <a:p>
                <a:pPr marL="0" marR="0" algn="ctr">
                  <a:lnSpc>
                    <a:spcPct val="89000"/>
                  </a:lnSpc>
                  <a:spcBef>
                    <a:spcPts val="625"/>
                  </a:spcBef>
                  <a:spcAft>
                    <a:spcPts val="0"/>
                  </a:spcAft>
                </a:pPr>
                <a:r>
                  <a:rPr lang="en-US" sz="1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p:txBody>
          </p:sp>
          <p:sp>
            <p:nvSpPr>
              <p:cNvPr id="11" name="Manual Operation 10">
                <a:extLst>
                  <a:ext uri="{FF2B5EF4-FFF2-40B4-BE49-F238E27FC236}">
                    <a16:creationId xmlns:a16="http://schemas.microsoft.com/office/drawing/2014/main" id="{54215669-885C-5244-8899-D27D182F6F22}"/>
                  </a:ext>
                </a:extLst>
              </p:cNvPr>
              <p:cNvSpPr/>
              <p:nvPr/>
            </p:nvSpPr>
            <p:spPr>
              <a:xfrm rot="-5400000">
                <a:off x="1904383" y="1048699"/>
                <a:ext cx="3470275" cy="1372876"/>
              </a:xfrm>
              <a:prstGeom prst="flowChartManualOperation">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p:txBody>
          </p:sp>
          <p:sp>
            <p:nvSpPr>
              <p:cNvPr id="12" name="Text Box 8">
                <a:extLst>
                  <a:ext uri="{FF2B5EF4-FFF2-40B4-BE49-F238E27FC236}">
                    <a16:creationId xmlns:a16="http://schemas.microsoft.com/office/drawing/2014/main" id="{3141F9B0-D314-C94A-9E6D-168749C90A31}"/>
                  </a:ext>
                </a:extLst>
              </p:cNvPr>
              <p:cNvSpPr txBox="1"/>
              <p:nvPr/>
            </p:nvSpPr>
            <p:spPr>
              <a:xfrm>
                <a:off x="2953082" y="694055"/>
                <a:ext cx="1372876" cy="2082165"/>
              </a:xfrm>
              <a:prstGeom prst="rect">
                <a:avLst/>
              </a:prstGeom>
              <a:noFill/>
              <a:ln>
                <a:noFill/>
              </a:ln>
            </p:spPr>
            <p:txBody>
              <a:bodyPr spcFirstLastPara="1" wrap="square" lIns="114300" tIns="0" rIns="114625" bIns="0" anchor="ctr" anchorCtr="0">
                <a:noAutofit/>
              </a:bodyPr>
              <a:lstStyle/>
              <a:p>
                <a:pPr marL="0" marR="0" algn="ctr">
                  <a:lnSpc>
                    <a:spcPct val="89000"/>
                  </a:lnSpc>
                  <a:spcBef>
                    <a:spcPts val="0"/>
                  </a:spcBef>
                  <a:spcAft>
                    <a:spcPts val="0"/>
                  </a:spcAft>
                </a:pPr>
                <a:r>
                  <a:rPr lang="en-US" sz="1200">
                    <a:effectLst/>
                    <a:latin typeface="Calibri" panose="020F0502020204030204" pitchFamily="34" charset="0"/>
                    <a:ea typeface="Calibri" panose="020F0502020204030204" pitchFamily="34" charset="0"/>
                  </a:rPr>
                  <a:t> </a:t>
                </a:r>
              </a:p>
              <a:p>
                <a:pPr marL="0" marR="0" algn="ctr">
                  <a:lnSpc>
                    <a:spcPct val="89000"/>
                  </a:lnSpc>
                  <a:spcBef>
                    <a:spcPts val="625"/>
                  </a:spcBef>
                  <a:spcAft>
                    <a:spcPts val="0"/>
                  </a:spcAft>
                </a:pPr>
                <a:r>
                  <a:rPr lang="en-US" sz="1800">
                    <a:solidFill>
                      <a:srgbClr val="000000"/>
                    </a:solidFill>
                    <a:effectLst/>
                    <a:latin typeface="Calibri" panose="020F0502020204030204" pitchFamily="34" charset="0"/>
                    <a:ea typeface="Calibri" panose="020F0502020204030204" pitchFamily="34" charset="0"/>
                  </a:rPr>
                  <a:t>Integrative Supports</a:t>
                </a:r>
                <a:endParaRPr lang="en-US" sz="1200">
                  <a:effectLst/>
                  <a:latin typeface="Calibri" panose="020F0502020204030204" pitchFamily="34" charset="0"/>
                  <a:ea typeface="Calibri" panose="020F0502020204030204" pitchFamily="34" charset="0"/>
                </a:endParaRPr>
              </a:p>
            </p:txBody>
          </p:sp>
          <p:sp>
            <p:nvSpPr>
              <p:cNvPr id="13" name="Manual Operation 12">
                <a:extLst>
                  <a:ext uri="{FF2B5EF4-FFF2-40B4-BE49-F238E27FC236}">
                    <a16:creationId xmlns:a16="http://schemas.microsoft.com/office/drawing/2014/main" id="{C3A89F28-B098-7C42-AB77-74038219FB78}"/>
                  </a:ext>
                </a:extLst>
              </p:cNvPr>
              <p:cNvSpPr/>
              <p:nvPr/>
            </p:nvSpPr>
            <p:spPr>
              <a:xfrm rot="-5400000">
                <a:off x="3380225" y="1048699"/>
                <a:ext cx="3470275" cy="1372876"/>
              </a:xfrm>
              <a:prstGeom prst="flowChartManualOperation">
                <a:avLst/>
              </a:prstGeom>
              <a:ln>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p:txBody>
          </p:sp>
          <p:sp>
            <p:nvSpPr>
              <p:cNvPr id="14" name="Text Box 10">
                <a:extLst>
                  <a:ext uri="{FF2B5EF4-FFF2-40B4-BE49-F238E27FC236}">
                    <a16:creationId xmlns:a16="http://schemas.microsoft.com/office/drawing/2014/main" id="{F18A3F7B-5D01-B240-8927-08F13E1FC776}"/>
                  </a:ext>
                </a:extLst>
              </p:cNvPr>
              <p:cNvSpPr txBox="1"/>
              <p:nvPr/>
            </p:nvSpPr>
            <p:spPr>
              <a:xfrm>
                <a:off x="4428924" y="694055"/>
                <a:ext cx="1372876" cy="2082165"/>
              </a:xfrm>
              <a:prstGeom prst="rect">
                <a:avLst/>
              </a:prstGeom>
              <a:noFill/>
              <a:ln>
                <a:noFill/>
              </a:ln>
            </p:spPr>
            <p:txBody>
              <a:bodyPr spcFirstLastPara="1" wrap="square" lIns="114300" tIns="0" rIns="114625" bIns="0" anchor="ctr" anchorCtr="0">
                <a:noAutofit/>
              </a:bodyPr>
              <a:lstStyle/>
              <a:p>
                <a:pPr marL="0" marR="0" algn="ctr">
                  <a:lnSpc>
                    <a:spcPct val="89000"/>
                  </a:lnSpc>
                  <a:spcBef>
                    <a:spcPts val="0"/>
                  </a:spcBef>
                  <a:spcAft>
                    <a:spcPts val="0"/>
                  </a:spcAft>
                </a:pPr>
                <a:r>
                  <a:rPr lang="en-US" sz="1200">
                    <a:effectLst/>
                    <a:latin typeface="Calibri" panose="020F0502020204030204" pitchFamily="34" charset="0"/>
                    <a:ea typeface="Calibri" panose="020F0502020204030204" pitchFamily="34" charset="0"/>
                  </a:rPr>
                  <a:t> </a:t>
                </a:r>
              </a:p>
              <a:p>
                <a:pPr marL="0" marR="0" algn="ctr">
                  <a:lnSpc>
                    <a:spcPct val="89000"/>
                  </a:lnSpc>
                  <a:spcBef>
                    <a:spcPts val="625"/>
                  </a:spcBef>
                  <a:spcAft>
                    <a:spcPts val="0"/>
                  </a:spcAft>
                </a:pPr>
                <a:r>
                  <a:rPr lang="en-US" sz="1800">
                    <a:solidFill>
                      <a:srgbClr val="000000"/>
                    </a:solidFill>
                    <a:effectLst/>
                    <a:latin typeface="Calibri" panose="020F0502020204030204" pitchFamily="34" charset="0"/>
                    <a:ea typeface="Calibri" panose="020F0502020204030204" pitchFamily="34" charset="0"/>
                  </a:rPr>
                  <a:t>Community Supports</a:t>
                </a:r>
                <a:endParaRPr lang="en-US" sz="1200">
                  <a:effectLst/>
                  <a:latin typeface="Calibri" panose="020F0502020204030204" pitchFamily="34" charset="0"/>
                  <a:ea typeface="Calibri" panose="020F0502020204030204" pitchFamily="34" charset="0"/>
                </a:endParaRPr>
              </a:p>
            </p:txBody>
          </p:sp>
        </p:grpSp>
      </p:grpSp>
      <p:sp>
        <p:nvSpPr>
          <p:cNvPr id="15" name="5-Point Star 14">
            <a:extLst>
              <a:ext uri="{FF2B5EF4-FFF2-40B4-BE49-F238E27FC236}">
                <a16:creationId xmlns:a16="http://schemas.microsoft.com/office/drawing/2014/main" id="{CAAF1011-6008-1D45-9EC1-C434962CCB5D}"/>
              </a:ext>
            </a:extLst>
          </p:cNvPr>
          <p:cNvSpPr/>
          <p:nvPr/>
        </p:nvSpPr>
        <p:spPr>
          <a:xfrm>
            <a:off x="7664640" y="2942760"/>
            <a:ext cx="914400" cy="914400"/>
          </a:xfrm>
          <a:prstGeom prst="star5">
            <a:avLst/>
          </a:prstGeom>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a:extLst>
              <a:ext uri="{FF2B5EF4-FFF2-40B4-BE49-F238E27FC236}">
                <a16:creationId xmlns:a16="http://schemas.microsoft.com/office/drawing/2014/main" id="{80C3D374-A856-8642-AE8A-FCAA5F80F61B}"/>
              </a:ext>
            </a:extLst>
          </p:cNvPr>
          <p:cNvSpPr/>
          <p:nvPr/>
        </p:nvSpPr>
        <p:spPr>
          <a:xfrm>
            <a:off x="6169050" y="2925309"/>
            <a:ext cx="914400" cy="914400"/>
          </a:xfrm>
          <a:prstGeom prst="don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riangle 16">
            <a:extLst>
              <a:ext uri="{FF2B5EF4-FFF2-40B4-BE49-F238E27FC236}">
                <a16:creationId xmlns:a16="http://schemas.microsoft.com/office/drawing/2014/main" id="{247E1F18-A436-5741-B917-53A045D557E3}"/>
              </a:ext>
            </a:extLst>
          </p:cNvPr>
          <p:cNvSpPr/>
          <p:nvPr/>
        </p:nvSpPr>
        <p:spPr>
          <a:xfrm>
            <a:off x="4701032" y="2907812"/>
            <a:ext cx="1060704" cy="91440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ame 17">
            <a:extLst>
              <a:ext uri="{FF2B5EF4-FFF2-40B4-BE49-F238E27FC236}">
                <a16:creationId xmlns:a16="http://schemas.microsoft.com/office/drawing/2014/main" id="{A72AFA4B-16D8-2647-82FD-2191E4AAB160}"/>
              </a:ext>
            </a:extLst>
          </p:cNvPr>
          <p:cNvSpPr/>
          <p:nvPr/>
        </p:nvSpPr>
        <p:spPr>
          <a:xfrm>
            <a:off x="3209736" y="2907812"/>
            <a:ext cx="914400" cy="914400"/>
          </a:xfrm>
          <a:prstGeom prst="fra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0855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600200" y="83255"/>
          <a:ext cx="8915400" cy="670595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20000"/>
                    </a:ext>
                  </a:extLst>
                </a:gridCol>
                <a:gridCol w="1931670">
                  <a:extLst>
                    <a:ext uri="{9D8B030D-6E8A-4147-A177-3AD203B41FA5}">
                      <a16:colId xmlns:a16="http://schemas.microsoft.com/office/drawing/2014/main" val="20001"/>
                    </a:ext>
                  </a:extLst>
                </a:gridCol>
                <a:gridCol w="1931670">
                  <a:extLst>
                    <a:ext uri="{9D8B030D-6E8A-4147-A177-3AD203B41FA5}">
                      <a16:colId xmlns:a16="http://schemas.microsoft.com/office/drawing/2014/main" val="20002"/>
                    </a:ext>
                  </a:extLst>
                </a:gridCol>
                <a:gridCol w="1931670">
                  <a:extLst>
                    <a:ext uri="{9D8B030D-6E8A-4147-A177-3AD203B41FA5}">
                      <a16:colId xmlns:a16="http://schemas.microsoft.com/office/drawing/2014/main" val="20003"/>
                    </a:ext>
                  </a:extLst>
                </a:gridCol>
                <a:gridCol w="1931670">
                  <a:extLst>
                    <a:ext uri="{9D8B030D-6E8A-4147-A177-3AD203B41FA5}">
                      <a16:colId xmlns:a16="http://schemas.microsoft.com/office/drawing/2014/main" val="20004"/>
                    </a:ext>
                  </a:extLst>
                </a:gridCol>
              </a:tblGrid>
              <a:tr h="610875">
                <a:tc>
                  <a:txBody>
                    <a:bodyPr/>
                    <a:lstStyle/>
                    <a:p>
                      <a:endParaRPr lang="en-US" dirty="0"/>
                    </a:p>
                  </a:txBody>
                  <a:tcPr/>
                </a:tc>
                <a:tc>
                  <a:txBody>
                    <a:bodyPr/>
                    <a:lstStyle/>
                    <a:p>
                      <a:r>
                        <a:rPr lang="en-US" sz="1600" dirty="0"/>
                        <a:t>Institutional</a:t>
                      </a:r>
                      <a:r>
                        <a:rPr lang="en-US" sz="1400" baseline="0" dirty="0"/>
                        <a:t> Care</a:t>
                      </a:r>
                      <a:endParaRPr lang="en-US" sz="1400" dirty="0"/>
                    </a:p>
                  </a:txBody>
                  <a:tcPr>
                    <a:solidFill>
                      <a:srgbClr val="FF0000"/>
                    </a:solidFill>
                  </a:tcPr>
                </a:tc>
                <a:tc>
                  <a:txBody>
                    <a:bodyPr/>
                    <a:lstStyle/>
                    <a:p>
                      <a:r>
                        <a:rPr lang="en-US" sz="1600" dirty="0"/>
                        <a:t>Managed Care</a:t>
                      </a:r>
                    </a:p>
                  </a:txBody>
                  <a:tcPr>
                    <a:solidFill>
                      <a:schemeClr val="accent2"/>
                    </a:solidFill>
                  </a:tcPr>
                </a:tc>
                <a:tc>
                  <a:txBody>
                    <a:bodyPr/>
                    <a:lstStyle/>
                    <a:p>
                      <a:r>
                        <a:rPr lang="en-US" sz="1600" dirty="0"/>
                        <a:t>Integrative Supports</a:t>
                      </a:r>
                    </a:p>
                  </a:txBody>
                  <a:tcPr>
                    <a:solidFill>
                      <a:srgbClr val="92D050"/>
                    </a:solidFill>
                  </a:tcPr>
                </a:tc>
                <a:tc>
                  <a:txBody>
                    <a:bodyPr/>
                    <a:lstStyle/>
                    <a:p>
                      <a:r>
                        <a:rPr lang="en-US" sz="1600" dirty="0"/>
                        <a:t>Community</a:t>
                      </a:r>
                      <a:r>
                        <a:rPr lang="en-US" sz="1600" baseline="0" dirty="0"/>
                        <a:t> Supports</a:t>
                      </a:r>
                      <a:endParaRPr lang="en-US" sz="1600" dirty="0"/>
                    </a:p>
                  </a:txBody>
                  <a:tcPr>
                    <a:solidFill>
                      <a:srgbClr val="00B0F0"/>
                    </a:solidFill>
                  </a:tcPr>
                </a:tc>
                <a:extLst>
                  <a:ext uri="{0D108BD9-81ED-4DB2-BD59-A6C34878D82A}">
                    <a16:rowId xmlns:a16="http://schemas.microsoft.com/office/drawing/2014/main" val="10000"/>
                  </a:ext>
                </a:extLst>
              </a:tr>
              <a:tr h="411067">
                <a:tc>
                  <a:txBody>
                    <a:bodyPr/>
                    <a:lstStyle/>
                    <a:p>
                      <a:r>
                        <a:rPr lang="en-US" sz="1100" dirty="0"/>
                        <a:t>Organizing</a:t>
                      </a:r>
                      <a:r>
                        <a:rPr lang="en-US" sz="1100" baseline="0" dirty="0"/>
                        <a:t> Principle</a:t>
                      </a:r>
                      <a:endParaRPr lang="en-US" sz="1100" dirty="0"/>
                    </a:p>
                  </a:txBody>
                  <a:tcPr/>
                </a:tc>
                <a:tc>
                  <a:txBody>
                    <a:bodyPr/>
                    <a:lstStyle/>
                    <a:p>
                      <a:endParaRPr lang="en-US" dirty="0"/>
                    </a:p>
                  </a:txBody>
                  <a:tcPr>
                    <a:solidFill>
                      <a:srgbClr val="FF0000"/>
                    </a:solidFill>
                  </a:tcPr>
                </a:tc>
                <a:tc>
                  <a:txBody>
                    <a:bodyPr/>
                    <a:lstStyle/>
                    <a:p>
                      <a:endParaRPr lang="en-US" dirty="0"/>
                    </a:p>
                  </a:txBody>
                  <a:tcPr>
                    <a:solidFill>
                      <a:schemeClr val="accent2"/>
                    </a:solidFill>
                  </a:tcPr>
                </a:tc>
                <a:tc>
                  <a:txBody>
                    <a:bodyPr/>
                    <a:lstStyle/>
                    <a:p>
                      <a:endParaRPr lang="en-US" dirty="0"/>
                    </a:p>
                  </a:txBody>
                  <a:tcPr>
                    <a:solidFill>
                      <a:srgbClr val="92D050"/>
                    </a:solidFill>
                  </a:tcPr>
                </a:tc>
                <a:tc>
                  <a:txBody>
                    <a:bodyPr/>
                    <a:lstStyle/>
                    <a:p>
                      <a:endParaRPr lang="en-US" dirty="0"/>
                    </a:p>
                  </a:txBody>
                  <a:tcPr>
                    <a:solidFill>
                      <a:srgbClr val="00B0F0"/>
                    </a:solidFill>
                  </a:tcPr>
                </a:tc>
                <a:extLst>
                  <a:ext uri="{0D108BD9-81ED-4DB2-BD59-A6C34878D82A}">
                    <a16:rowId xmlns:a16="http://schemas.microsoft.com/office/drawing/2014/main" val="10001"/>
                  </a:ext>
                </a:extLst>
              </a:tr>
              <a:tr h="572557">
                <a:tc>
                  <a:txBody>
                    <a:bodyPr/>
                    <a:lstStyle/>
                    <a:p>
                      <a:r>
                        <a:rPr lang="en-US" sz="1100" dirty="0"/>
                        <a:t>Individual-Professional Relationship</a:t>
                      </a:r>
                    </a:p>
                  </a:txBody>
                  <a:tcPr/>
                </a:tc>
                <a:tc>
                  <a:txBody>
                    <a:bodyPr/>
                    <a:lstStyle/>
                    <a:p>
                      <a:endParaRPr lang="en-US" dirty="0"/>
                    </a:p>
                  </a:txBody>
                  <a:tcPr>
                    <a:solidFill>
                      <a:srgbClr val="FF0000"/>
                    </a:solidFill>
                  </a:tcPr>
                </a:tc>
                <a:tc>
                  <a:txBody>
                    <a:bodyPr/>
                    <a:lstStyle/>
                    <a:p>
                      <a:endParaRPr lang="en-US" dirty="0"/>
                    </a:p>
                  </a:txBody>
                  <a:tcPr>
                    <a:solidFill>
                      <a:schemeClr val="accent2"/>
                    </a:solidFill>
                  </a:tcPr>
                </a:tc>
                <a:tc>
                  <a:txBody>
                    <a:bodyPr/>
                    <a:lstStyle/>
                    <a:p>
                      <a:endParaRPr lang="en-US" dirty="0"/>
                    </a:p>
                  </a:txBody>
                  <a:tcPr>
                    <a:solidFill>
                      <a:srgbClr val="92D050"/>
                    </a:solidFill>
                  </a:tcPr>
                </a:tc>
                <a:tc>
                  <a:txBody>
                    <a:bodyPr/>
                    <a:lstStyle/>
                    <a:p>
                      <a:endParaRPr lang="en-US" dirty="0"/>
                    </a:p>
                  </a:txBody>
                  <a:tcPr>
                    <a:solidFill>
                      <a:srgbClr val="00B0F0"/>
                    </a:solidFill>
                  </a:tcPr>
                </a:tc>
                <a:extLst>
                  <a:ext uri="{0D108BD9-81ED-4DB2-BD59-A6C34878D82A}">
                    <a16:rowId xmlns:a16="http://schemas.microsoft.com/office/drawing/2014/main" val="10002"/>
                  </a:ext>
                </a:extLst>
              </a:tr>
              <a:tr h="572557">
                <a:tc>
                  <a:txBody>
                    <a:bodyPr/>
                    <a:lstStyle/>
                    <a:p>
                      <a:r>
                        <a:rPr lang="en-US" sz="1100" dirty="0"/>
                        <a:t>Individual</a:t>
                      </a:r>
                      <a:r>
                        <a:rPr lang="en-US" sz="1100" baseline="0" dirty="0"/>
                        <a:t>-Service Experience</a:t>
                      </a:r>
                      <a:endParaRPr lang="en-US" sz="1100" dirty="0"/>
                    </a:p>
                  </a:txBody>
                  <a:tcPr/>
                </a:tc>
                <a:tc>
                  <a:txBody>
                    <a:bodyPr/>
                    <a:lstStyle/>
                    <a:p>
                      <a:endParaRPr lang="en-US"/>
                    </a:p>
                  </a:txBody>
                  <a:tcPr>
                    <a:solidFill>
                      <a:srgbClr val="FF0000"/>
                    </a:solidFill>
                  </a:tcPr>
                </a:tc>
                <a:tc>
                  <a:txBody>
                    <a:bodyPr/>
                    <a:lstStyle/>
                    <a:p>
                      <a:endParaRPr lang="en-US" dirty="0"/>
                    </a:p>
                  </a:txBody>
                  <a:tcPr>
                    <a:solidFill>
                      <a:schemeClr val="accent2"/>
                    </a:solidFill>
                  </a:tcPr>
                </a:tc>
                <a:tc>
                  <a:txBody>
                    <a:bodyPr/>
                    <a:lstStyle/>
                    <a:p>
                      <a:endParaRPr lang="en-US" dirty="0"/>
                    </a:p>
                  </a:txBody>
                  <a:tcPr>
                    <a:solidFill>
                      <a:srgbClr val="92D050"/>
                    </a:solidFill>
                  </a:tcPr>
                </a:tc>
                <a:tc>
                  <a:txBody>
                    <a:bodyPr/>
                    <a:lstStyle/>
                    <a:p>
                      <a:endParaRPr lang="en-US" dirty="0"/>
                    </a:p>
                  </a:txBody>
                  <a:tcPr>
                    <a:solidFill>
                      <a:srgbClr val="00B0F0"/>
                    </a:solidFill>
                  </a:tcPr>
                </a:tc>
                <a:extLst>
                  <a:ext uri="{0D108BD9-81ED-4DB2-BD59-A6C34878D82A}">
                    <a16:rowId xmlns:a16="http://schemas.microsoft.com/office/drawing/2014/main" val="10003"/>
                  </a:ext>
                </a:extLst>
              </a:tr>
              <a:tr h="848639">
                <a:tc>
                  <a:txBody>
                    <a:bodyPr/>
                    <a:lstStyle/>
                    <a:p>
                      <a:r>
                        <a:rPr lang="en-US" sz="1100" dirty="0"/>
                        <a:t>Focus</a:t>
                      </a:r>
                      <a:r>
                        <a:rPr lang="en-US" sz="1100" baseline="0" dirty="0"/>
                        <a:t> of Innovation and How Something New is Created</a:t>
                      </a:r>
                      <a:endParaRPr lang="en-US" sz="1100" dirty="0"/>
                    </a:p>
                  </a:txBody>
                  <a:tcPr/>
                </a:tc>
                <a:tc>
                  <a:txBody>
                    <a:bodyPr/>
                    <a:lstStyle/>
                    <a:p>
                      <a:endParaRPr lang="en-US" dirty="0"/>
                    </a:p>
                  </a:txBody>
                  <a:tcPr>
                    <a:solidFill>
                      <a:srgbClr val="FF0000"/>
                    </a:solidFill>
                  </a:tcPr>
                </a:tc>
                <a:tc>
                  <a:txBody>
                    <a:bodyPr/>
                    <a:lstStyle/>
                    <a:p>
                      <a:endParaRPr lang="en-US" dirty="0"/>
                    </a:p>
                  </a:txBody>
                  <a:tcPr>
                    <a:solidFill>
                      <a:schemeClr val="accent2"/>
                    </a:solidFill>
                  </a:tcPr>
                </a:tc>
                <a:tc>
                  <a:txBody>
                    <a:bodyPr/>
                    <a:lstStyle/>
                    <a:p>
                      <a:endParaRPr lang="en-US" dirty="0"/>
                    </a:p>
                  </a:txBody>
                  <a:tcPr>
                    <a:solidFill>
                      <a:srgbClr val="92D050"/>
                    </a:solidFill>
                  </a:tcPr>
                </a:tc>
                <a:tc>
                  <a:txBody>
                    <a:bodyPr/>
                    <a:lstStyle/>
                    <a:p>
                      <a:endParaRPr lang="en-US" dirty="0"/>
                    </a:p>
                  </a:txBody>
                  <a:tcPr>
                    <a:solidFill>
                      <a:srgbClr val="00B0F0"/>
                    </a:solidFill>
                  </a:tcPr>
                </a:tc>
                <a:extLst>
                  <a:ext uri="{0D108BD9-81ED-4DB2-BD59-A6C34878D82A}">
                    <a16:rowId xmlns:a16="http://schemas.microsoft.com/office/drawing/2014/main" val="10004"/>
                  </a:ext>
                </a:extLst>
              </a:tr>
              <a:tr h="848639">
                <a:tc>
                  <a:txBody>
                    <a:bodyPr/>
                    <a:lstStyle/>
                    <a:p>
                      <a:r>
                        <a:rPr lang="en-US" sz="1100" dirty="0"/>
                        <a:t>Degree and Type of Complexity or How</a:t>
                      </a:r>
                      <a:r>
                        <a:rPr lang="en-US" sz="1100" baseline="0" dirty="0"/>
                        <a:t> we make meaning</a:t>
                      </a:r>
                      <a:endParaRPr lang="en-US" sz="1100" dirty="0"/>
                    </a:p>
                  </a:txBody>
                  <a:tcPr/>
                </a:tc>
                <a:tc>
                  <a:txBody>
                    <a:bodyPr/>
                    <a:lstStyle/>
                    <a:p>
                      <a:endParaRPr lang="en-US" dirty="0"/>
                    </a:p>
                  </a:txBody>
                  <a:tcPr>
                    <a:solidFill>
                      <a:srgbClr val="FF0000"/>
                    </a:solidFill>
                  </a:tcPr>
                </a:tc>
                <a:tc>
                  <a:txBody>
                    <a:bodyPr/>
                    <a:lstStyle/>
                    <a:p>
                      <a:endParaRPr lang="en-US" dirty="0"/>
                    </a:p>
                  </a:txBody>
                  <a:tcPr>
                    <a:solidFill>
                      <a:schemeClr val="accent2"/>
                    </a:solidFill>
                  </a:tcPr>
                </a:tc>
                <a:tc>
                  <a:txBody>
                    <a:bodyPr/>
                    <a:lstStyle/>
                    <a:p>
                      <a:endParaRPr lang="en-US" dirty="0"/>
                    </a:p>
                  </a:txBody>
                  <a:tcPr>
                    <a:solidFill>
                      <a:srgbClr val="92D050"/>
                    </a:solidFill>
                  </a:tcPr>
                </a:tc>
                <a:tc>
                  <a:txBody>
                    <a:bodyPr/>
                    <a:lstStyle/>
                    <a:p>
                      <a:endParaRPr lang="en-US" dirty="0"/>
                    </a:p>
                  </a:txBody>
                  <a:tcPr>
                    <a:solidFill>
                      <a:srgbClr val="00B0F0"/>
                    </a:solidFill>
                  </a:tcPr>
                </a:tc>
                <a:extLst>
                  <a:ext uri="{0D108BD9-81ED-4DB2-BD59-A6C34878D82A}">
                    <a16:rowId xmlns:a16="http://schemas.microsoft.com/office/drawing/2014/main" val="10005"/>
                  </a:ext>
                </a:extLst>
              </a:tr>
              <a:tr h="589334">
                <a:tc>
                  <a:txBody>
                    <a:bodyPr/>
                    <a:lstStyle/>
                    <a:p>
                      <a:r>
                        <a:rPr lang="en-US" sz="1100" dirty="0"/>
                        <a:t>Organizational</a:t>
                      </a:r>
                      <a:r>
                        <a:rPr lang="en-US" sz="1100" baseline="0" dirty="0"/>
                        <a:t> Culture – How Power Shows Up</a:t>
                      </a:r>
                      <a:endParaRPr lang="en-US" sz="1100" dirty="0"/>
                    </a:p>
                  </a:txBody>
                  <a:tcPr/>
                </a:tc>
                <a:tc>
                  <a:txBody>
                    <a:bodyPr/>
                    <a:lstStyle/>
                    <a:p>
                      <a:endParaRPr lang="en-US" dirty="0"/>
                    </a:p>
                  </a:txBody>
                  <a:tcPr>
                    <a:solidFill>
                      <a:srgbClr val="FF0000"/>
                    </a:solidFill>
                  </a:tcPr>
                </a:tc>
                <a:tc>
                  <a:txBody>
                    <a:bodyPr/>
                    <a:lstStyle/>
                    <a:p>
                      <a:endParaRPr lang="en-US" dirty="0"/>
                    </a:p>
                  </a:txBody>
                  <a:tcPr>
                    <a:solidFill>
                      <a:schemeClr val="accent2"/>
                    </a:solidFill>
                  </a:tcPr>
                </a:tc>
                <a:tc>
                  <a:txBody>
                    <a:bodyPr/>
                    <a:lstStyle/>
                    <a:p>
                      <a:endParaRPr lang="en-US" dirty="0"/>
                    </a:p>
                  </a:txBody>
                  <a:tcPr>
                    <a:solidFill>
                      <a:srgbClr val="92D050"/>
                    </a:solidFill>
                  </a:tcPr>
                </a:tc>
                <a:tc>
                  <a:txBody>
                    <a:bodyPr/>
                    <a:lstStyle/>
                    <a:p>
                      <a:endParaRPr lang="en-US" dirty="0"/>
                    </a:p>
                  </a:txBody>
                  <a:tcPr>
                    <a:solidFill>
                      <a:srgbClr val="00B0F0"/>
                    </a:solidFill>
                  </a:tcPr>
                </a:tc>
                <a:extLst>
                  <a:ext uri="{0D108BD9-81ED-4DB2-BD59-A6C34878D82A}">
                    <a16:rowId xmlns:a16="http://schemas.microsoft.com/office/drawing/2014/main" val="10006"/>
                  </a:ext>
                </a:extLst>
              </a:tr>
              <a:tr h="734048">
                <a:tc>
                  <a:txBody>
                    <a:bodyPr/>
                    <a:lstStyle/>
                    <a:p>
                      <a:r>
                        <a:rPr lang="en-US" sz="1100" dirty="0"/>
                        <a:t>Source of Legitimizing</a:t>
                      </a:r>
                      <a:r>
                        <a:rPr lang="en-US" sz="1100" baseline="0" dirty="0"/>
                        <a:t> Service or Supports Activity</a:t>
                      </a:r>
                      <a:endParaRPr lang="en-US" sz="1100" dirty="0"/>
                    </a:p>
                  </a:txBody>
                  <a:tcPr/>
                </a:tc>
                <a:tc>
                  <a:txBody>
                    <a:bodyPr/>
                    <a:lstStyle/>
                    <a:p>
                      <a:endParaRPr lang="en-US" dirty="0"/>
                    </a:p>
                  </a:txBody>
                  <a:tcPr>
                    <a:solidFill>
                      <a:srgbClr val="FF0000"/>
                    </a:solidFill>
                  </a:tcPr>
                </a:tc>
                <a:tc>
                  <a:txBody>
                    <a:bodyPr/>
                    <a:lstStyle/>
                    <a:p>
                      <a:endParaRPr lang="en-US" dirty="0"/>
                    </a:p>
                  </a:txBody>
                  <a:tcPr>
                    <a:solidFill>
                      <a:schemeClr val="accent2"/>
                    </a:solidFill>
                  </a:tcPr>
                </a:tc>
                <a:tc>
                  <a:txBody>
                    <a:bodyPr/>
                    <a:lstStyle/>
                    <a:p>
                      <a:endParaRPr lang="en-US" dirty="0"/>
                    </a:p>
                  </a:txBody>
                  <a:tcPr>
                    <a:solidFill>
                      <a:srgbClr val="92D050"/>
                    </a:solidFill>
                  </a:tcPr>
                </a:tc>
                <a:tc>
                  <a:txBody>
                    <a:bodyPr/>
                    <a:lstStyle/>
                    <a:p>
                      <a:endParaRPr lang="en-US" dirty="0"/>
                    </a:p>
                  </a:txBody>
                  <a:tcPr>
                    <a:solidFill>
                      <a:srgbClr val="00B0F0"/>
                    </a:solidFill>
                  </a:tcPr>
                </a:tc>
                <a:extLst>
                  <a:ext uri="{0D108BD9-81ED-4DB2-BD59-A6C34878D82A}">
                    <a16:rowId xmlns:a16="http://schemas.microsoft.com/office/drawing/2014/main" val="10007"/>
                  </a:ext>
                </a:extLst>
              </a:tr>
              <a:tr h="411067">
                <a:tc>
                  <a:txBody>
                    <a:bodyPr/>
                    <a:lstStyle/>
                    <a:p>
                      <a:r>
                        <a:rPr lang="en-US" sz="1100" dirty="0"/>
                        <a:t>Outcomes of Individuals</a:t>
                      </a:r>
                    </a:p>
                  </a:txBody>
                  <a:tcPr/>
                </a:tc>
                <a:tc>
                  <a:txBody>
                    <a:bodyPr/>
                    <a:lstStyle/>
                    <a:p>
                      <a:endParaRPr lang="en-US" dirty="0"/>
                    </a:p>
                  </a:txBody>
                  <a:tcPr>
                    <a:solidFill>
                      <a:srgbClr val="FF0000"/>
                    </a:solidFill>
                  </a:tcPr>
                </a:tc>
                <a:tc>
                  <a:txBody>
                    <a:bodyPr/>
                    <a:lstStyle/>
                    <a:p>
                      <a:endParaRPr lang="en-US" dirty="0"/>
                    </a:p>
                  </a:txBody>
                  <a:tcPr>
                    <a:solidFill>
                      <a:schemeClr val="accent2"/>
                    </a:solidFill>
                  </a:tcPr>
                </a:tc>
                <a:tc>
                  <a:txBody>
                    <a:bodyPr/>
                    <a:lstStyle/>
                    <a:p>
                      <a:endParaRPr lang="en-US" dirty="0"/>
                    </a:p>
                  </a:txBody>
                  <a:tcPr>
                    <a:solidFill>
                      <a:srgbClr val="92D050"/>
                    </a:solidFill>
                  </a:tcPr>
                </a:tc>
                <a:tc>
                  <a:txBody>
                    <a:bodyPr/>
                    <a:lstStyle/>
                    <a:p>
                      <a:endParaRPr lang="en-US" dirty="0"/>
                    </a:p>
                  </a:txBody>
                  <a:tcPr>
                    <a:solidFill>
                      <a:srgbClr val="00B0F0"/>
                    </a:solidFill>
                  </a:tcPr>
                </a:tc>
                <a:extLst>
                  <a:ext uri="{0D108BD9-81ED-4DB2-BD59-A6C34878D82A}">
                    <a16:rowId xmlns:a16="http://schemas.microsoft.com/office/drawing/2014/main" val="10008"/>
                  </a:ext>
                </a:extLst>
              </a:tr>
              <a:tr h="411067">
                <a:tc>
                  <a:txBody>
                    <a:bodyPr/>
                    <a:lstStyle/>
                    <a:p>
                      <a:r>
                        <a:rPr lang="en-US" sz="1100" dirty="0"/>
                        <a:t>Leadership Orientation</a:t>
                      </a:r>
                    </a:p>
                  </a:txBody>
                  <a:tcPr/>
                </a:tc>
                <a:tc>
                  <a:txBody>
                    <a:bodyPr/>
                    <a:lstStyle/>
                    <a:p>
                      <a:endParaRPr lang="en-US" dirty="0"/>
                    </a:p>
                  </a:txBody>
                  <a:tcPr>
                    <a:solidFill>
                      <a:srgbClr val="FF0000"/>
                    </a:solidFill>
                  </a:tcPr>
                </a:tc>
                <a:tc>
                  <a:txBody>
                    <a:bodyPr/>
                    <a:lstStyle/>
                    <a:p>
                      <a:endParaRPr lang="en-US" dirty="0"/>
                    </a:p>
                  </a:txBody>
                  <a:tcPr>
                    <a:solidFill>
                      <a:schemeClr val="accent2"/>
                    </a:solidFill>
                  </a:tcPr>
                </a:tc>
                <a:tc>
                  <a:txBody>
                    <a:bodyPr/>
                    <a:lstStyle/>
                    <a:p>
                      <a:endParaRPr lang="en-US" dirty="0"/>
                    </a:p>
                  </a:txBody>
                  <a:tcPr>
                    <a:solidFill>
                      <a:srgbClr val="92D050"/>
                    </a:solidFill>
                  </a:tcPr>
                </a:tc>
                <a:tc>
                  <a:txBody>
                    <a:bodyPr/>
                    <a:lstStyle/>
                    <a:p>
                      <a:endParaRPr lang="en-US" dirty="0"/>
                    </a:p>
                  </a:txBody>
                  <a:tcPr>
                    <a:solidFill>
                      <a:srgbClr val="00B0F0"/>
                    </a:solidFill>
                  </a:tcPr>
                </a:tc>
                <a:extLst>
                  <a:ext uri="{0D108BD9-81ED-4DB2-BD59-A6C34878D82A}">
                    <a16:rowId xmlns:a16="http://schemas.microsoft.com/office/drawing/2014/main" val="10009"/>
                  </a:ext>
                </a:extLst>
              </a:tr>
              <a:tr h="572557">
                <a:tc>
                  <a:txBody>
                    <a:bodyPr/>
                    <a:lstStyle/>
                    <a:p>
                      <a:r>
                        <a:rPr lang="en-US" sz="1100" dirty="0"/>
                        <a:t>Readiness</a:t>
                      </a:r>
                      <a:r>
                        <a:rPr lang="en-US" sz="1100" baseline="0" dirty="0"/>
                        <a:t> for Valued Role and Employment</a:t>
                      </a:r>
                      <a:endParaRPr lang="en-US" sz="1100" dirty="0"/>
                    </a:p>
                  </a:txBody>
                  <a:tcPr/>
                </a:tc>
                <a:tc>
                  <a:txBody>
                    <a:bodyPr/>
                    <a:lstStyle/>
                    <a:p>
                      <a:r>
                        <a:rPr lang="en-US" sz="1400" b="1" dirty="0"/>
                        <a:t>Not Ready</a:t>
                      </a:r>
                    </a:p>
                  </a:txBody>
                  <a:tcPr>
                    <a:solidFill>
                      <a:srgbClr val="FF0000"/>
                    </a:solidFill>
                  </a:tcPr>
                </a:tc>
                <a:tc>
                  <a:txBody>
                    <a:bodyPr/>
                    <a:lstStyle/>
                    <a:p>
                      <a:r>
                        <a:rPr lang="en-US" sz="1400" b="1" dirty="0"/>
                        <a:t>Assessed</a:t>
                      </a:r>
                      <a:r>
                        <a:rPr lang="en-US" sz="1400" b="1" baseline="0" dirty="0"/>
                        <a:t> Readiness</a:t>
                      </a:r>
                      <a:endParaRPr lang="en-US" sz="1400" b="1" dirty="0"/>
                    </a:p>
                  </a:txBody>
                  <a:tcPr>
                    <a:solidFill>
                      <a:schemeClr val="accent2"/>
                    </a:solidFill>
                  </a:tcPr>
                </a:tc>
                <a:tc>
                  <a:txBody>
                    <a:bodyPr/>
                    <a:lstStyle/>
                    <a:p>
                      <a:r>
                        <a:rPr lang="en-US" sz="1400" b="1" dirty="0"/>
                        <a:t>Employment First</a:t>
                      </a:r>
                    </a:p>
                  </a:txBody>
                  <a:tcPr>
                    <a:solidFill>
                      <a:srgbClr val="92D050"/>
                    </a:solidFill>
                  </a:tcPr>
                </a:tc>
                <a:tc>
                  <a:txBody>
                    <a:bodyPr/>
                    <a:lstStyle/>
                    <a:p>
                      <a:r>
                        <a:rPr lang="en-US" sz="1400" b="1" dirty="0"/>
                        <a:t>Employment for All</a:t>
                      </a:r>
                    </a:p>
                  </a:txBody>
                  <a:tcPr>
                    <a:solidFill>
                      <a:srgbClr val="00B0F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34428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5855</TotalTime>
  <Words>1956</Words>
  <Application>Microsoft Macintosh PowerPoint</Application>
  <PresentationFormat>Widescreen</PresentationFormat>
  <Paragraphs>225</Paragraphs>
  <Slides>28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MS PGothic</vt:lpstr>
      <vt:lpstr>Arial</vt:lpstr>
      <vt:lpstr>Calibri</vt:lpstr>
      <vt:lpstr>Calibri Light</vt:lpstr>
      <vt:lpstr>Helvetica Neue</vt:lpstr>
      <vt:lpstr>Helvetica Neue Medium</vt:lpstr>
      <vt:lpstr>Verdana</vt:lpstr>
      <vt:lpstr>Wingdings</vt:lpstr>
      <vt:lpstr>Office Theme</vt:lpstr>
      <vt:lpstr>What Exactly is Creating Blue Space: Towards Co-Created Partnerships with Individuals and/or their Families and Allies Hanns Meissner, PhD hannsm@verizon.net </vt:lpstr>
      <vt:lpstr>What We Are Talking About Today</vt:lpstr>
      <vt:lpstr>Critical Questions for Allies and Partners in the Quest for Inclusion and Citizenship for All </vt:lpstr>
      <vt:lpstr>The Search for Good Form</vt:lpstr>
      <vt:lpstr>PowerPoint Presentation</vt:lpstr>
      <vt:lpstr>PowerPoint Presentation</vt:lpstr>
      <vt:lpstr>PowerPoint Presentation</vt:lpstr>
      <vt:lpstr>The Four Primary Forms that DD Services Have Assumed Over the Past 60 Years </vt:lpstr>
      <vt:lpstr>PowerPoint Presentation</vt:lpstr>
      <vt:lpstr>PowerPoint Presentation</vt:lpstr>
      <vt:lpstr>PowerPoint Presentation</vt:lpstr>
      <vt:lpstr>An Organizational Narrative</vt:lpstr>
      <vt:lpstr>PowerPoint Presentation</vt:lpstr>
      <vt:lpstr>PowerPoint Presentation</vt:lpstr>
      <vt:lpstr>PowerPoint Presentation</vt:lpstr>
      <vt:lpstr>Creating Blue Space – A Social Container  and an Interior Condition that Fosters</vt:lpstr>
      <vt:lpstr>What is Our Highest Purpose?</vt:lpstr>
      <vt:lpstr>Relational Shifts- the Holy Grail of Social Change</vt:lpstr>
      <vt:lpstr>Seeking Good Form In Relationship &amp; Support</vt:lpstr>
      <vt:lpstr>PowerPoint Presentation</vt:lpstr>
      <vt:lpstr>PowerPoint Presentation</vt:lpstr>
      <vt:lpstr>PowerPoint Presentation</vt:lpstr>
      <vt:lpstr>PowerPoint Presentation</vt:lpstr>
      <vt:lpstr>Levels of Individualized Supports –  As Self-Direction Deepens – Our Roles and Relationships Change</vt:lpstr>
      <vt:lpstr>Diving Deep into the Blue Space – Innovating Social Arrangements from Care to Supports</vt:lpstr>
      <vt:lpstr>Giving Birth to New Support Forms – Generating Prototypes</vt:lpstr>
      <vt:lpstr>Core Questions for Providers, Individuals with Disabilities, Families and Interested Others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Hanns Meissner</dc:creator>
  <cp:lastModifiedBy>Hanns Meissner</cp:lastModifiedBy>
  <cp:revision>29</cp:revision>
  <dcterms:created xsi:type="dcterms:W3CDTF">2023-03-11T15:34:53Z</dcterms:created>
  <dcterms:modified xsi:type="dcterms:W3CDTF">2023-03-21T14:25:04Z</dcterms:modified>
</cp:coreProperties>
</file>