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1"/>
  </p:sldMasterIdLst>
  <p:notesMasterIdLst>
    <p:notesMasterId r:id="rId42"/>
  </p:notesMasterIdLst>
  <p:handoutMasterIdLst>
    <p:handoutMasterId r:id="rId43"/>
  </p:handoutMasterIdLst>
  <p:sldIdLst>
    <p:sldId id="256" r:id="rId2"/>
    <p:sldId id="328" r:id="rId3"/>
    <p:sldId id="329" r:id="rId4"/>
    <p:sldId id="330" r:id="rId5"/>
    <p:sldId id="336" r:id="rId6"/>
    <p:sldId id="337" r:id="rId7"/>
    <p:sldId id="338" r:id="rId8"/>
    <p:sldId id="339" r:id="rId9"/>
    <p:sldId id="340" r:id="rId10"/>
    <p:sldId id="341" r:id="rId11"/>
    <p:sldId id="343" r:id="rId12"/>
    <p:sldId id="344" r:id="rId13"/>
    <p:sldId id="345" r:id="rId14"/>
    <p:sldId id="346" r:id="rId15"/>
    <p:sldId id="347" r:id="rId16"/>
    <p:sldId id="348" r:id="rId17"/>
    <p:sldId id="342" r:id="rId18"/>
    <p:sldId id="332" r:id="rId19"/>
    <p:sldId id="333" r:id="rId20"/>
    <p:sldId id="334" r:id="rId21"/>
    <p:sldId id="260" r:id="rId22"/>
    <p:sldId id="262" r:id="rId23"/>
    <p:sldId id="374" r:id="rId24"/>
    <p:sldId id="375" r:id="rId25"/>
    <p:sldId id="376" r:id="rId26"/>
    <p:sldId id="377" r:id="rId27"/>
    <p:sldId id="381" r:id="rId28"/>
    <p:sldId id="403" r:id="rId29"/>
    <p:sldId id="406" r:id="rId30"/>
    <p:sldId id="404" r:id="rId31"/>
    <p:sldId id="405" r:id="rId32"/>
    <p:sldId id="393" r:id="rId33"/>
    <p:sldId id="394" r:id="rId34"/>
    <p:sldId id="396" r:id="rId35"/>
    <p:sldId id="400" r:id="rId36"/>
    <p:sldId id="401" r:id="rId37"/>
    <p:sldId id="402" r:id="rId38"/>
    <p:sldId id="398" r:id="rId39"/>
    <p:sldId id="399" r:id="rId40"/>
    <p:sldId id="351" r:id="rId41"/>
  </p:sldIdLst>
  <p:sldSz cx="9144000" cy="6858000" type="screen4x3"/>
  <p:notesSz cx="7102475" cy="9388475"/>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914400" rtl="0" eaLnBrk="1" latinLnBrk="0" hangingPunct="1">
      <a:defRPr sz="2400" kern="1200">
        <a:solidFill>
          <a:schemeClr val="tx1"/>
        </a:solidFill>
        <a:latin typeface="Times New Roman" charset="0"/>
        <a:ea typeface="+mn-ea"/>
        <a:cs typeface="+mn-cs"/>
      </a:defRPr>
    </a:lvl6pPr>
    <a:lvl7pPr marL="2743200" algn="l" defTabSz="914400" rtl="0" eaLnBrk="1" latinLnBrk="0" hangingPunct="1">
      <a:defRPr sz="2400" kern="1200">
        <a:solidFill>
          <a:schemeClr val="tx1"/>
        </a:solidFill>
        <a:latin typeface="Times New Roman" charset="0"/>
        <a:ea typeface="+mn-ea"/>
        <a:cs typeface="+mn-cs"/>
      </a:defRPr>
    </a:lvl7pPr>
    <a:lvl8pPr marL="3200400" algn="l" defTabSz="914400" rtl="0" eaLnBrk="1" latinLnBrk="0" hangingPunct="1">
      <a:defRPr sz="2400" kern="1200">
        <a:solidFill>
          <a:schemeClr val="tx1"/>
        </a:solidFill>
        <a:latin typeface="Times New Roman" charset="0"/>
        <a:ea typeface="+mn-ea"/>
        <a:cs typeface="+mn-cs"/>
      </a:defRPr>
    </a:lvl8pPr>
    <a:lvl9pPr marL="3657600" algn="l" defTabSz="9144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4" autoAdjust="0"/>
    <p:restoredTop sz="90854" autoAdjust="0"/>
  </p:normalViewPr>
  <p:slideViewPr>
    <p:cSldViewPr>
      <p:cViewPr varScale="1">
        <p:scale>
          <a:sx n="85" d="100"/>
          <a:sy n="85" d="100"/>
        </p:scale>
        <p:origin x="984" y="168"/>
      </p:cViewPr>
      <p:guideLst>
        <p:guide orient="horz" pos="2160"/>
        <p:guide pos="2880"/>
      </p:guideLst>
    </p:cSldViewPr>
  </p:slideViewPr>
  <p:outlineViewPr>
    <p:cViewPr>
      <p:scale>
        <a:sx n="33" d="100"/>
        <a:sy n="33" d="100"/>
      </p:scale>
      <p:origin x="85464" y="0"/>
    </p:cViewPr>
  </p:outlineViewPr>
  <p:notesTextViewPr>
    <p:cViewPr>
      <p:scale>
        <a:sx n="100" d="100"/>
        <a:sy n="100" d="100"/>
      </p:scale>
      <p:origin x="0" y="0"/>
    </p:cViewPr>
  </p:notesTextViewPr>
  <p:sorterViewPr>
    <p:cViewPr>
      <p:scale>
        <a:sx n="100" d="100"/>
        <a:sy n="100" d="100"/>
      </p:scale>
      <p:origin x="0" y="21456"/>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t" anchorCtr="0" compatLnSpc="1">
            <a:prstTxWarp prst="textNoShape">
              <a:avLst/>
            </a:prstTxWarp>
          </a:bodyPr>
          <a:lstStyle>
            <a:lvl1pPr defTabSz="942975">
              <a:defRPr sz="1200"/>
            </a:lvl1pPr>
          </a:lstStyle>
          <a:p>
            <a:endParaRPr lang="en-US" altLang="en-US"/>
          </a:p>
        </p:txBody>
      </p:sp>
      <p:sp>
        <p:nvSpPr>
          <p:cNvPr id="95235" name="Rectangle 3"/>
          <p:cNvSpPr>
            <a:spLocks noGrp="1" noChangeArrowheads="1"/>
          </p:cNvSpPr>
          <p:nvPr>
            <p:ph type="dt" sz="quarter" idx="1"/>
          </p:nvPr>
        </p:nvSpPr>
        <p:spPr bwMode="auto">
          <a:xfrm>
            <a:off x="4024313" y="0"/>
            <a:ext cx="3078162"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t" anchorCtr="0" compatLnSpc="1">
            <a:prstTxWarp prst="textNoShape">
              <a:avLst/>
            </a:prstTxWarp>
          </a:bodyPr>
          <a:lstStyle>
            <a:lvl1pPr algn="r" defTabSz="942975">
              <a:defRPr sz="1200"/>
            </a:lvl1pPr>
          </a:lstStyle>
          <a:p>
            <a:endParaRPr lang="en-US" altLang="en-US"/>
          </a:p>
        </p:txBody>
      </p:sp>
      <p:sp>
        <p:nvSpPr>
          <p:cNvPr id="95236" name="Rectangle 4"/>
          <p:cNvSpPr>
            <a:spLocks noGrp="1" noChangeArrowheads="1"/>
          </p:cNvSpPr>
          <p:nvPr>
            <p:ph type="ftr" sz="quarter" idx="2"/>
          </p:nvPr>
        </p:nvSpPr>
        <p:spPr bwMode="auto">
          <a:xfrm>
            <a:off x="0" y="8918575"/>
            <a:ext cx="3078163"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b" anchorCtr="0" compatLnSpc="1">
            <a:prstTxWarp prst="textNoShape">
              <a:avLst/>
            </a:prstTxWarp>
          </a:bodyPr>
          <a:lstStyle>
            <a:lvl1pPr defTabSz="942975">
              <a:defRPr sz="1200"/>
            </a:lvl1pPr>
          </a:lstStyle>
          <a:p>
            <a:endParaRPr lang="en-US" altLang="en-US"/>
          </a:p>
        </p:txBody>
      </p:sp>
      <p:sp>
        <p:nvSpPr>
          <p:cNvPr id="95237" name="Rectangle 5"/>
          <p:cNvSpPr>
            <a:spLocks noGrp="1" noChangeArrowheads="1"/>
          </p:cNvSpPr>
          <p:nvPr>
            <p:ph type="sldNum" sz="quarter" idx="3"/>
          </p:nvPr>
        </p:nvSpPr>
        <p:spPr bwMode="auto">
          <a:xfrm>
            <a:off x="4024313" y="8918575"/>
            <a:ext cx="3078162"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b" anchorCtr="0" compatLnSpc="1">
            <a:prstTxWarp prst="textNoShape">
              <a:avLst/>
            </a:prstTxWarp>
          </a:bodyPr>
          <a:lstStyle>
            <a:lvl1pPr algn="r" defTabSz="942975">
              <a:defRPr sz="1200"/>
            </a:lvl1pPr>
          </a:lstStyle>
          <a:p>
            <a:fld id="{FFFC5FD4-975E-FB45-A3BF-278FB5CF1097}" type="slidenum">
              <a:rPr lang="en-US" altLang="en-US"/>
              <a:pPr/>
              <a:t>‹#›</a:t>
            </a:fld>
            <a:endParaRPr lang="en-US" altLang="en-US"/>
          </a:p>
        </p:txBody>
      </p:sp>
    </p:spTree>
    <p:extLst>
      <p:ext uri="{BB962C8B-B14F-4D97-AF65-F5344CB8AC3E}">
        <p14:creationId xmlns:p14="http://schemas.microsoft.com/office/powerpoint/2010/main" val="1236909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8163"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t" anchorCtr="0" compatLnSpc="1">
            <a:prstTxWarp prst="textNoShape">
              <a:avLst/>
            </a:prstTxWarp>
          </a:bodyPr>
          <a:lstStyle>
            <a:lvl1pPr defTabSz="942975">
              <a:defRPr sz="1200"/>
            </a:lvl1pPr>
          </a:lstStyle>
          <a:p>
            <a:endParaRPr lang="en-US" altLang="en-US"/>
          </a:p>
        </p:txBody>
      </p:sp>
      <p:sp>
        <p:nvSpPr>
          <p:cNvPr id="10243" name="Rectangle 3"/>
          <p:cNvSpPr>
            <a:spLocks noGrp="1" noChangeArrowheads="1"/>
          </p:cNvSpPr>
          <p:nvPr>
            <p:ph type="dt" idx="1"/>
          </p:nvPr>
        </p:nvSpPr>
        <p:spPr bwMode="auto">
          <a:xfrm>
            <a:off x="4024313" y="0"/>
            <a:ext cx="3078162"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t" anchorCtr="0" compatLnSpc="1">
            <a:prstTxWarp prst="textNoShape">
              <a:avLst/>
            </a:prstTxWarp>
          </a:bodyPr>
          <a:lstStyle>
            <a:lvl1pPr algn="r" defTabSz="942975">
              <a:defRPr sz="1200"/>
            </a:lvl1pPr>
          </a:lstStyle>
          <a:p>
            <a:endParaRPr lang="en-US" altLang="en-US"/>
          </a:p>
        </p:txBody>
      </p:sp>
      <p:sp>
        <p:nvSpPr>
          <p:cNvPr id="10244" name="Rectangle 4"/>
          <p:cNvSpPr>
            <a:spLocks noGrp="1" noRot="1" noChangeAspect="1" noChangeArrowheads="1" noTextEdit="1"/>
          </p:cNvSpPr>
          <p:nvPr>
            <p:ph type="sldImg" idx="2"/>
          </p:nvPr>
        </p:nvSpPr>
        <p:spPr bwMode="auto">
          <a:xfrm>
            <a:off x="1204913" y="704850"/>
            <a:ext cx="4692650" cy="3519488"/>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 uri="{53640926-AAD7-44d8-BBD7-CCE9431645EC}">
              <a14:shadowObscured xmlns:a14="http://schemas.microsoft.com/office/drawing/2010/main" xmlns="" val="1"/>
            </a:ext>
          </a:extLst>
        </p:spPr>
      </p:sp>
      <p:sp>
        <p:nvSpPr>
          <p:cNvPr id="10245" name="Rectangle 5"/>
          <p:cNvSpPr>
            <a:spLocks noGrp="1" noChangeArrowheads="1"/>
          </p:cNvSpPr>
          <p:nvPr>
            <p:ph type="body" sz="quarter" idx="3"/>
          </p:nvPr>
        </p:nvSpPr>
        <p:spPr bwMode="auto">
          <a:xfrm>
            <a:off x="947738" y="4459288"/>
            <a:ext cx="5207000" cy="4224337"/>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46" name="Rectangle 6"/>
          <p:cNvSpPr>
            <a:spLocks noGrp="1" noChangeArrowheads="1"/>
          </p:cNvSpPr>
          <p:nvPr>
            <p:ph type="ftr" sz="quarter" idx="4"/>
          </p:nvPr>
        </p:nvSpPr>
        <p:spPr bwMode="auto">
          <a:xfrm>
            <a:off x="0" y="8918575"/>
            <a:ext cx="3078163"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b" anchorCtr="0" compatLnSpc="1">
            <a:prstTxWarp prst="textNoShape">
              <a:avLst/>
            </a:prstTxWarp>
          </a:bodyPr>
          <a:lstStyle>
            <a:lvl1pPr defTabSz="942975">
              <a:defRPr sz="1200"/>
            </a:lvl1pPr>
          </a:lstStyle>
          <a:p>
            <a:endParaRPr lang="en-US" altLang="en-US"/>
          </a:p>
        </p:txBody>
      </p:sp>
      <p:sp>
        <p:nvSpPr>
          <p:cNvPr id="10247" name="Rectangle 7"/>
          <p:cNvSpPr>
            <a:spLocks noGrp="1" noChangeArrowheads="1"/>
          </p:cNvSpPr>
          <p:nvPr>
            <p:ph type="sldNum" sz="quarter" idx="5"/>
          </p:nvPr>
        </p:nvSpPr>
        <p:spPr bwMode="auto">
          <a:xfrm>
            <a:off x="4024313" y="8918575"/>
            <a:ext cx="3078162" cy="469900"/>
          </a:xfrm>
          <a:prstGeom prst="rect">
            <a:avLst/>
          </a:prstGeom>
          <a:noFill/>
          <a:ln>
            <a:noFill/>
          </a:ln>
          <a:effectLst/>
          <a:extLst>
            <a:ext uri="{FAA26D3D-D897-4be2-8F04-BA451C77F1D7}">
              <ma14:placeholderFlag xmlns:ma14="http://schemas.microsoft.com/office/mac/drawingml/2011/main" xmlns="" val="1"/>
            </a:ex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vert="horz" wrap="square" lIns="94229" tIns="47114" rIns="94229" bIns="47114" numCol="1" anchor="b" anchorCtr="0" compatLnSpc="1">
            <a:prstTxWarp prst="textNoShape">
              <a:avLst/>
            </a:prstTxWarp>
          </a:bodyPr>
          <a:lstStyle>
            <a:lvl1pPr algn="r" defTabSz="942975">
              <a:defRPr sz="1200"/>
            </a:lvl1pPr>
          </a:lstStyle>
          <a:p>
            <a:fld id="{04F1FCED-600D-B149-87C1-B2FE24E406A8}" type="slidenum">
              <a:rPr lang="en-US" altLang="en-US"/>
              <a:pPr/>
              <a:t>‹#›</a:t>
            </a:fld>
            <a:endParaRPr lang="en-US" altLang="en-US"/>
          </a:p>
        </p:txBody>
      </p:sp>
    </p:spTree>
    <p:extLst>
      <p:ext uri="{BB962C8B-B14F-4D97-AF65-F5344CB8AC3E}">
        <p14:creationId xmlns:p14="http://schemas.microsoft.com/office/powerpoint/2010/main" val="65286671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mn-ea"/>
        <a:cs typeface="+mn-cs"/>
      </a:defRPr>
    </a:lvl2pPr>
    <a:lvl3pPr marL="914400" algn="l" rtl="0" fontAlgn="base">
      <a:spcBef>
        <a:spcPct val="30000"/>
      </a:spcBef>
      <a:spcAft>
        <a:spcPct val="0"/>
      </a:spcAft>
      <a:defRPr sz="1200" kern="1200">
        <a:solidFill>
          <a:schemeClr val="tx1"/>
        </a:solidFill>
        <a:latin typeface="Times New Roman" charset="0"/>
        <a:ea typeface="+mn-ea"/>
        <a:cs typeface="+mn-cs"/>
      </a:defRPr>
    </a:lvl3pPr>
    <a:lvl4pPr marL="1371600" algn="l" rtl="0" fontAlgn="base">
      <a:spcBef>
        <a:spcPct val="30000"/>
      </a:spcBef>
      <a:spcAft>
        <a:spcPct val="0"/>
      </a:spcAft>
      <a:defRPr sz="1200" kern="1200">
        <a:solidFill>
          <a:schemeClr val="tx1"/>
        </a:solidFill>
        <a:latin typeface="Times New Roman" charset="0"/>
        <a:ea typeface="+mn-ea"/>
        <a:cs typeface="+mn-cs"/>
      </a:defRPr>
    </a:lvl4pPr>
    <a:lvl5pPr marL="1828800" algn="l" rtl="0" fontAlgn="base">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F1FCED-600D-B149-87C1-B2FE24E406A8}" type="slidenum">
              <a:rPr lang="en-US" altLang="en-US" smtClean="0"/>
              <a:pPr/>
              <a:t>1</a:t>
            </a:fld>
            <a:endParaRPr lang="en-US" altLang="en-US"/>
          </a:p>
        </p:txBody>
      </p:sp>
    </p:spTree>
    <p:extLst>
      <p:ext uri="{BB962C8B-B14F-4D97-AF65-F5344CB8AC3E}">
        <p14:creationId xmlns:p14="http://schemas.microsoft.com/office/powerpoint/2010/main" val="24264606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C61424D-AFE4-684C-92BB-87A8CC86C5A8}" type="slidenum">
              <a:rPr lang="en-US" altLang="en-US" smtClean="0"/>
              <a:pPr/>
              <a:t>‹#›</a:t>
            </a:fld>
            <a:endParaRPr lang="en-US" altLang="en-US"/>
          </a:p>
        </p:txBody>
      </p:sp>
    </p:spTree>
    <p:extLst>
      <p:ext uri="{BB962C8B-B14F-4D97-AF65-F5344CB8AC3E}">
        <p14:creationId xmlns:p14="http://schemas.microsoft.com/office/powerpoint/2010/main" val="3582004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B5A1C17-E1DB-0544-B4EA-2FA963C89B8D}" type="slidenum">
              <a:rPr lang="en-US" altLang="en-US" smtClean="0"/>
              <a:pPr/>
              <a:t>‹#›</a:t>
            </a:fld>
            <a:endParaRPr lang="en-US" altLang="en-US"/>
          </a:p>
        </p:txBody>
      </p:sp>
    </p:spTree>
    <p:extLst>
      <p:ext uri="{BB962C8B-B14F-4D97-AF65-F5344CB8AC3E}">
        <p14:creationId xmlns:p14="http://schemas.microsoft.com/office/powerpoint/2010/main" val="2889898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4CDD8A6C-701A-C04B-A64A-7EB87BD6456F}" type="slidenum">
              <a:rPr lang="en-US" altLang="en-US" smtClean="0"/>
              <a:pPr/>
              <a:t>‹#›</a:t>
            </a:fld>
            <a:endParaRPr lang="en-US" altLang="en-US"/>
          </a:p>
        </p:txBody>
      </p:sp>
    </p:spTree>
    <p:extLst>
      <p:ext uri="{BB962C8B-B14F-4D97-AF65-F5344CB8AC3E}">
        <p14:creationId xmlns:p14="http://schemas.microsoft.com/office/powerpoint/2010/main" val="4123902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5"/>
          <p:cNvSpPr>
            <a:spLocks noGrp="1"/>
          </p:cNvSpPr>
          <p:nvPr>
            <p:ph type="dt" sz="half" idx="10"/>
          </p:nvPr>
        </p:nvSpPr>
        <p:spPr>
          <a:xfrm>
            <a:off x="685800" y="6324600"/>
            <a:ext cx="1905000" cy="457200"/>
          </a:xfrm>
        </p:spPr>
        <p:txBody>
          <a:bodyPr/>
          <a:lstStyle>
            <a:lvl1pPr>
              <a:defRPr/>
            </a:lvl1pPr>
          </a:lstStyle>
          <a:p>
            <a:endParaRPr lang="en-US" altLang="en-US"/>
          </a:p>
        </p:txBody>
      </p:sp>
      <p:sp>
        <p:nvSpPr>
          <p:cNvPr id="7" name="Footer Placeholder 6"/>
          <p:cNvSpPr>
            <a:spLocks noGrp="1"/>
          </p:cNvSpPr>
          <p:nvPr>
            <p:ph type="ftr" sz="quarter" idx="11"/>
          </p:nvPr>
        </p:nvSpPr>
        <p:spPr>
          <a:xfrm>
            <a:off x="3124200" y="6324600"/>
            <a:ext cx="2895600" cy="457200"/>
          </a:xfrm>
        </p:spPr>
        <p:txBody>
          <a:bodyPr/>
          <a:lstStyle>
            <a:lvl1pPr>
              <a:defRPr/>
            </a:lvl1pPr>
          </a:lstStyle>
          <a:p>
            <a:endParaRPr lang="en-US" altLang="en-US"/>
          </a:p>
        </p:txBody>
      </p:sp>
      <p:sp>
        <p:nvSpPr>
          <p:cNvPr id="8" name="Slide Number Placeholder 7"/>
          <p:cNvSpPr>
            <a:spLocks noGrp="1"/>
          </p:cNvSpPr>
          <p:nvPr>
            <p:ph type="sldNum" sz="quarter" idx="12"/>
          </p:nvPr>
        </p:nvSpPr>
        <p:spPr>
          <a:xfrm>
            <a:off x="6553200" y="6324600"/>
            <a:ext cx="1905000" cy="457200"/>
          </a:xfrm>
        </p:spPr>
        <p:txBody>
          <a:bodyPr/>
          <a:lstStyle>
            <a:lvl1pPr>
              <a:defRPr/>
            </a:lvl1pPr>
          </a:lstStyle>
          <a:p>
            <a:fld id="{DA5E8E56-715F-A444-B1A8-46A996BA6B25}" type="slidenum">
              <a:rPr lang="en-US" altLang="en-US"/>
              <a:pPr/>
              <a:t>‹#›</a:t>
            </a:fld>
            <a:endParaRPr lang="en-US" altLang="en-US"/>
          </a:p>
        </p:txBody>
      </p:sp>
    </p:spTree>
    <p:extLst>
      <p:ext uri="{BB962C8B-B14F-4D97-AF65-F5344CB8AC3E}">
        <p14:creationId xmlns:p14="http://schemas.microsoft.com/office/powerpoint/2010/main" val="481402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EBF8017-F798-5D49-996B-58898F3FAF43}" type="slidenum">
              <a:rPr lang="en-US" altLang="en-US" smtClean="0"/>
              <a:pPr/>
              <a:t>‹#›</a:t>
            </a:fld>
            <a:endParaRPr lang="en-US" altLang="en-US"/>
          </a:p>
        </p:txBody>
      </p:sp>
    </p:spTree>
    <p:extLst>
      <p:ext uri="{BB962C8B-B14F-4D97-AF65-F5344CB8AC3E}">
        <p14:creationId xmlns:p14="http://schemas.microsoft.com/office/powerpoint/2010/main" val="1880079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9AE07641-6AC6-E443-BDDB-B3185CCB1A2E}" type="slidenum">
              <a:rPr lang="en-US" altLang="en-US" smtClean="0"/>
              <a:pPr/>
              <a:t>‹#›</a:t>
            </a:fld>
            <a:endParaRPr lang="en-US" altLang="en-US"/>
          </a:p>
        </p:txBody>
      </p:sp>
    </p:spTree>
    <p:extLst>
      <p:ext uri="{BB962C8B-B14F-4D97-AF65-F5344CB8AC3E}">
        <p14:creationId xmlns:p14="http://schemas.microsoft.com/office/powerpoint/2010/main" val="2951581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8A142B5-4A49-8040-9D60-087CE156F8DD}" type="slidenum">
              <a:rPr lang="en-US" altLang="en-US" smtClean="0"/>
              <a:pPr/>
              <a:t>‹#›</a:t>
            </a:fld>
            <a:endParaRPr lang="en-US" altLang="en-US"/>
          </a:p>
        </p:txBody>
      </p:sp>
    </p:spTree>
    <p:extLst>
      <p:ext uri="{BB962C8B-B14F-4D97-AF65-F5344CB8AC3E}">
        <p14:creationId xmlns:p14="http://schemas.microsoft.com/office/powerpoint/2010/main" val="146570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E544BEF6-C4CD-5C45-818F-7FF828F1AF88}" type="slidenum">
              <a:rPr lang="en-US" altLang="en-US" smtClean="0"/>
              <a:pPr/>
              <a:t>‹#›</a:t>
            </a:fld>
            <a:endParaRPr lang="en-US" altLang="en-US"/>
          </a:p>
        </p:txBody>
      </p:sp>
    </p:spTree>
    <p:extLst>
      <p:ext uri="{BB962C8B-B14F-4D97-AF65-F5344CB8AC3E}">
        <p14:creationId xmlns:p14="http://schemas.microsoft.com/office/powerpoint/2010/main" val="843663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D0D3E234-8CDE-774C-9B17-E9065DE2D0AF}" type="slidenum">
              <a:rPr lang="en-US" altLang="en-US" smtClean="0"/>
              <a:pPr/>
              <a:t>‹#›</a:t>
            </a:fld>
            <a:endParaRPr lang="en-US" altLang="en-US"/>
          </a:p>
        </p:txBody>
      </p:sp>
    </p:spTree>
    <p:extLst>
      <p:ext uri="{BB962C8B-B14F-4D97-AF65-F5344CB8AC3E}">
        <p14:creationId xmlns:p14="http://schemas.microsoft.com/office/powerpoint/2010/main" val="2651256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3A14060B-B168-A94D-81DA-55A3C3B8D1FD}" type="slidenum">
              <a:rPr lang="en-US" altLang="en-US" smtClean="0"/>
              <a:pPr/>
              <a:t>‹#›</a:t>
            </a:fld>
            <a:endParaRPr lang="en-US" altLang="en-US"/>
          </a:p>
        </p:txBody>
      </p:sp>
    </p:spTree>
    <p:extLst>
      <p:ext uri="{BB962C8B-B14F-4D97-AF65-F5344CB8AC3E}">
        <p14:creationId xmlns:p14="http://schemas.microsoft.com/office/powerpoint/2010/main" val="2977240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9E60A1FF-8EAA-974D-A9C0-C15148DB10B9}" type="slidenum">
              <a:rPr lang="en-US" altLang="en-US" smtClean="0"/>
              <a:pPr/>
              <a:t>‹#›</a:t>
            </a:fld>
            <a:endParaRPr lang="en-US" altLang="en-US"/>
          </a:p>
        </p:txBody>
      </p:sp>
    </p:spTree>
    <p:extLst>
      <p:ext uri="{BB962C8B-B14F-4D97-AF65-F5344CB8AC3E}">
        <p14:creationId xmlns:p14="http://schemas.microsoft.com/office/powerpoint/2010/main" val="21846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72A9D22-B8D3-C541-B6DC-38173B8C7B71}" type="slidenum">
              <a:rPr lang="en-US" altLang="en-US" smtClean="0"/>
              <a:pPr/>
              <a:t>‹#›</a:t>
            </a:fld>
            <a:endParaRPr lang="en-US" altLang="en-US"/>
          </a:p>
        </p:txBody>
      </p:sp>
    </p:spTree>
    <p:extLst>
      <p:ext uri="{BB962C8B-B14F-4D97-AF65-F5344CB8AC3E}">
        <p14:creationId xmlns:p14="http://schemas.microsoft.com/office/powerpoint/2010/main" val="2863876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09FA52-710F-484D-8760-B1C9F441C9A5}" type="slidenum">
              <a:rPr lang="en-US" altLang="en-US" smtClean="0"/>
              <a:pPr/>
              <a:t>‹#›</a:t>
            </a:fld>
            <a:endParaRPr lang="en-US" altLang="en-US"/>
          </a:p>
        </p:txBody>
      </p:sp>
    </p:spTree>
    <p:extLst>
      <p:ext uri="{BB962C8B-B14F-4D97-AF65-F5344CB8AC3E}">
        <p14:creationId xmlns:p14="http://schemas.microsoft.com/office/powerpoint/2010/main" val="3120933076"/>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mailto:wetzelfm@gmail.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33400" y="308198"/>
            <a:ext cx="7467600" cy="3581400"/>
          </a:xfrm>
        </p:spPr>
        <p:txBody>
          <a:bodyPr>
            <a:normAutofit/>
          </a:bodyPr>
          <a:lstStyle/>
          <a:p>
            <a:r>
              <a:rPr lang="en-US" altLang="en-US" sz="4000" dirty="0"/>
              <a:t>I/DD and Dementia:</a:t>
            </a:r>
            <a:br>
              <a:rPr lang="en-US" altLang="en-US" sz="4000" dirty="0"/>
            </a:br>
            <a:r>
              <a:rPr lang="en-US" altLang="en-US" sz="4000" dirty="0"/>
              <a:t>Supporting People with   Developmental Disabilities During the Aging Process</a:t>
            </a:r>
            <a:r>
              <a:rPr lang="en-US" altLang="en-US" dirty="0"/>
              <a:t>:</a:t>
            </a:r>
            <a:br>
              <a:rPr lang="en-US" altLang="en-US" dirty="0"/>
            </a:br>
            <a:endParaRPr lang="en-US" altLang="en-US" dirty="0"/>
          </a:p>
        </p:txBody>
      </p:sp>
      <p:sp>
        <p:nvSpPr>
          <p:cNvPr id="2051" name="Rectangle 3"/>
          <p:cNvSpPr>
            <a:spLocks noGrp="1" noChangeArrowheads="1"/>
          </p:cNvSpPr>
          <p:nvPr>
            <p:ph type="subTitle" idx="1"/>
          </p:nvPr>
        </p:nvSpPr>
        <p:spPr>
          <a:xfrm>
            <a:off x="533400" y="3124200"/>
            <a:ext cx="7848600" cy="3352800"/>
          </a:xfrm>
        </p:spPr>
        <p:txBody>
          <a:bodyPr>
            <a:normAutofit lnSpcReduction="10000"/>
          </a:bodyPr>
          <a:lstStyle/>
          <a:p>
            <a:endParaRPr lang="en-US" altLang="en-US" sz="2800" dirty="0"/>
          </a:p>
          <a:p>
            <a:r>
              <a:rPr lang="en-US" altLang="en-US" sz="2800" dirty="0"/>
              <a:t>Frederick Wetzel, Ph.D., LNC, NCC,</a:t>
            </a:r>
          </a:p>
          <a:p>
            <a:r>
              <a:rPr lang="en-US" altLang="en-US" sz="2800" dirty="0"/>
              <a:t>Certified Dementia Practitioner</a:t>
            </a:r>
          </a:p>
          <a:p>
            <a:r>
              <a:rPr lang="en-US" altLang="en-US" sz="2800" dirty="0"/>
              <a:t>Affiliated Regional Trainer</a:t>
            </a:r>
          </a:p>
          <a:p>
            <a:r>
              <a:rPr lang="en-US" altLang="en-US" sz="2800" dirty="0"/>
              <a:t>National Task Group on ID and Dementia.</a:t>
            </a:r>
          </a:p>
          <a:p>
            <a:r>
              <a:rPr lang="en-US" altLang="en-US" sz="2800" dirty="0"/>
              <a:t>Downstate Director (Ret.) OPWDD Division of </a:t>
            </a:r>
          </a:p>
          <a:p>
            <a:r>
              <a:rPr lang="en-US" altLang="en-US" sz="2800" dirty="0"/>
              <a:t>Quality Improvement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029200"/>
          </a:xfrm>
        </p:spPr>
        <p:txBody>
          <a:bodyPr>
            <a:normAutofit lnSpcReduction="10000"/>
          </a:bodyPr>
          <a:lstStyle/>
          <a:p>
            <a:r>
              <a:rPr lang="en-US" dirty="0"/>
              <a:t>Individuals may outlive programs (</a:t>
            </a:r>
            <a:r>
              <a:rPr lang="en-US" dirty="0" err="1"/>
              <a:t>eg</a:t>
            </a:r>
            <a:r>
              <a:rPr lang="en-US" dirty="0"/>
              <a:t>. Reach retirement age in work or day programs).</a:t>
            </a:r>
          </a:p>
          <a:p>
            <a:r>
              <a:rPr lang="en-US" dirty="0"/>
              <a:t>Greater number of older persons with I/DD may be seen in generic health care settings such as primary care, senior and adult day health, home health care, emergency rooms and specialty clinics due to:</a:t>
            </a:r>
          </a:p>
          <a:p>
            <a:r>
              <a:rPr lang="en-US" dirty="0"/>
              <a:t>Increased number of persons residing in community residential settings and independent environments.  </a:t>
            </a:r>
          </a:p>
        </p:txBody>
      </p:sp>
    </p:spTree>
    <p:extLst>
      <p:ext uri="{BB962C8B-B14F-4D97-AF65-F5344CB8AC3E}">
        <p14:creationId xmlns:p14="http://schemas.microsoft.com/office/powerpoint/2010/main" val="12388733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105400"/>
          </a:xfrm>
        </p:spPr>
        <p:txBody>
          <a:bodyPr/>
          <a:lstStyle/>
          <a:p>
            <a:r>
              <a:rPr lang="en-US" dirty="0"/>
              <a:t>Persons with I/DD are at greater risk due to:</a:t>
            </a:r>
          </a:p>
          <a:p>
            <a:r>
              <a:rPr lang="en-US" dirty="0"/>
              <a:t>Early onset of age-related conditions (may be increased for syndrome-specific or neurodevelopmental disorders).</a:t>
            </a:r>
          </a:p>
          <a:p>
            <a:r>
              <a:rPr lang="en-US" dirty="0"/>
              <a:t>Long-term progression of lifelong disability.</a:t>
            </a:r>
          </a:p>
          <a:p>
            <a:r>
              <a:rPr lang="en-US" dirty="0"/>
              <a:t>Interaction of age-related conditions and lifelong disabilities (</a:t>
            </a:r>
            <a:r>
              <a:rPr lang="en-US" dirty="0" err="1"/>
              <a:t>eg</a:t>
            </a:r>
            <a:r>
              <a:rPr lang="en-US" dirty="0"/>
              <a:t>. Sensory aging changes compounded by earlier sensory pathology).</a:t>
            </a:r>
          </a:p>
        </p:txBody>
      </p:sp>
    </p:spTree>
    <p:extLst>
      <p:ext uri="{BB962C8B-B14F-4D97-AF65-F5344CB8AC3E}">
        <p14:creationId xmlns:p14="http://schemas.microsoft.com/office/powerpoint/2010/main" val="1767680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105400"/>
          </a:xfrm>
        </p:spPr>
        <p:txBody>
          <a:bodyPr>
            <a:normAutofit lnSpcReduction="10000"/>
          </a:bodyPr>
          <a:lstStyle/>
          <a:p>
            <a:r>
              <a:rPr lang="en-US" dirty="0"/>
              <a:t>Older persons with I/DD acquire health conditions at higher rates than </a:t>
            </a:r>
            <a:r>
              <a:rPr lang="en-US" dirty="0" err="1"/>
              <a:t>neuro</a:t>
            </a:r>
            <a:r>
              <a:rPr lang="en-US" dirty="0"/>
              <a:t>-typical elders. This is attributable to factors related to syndromes, e.g.:  </a:t>
            </a:r>
          </a:p>
          <a:p>
            <a:r>
              <a:rPr lang="en-US" dirty="0"/>
              <a:t>Persons with Down Syndrome are at greater risk for developing Alzheimer’s disease;</a:t>
            </a:r>
          </a:p>
          <a:p>
            <a:r>
              <a:rPr lang="en-US" dirty="0"/>
              <a:t>Conditions such as sensory impairment, thyroid disease and non-ischemic heart disease have an increased prevalence in persons with I/DD.</a:t>
            </a:r>
          </a:p>
        </p:txBody>
      </p:sp>
    </p:spTree>
    <p:extLst>
      <p:ext uri="{BB962C8B-B14F-4D97-AF65-F5344CB8AC3E}">
        <p14:creationId xmlns:p14="http://schemas.microsoft.com/office/powerpoint/2010/main" val="4264727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105400"/>
          </a:xfrm>
        </p:spPr>
        <p:txBody>
          <a:bodyPr/>
          <a:lstStyle/>
          <a:p>
            <a:endParaRPr lang="en-US" dirty="0"/>
          </a:p>
          <a:p>
            <a:r>
              <a:rPr lang="en-US" dirty="0"/>
              <a:t>Persons with I/DD are at risk for secondary conditions associated with the primary etiology of their disability</a:t>
            </a:r>
          </a:p>
          <a:p>
            <a:r>
              <a:rPr lang="en-US" dirty="0"/>
              <a:t> (e.g., Pain, skin breakdown, functional incontinence, depression and anxiety, osteoporosis, emotional dependence, or abuse and neglect).</a:t>
            </a:r>
          </a:p>
        </p:txBody>
      </p:sp>
    </p:spTree>
    <p:extLst>
      <p:ext uri="{BB962C8B-B14F-4D97-AF65-F5344CB8AC3E}">
        <p14:creationId xmlns:p14="http://schemas.microsoft.com/office/powerpoint/2010/main" val="5357457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105400"/>
          </a:xfrm>
        </p:spPr>
        <p:txBody>
          <a:bodyPr/>
          <a:lstStyle/>
          <a:p>
            <a:r>
              <a:rPr lang="en-US" dirty="0"/>
              <a:t>Persons aging with I/DD are at greater risk for medication issues, including poly-pharmacy, that may be due to earlier age-related sensitivity to medications; risks of adverse effects due to inability to communicate side effects or symptoms or ineffective reporting by informants; overmedication and inappropriately prescribed medications; or greater risks of medication interactions. </a:t>
            </a:r>
          </a:p>
        </p:txBody>
      </p:sp>
    </p:spTree>
    <p:extLst>
      <p:ext uri="{BB962C8B-B14F-4D97-AF65-F5344CB8AC3E}">
        <p14:creationId xmlns:p14="http://schemas.microsoft.com/office/powerpoint/2010/main" val="703289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105400"/>
          </a:xfrm>
        </p:spPr>
        <p:txBody>
          <a:bodyPr/>
          <a:lstStyle/>
          <a:p>
            <a:pPr marL="0" indent="0">
              <a:buNone/>
            </a:pPr>
            <a:endParaRPr lang="en-US" dirty="0"/>
          </a:p>
          <a:p>
            <a:pPr marL="0" indent="0">
              <a:buNone/>
            </a:pPr>
            <a:r>
              <a:rPr lang="en-US" dirty="0"/>
              <a:t>  Health care may be restricted by a number of factors including lack of knowledge and training for health professionals about the health issues of persons with I/DD, and other barriers related to low social status and stigmatization.</a:t>
            </a:r>
          </a:p>
        </p:txBody>
      </p:sp>
    </p:spTree>
    <p:extLst>
      <p:ext uri="{BB962C8B-B14F-4D97-AF65-F5344CB8AC3E}">
        <p14:creationId xmlns:p14="http://schemas.microsoft.com/office/powerpoint/2010/main" val="2851911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295400"/>
            <a:ext cx="8229600" cy="5364163"/>
          </a:xfrm>
        </p:spPr>
        <p:txBody>
          <a:bodyPr/>
          <a:lstStyle/>
          <a:p>
            <a:endParaRPr lang="en-US" dirty="0"/>
          </a:p>
          <a:p>
            <a:r>
              <a:rPr lang="en-US" dirty="0"/>
              <a:t>Individuals with I/DD may experience grief and emotional trauma due to losses that might include: decline or loss in functional abilities from aging or chronic illness; loss of family, friends or support staff; residential transitions; changes in opportunities; or lack of choice making.</a:t>
            </a:r>
          </a:p>
        </p:txBody>
      </p:sp>
    </p:spTree>
    <p:extLst>
      <p:ext uri="{BB962C8B-B14F-4D97-AF65-F5344CB8AC3E}">
        <p14:creationId xmlns:p14="http://schemas.microsoft.com/office/powerpoint/2010/main" val="2134187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Aging in Place in Residential Settings</a:t>
            </a:r>
          </a:p>
        </p:txBody>
      </p:sp>
      <p:sp>
        <p:nvSpPr>
          <p:cNvPr id="3" name="Content Placeholder 2"/>
          <p:cNvSpPr>
            <a:spLocks noGrp="1"/>
          </p:cNvSpPr>
          <p:nvPr>
            <p:ph idx="1"/>
          </p:nvPr>
        </p:nvSpPr>
        <p:spPr>
          <a:xfrm>
            <a:off x="457200" y="1447800"/>
            <a:ext cx="8229600" cy="5211763"/>
          </a:xfrm>
        </p:spPr>
        <p:txBody>
          <a:bodyPr/>
          <a:lstStyle/>
          <a:p>
            <a:endParaRPr lang="en-US" dirty="0"/>
          </a:p>
          <a:p>
            <a:endParaRPr lang="en-US" dirty="0"/>
          </a:p>
          <a:p>
            <a:pPr marL="0" indent="0">
              <a:buNone/>
            </a:pPr>
            <a:r>
              <a:rPr lang="en-US" dirty="0"/>
              <a:t>    Over 1/3 of people in long-term care facilities are age 50 or older.</a:t>
            </a:r>
          </a:p>
          <a:p>
            <a:r>
              <a:rPr lang="en-US" dirty="0"/>
              <a:t>About 20% are 65 or older.</a:t>
            </a:r>
          </a:p>
          <a:p>
            <a:r>
              <a:rPr lang="en-US" dirty="0"/>
              <a:t>One in ten have lived at least 3/4ths of their life in residential settings. </a:t>
            </a:r>
          </a:p>
        </p:txBody>
      </p:sp>
    </p:spTree>
    <p:extLst>
      <p:ext uri="{BB962C8B-B14F-4D97-AF65-F5344CB8AC3E}">
        <p14:creationId xmlns:p14="http://schemas.microsoft.com/office/powerpoint/2010/main" val="3521033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with I/DD</a:t>
            </a:r>
          </a:p>
        </p:txBody>
      </p:sp>
      <p:sp>
        <p:nvSpPr>
          <p:cNvPr id="3" name="Content Placeholder 2"/>
          <p:cNvSpPr>
            <a:spLocks noGrp="1"/>
          </p:cNvSpPr>
          <p:nvPr>
            <p:ph idx="1"/>
          </p:nvPr>
        </p:nvSpPr>
        <p:spPr>
          <a:xfrm>
            <a:off x="457200" y="1371600"/>
            <a:ext cx="8229600" cy="5334000"/>
          </a:xfrm>
        </p:spPr>
        <p:txBody>
          <a:bodyPr>
            <a:normAutofit lnSpcReduction="10000"/>
          </a:bodyPr>
          <a:lstStyle/>
          <a:p>
            <a:r>
              <a:rPr lang="en-US" sz="4000" b="1" dirty="0"/>
              <a:t>People with I/DD have the same goals and desires for aging as anyone else:</a:t>
            </a:r>
          </a:p>
          <a:p>
            <a:r>
              <a:rPr lang="en-US" sz="4000" dirty="0"/>
              <a:t>Healthy aging and maintaining independence</a:t>
            </a:r>
          </a:p>
          <a:p>
            <a:r>
              <a:rPr lang="en-US" sz="4000" dirty="0"/>
              <a:t>Emotional and psychological stability</a:t>
            </a:r>
          </a:p>
          <a:p>
            <a:r>
              <a:rPr lang="en-US" sz="4000" dirty="0"/>
              <a:t>Personal and social control</a:t>
            </a:r>
          </a:p>
          <a:p>
            <a:r>
              <a:rPr lang="en-US" sz="4000" dirty="0"/>
              <a:t>Continued engagement with life</a:t>
            </a:r>
          </a:p>
          <a:p>
            <a:pPr marL="0" indent="0">
              <a:buNone/>
            </a:pPr>
            <a:endParaRPr lang="en-US" b="1" dirty="0"/>
          </a:p>
          <a:p>
            <a:endParaRPr lang="en-US" sz="4000" b="1" dirty="0"/>
          </a:p>
        </p:txBody>
      </p:sp>
    </p:spTree>
    <p:extLst>
      <p:ext uri="{BB962C8B-B14F-4D97-AF65-F5344CB8AC3E}">
        <p14:creationId xmlns:p14="http://schemas.microsoft.com/office/powerpoint/2010/main" val="3272218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that complicate aging with I/DD</a:t>
            </a:r>
          </a:p>
        </p:txBody>
      </p:sp>
      <p:sp>
        <p:nvSpPr>
          <p:cNvPr id="3" name="Text Placeholder 2"/>
          <p:cNvSpPr>
            <a:spLocks noGrp="1"/>
          </p:cNvSpPr>
          <p:nvPr>
            <p:ph type="body" sz="half" idx="1"/>
          </p:nvPr>
        </p:nvSpPr>
        <p:spPr>
          <a:xfrm>
            <a:off x="685800" y="1981200"/>
            <a:ext cx="7848600" cy="4648200"/>
          </a:xfrm>
        </p:spPr>
        <p:txBody>
          <a:bodyPr/>
          <a:lstStyle/>
          <a:p>
            <a:r>
              <a:rPr lang="en-US" dirty="0"/>
              <a:t>The normal effects of aging</a:t>
            </a:r>
          </a:p>
          <a:p>
            <a:r>
              <a:rPr lang="en-US" dirty="0"/>
              <a:t>Limited access to/inadequate funding for quality health care</a:t>
            </a:r>
          </a:p>
          <a:p>
            <a:r>
              <a:rPr lang="en-US" dirty="0"/>
              <a:t>Negative attitudes about people with I/DD</a:t>
            </a:r>
          </a:p>
          <a:p>
            <a:r>
              <a:rPr lang="en-US" dirty="0"/>
              <a:t>Lifestyle choices and opportunities</a:t>
            </a:r>
          </a:p>
          <a:p>
            <a:r>
              <a:rPr lang="en-US" dirty="0"/>
              <a:t>Lack of knowledge about aging for people with I/DD</a:t>
            </a:r>
          </a:p>
          <a:p>
            <a:r>
              <a:rPr lang="en-US" dirty="0"/>
              <a:t>Effects of the disability and its treatment</a:t>
            </a:r>
          </a:p>
          <a:p>
            <a:endParaRPr lang="en-US" dirty="0"/>
          </a:p>
        </p:txBody>
      </p:sp>
      <p:sp>
        <p:nvSpPr>
          <p:cNvPr id="5" name="Content Placeholder 4"/>
          <p:cNvSpPr>
            <a:spLocks noGrp="1"/>
          </p:cNvSpPr>
          <p:nvPr>
            <p:ph sz="quarter" idx="3"/>
          </p:nvPr>
        </p:nvSpPr>
        <p:spPr>
          <a:xfrm flipH="1">
            <a:off x="8458199" y="4038600"/>
            <a:ext cx="45719" cy="152400"/>
          </a:xfrm>
        </p:spPr>
        <p:txBody>
          <a:bodyPr>
            <a:normAutofit fontScale="25000" lnSpcReduction="20000"/>
          </a:bodyPr>
          <a:lstStyle/>
          <a:p>
            <a:endParaRPr lang="en-US" dirty="0"/>
          </a:p>
        </p:txBody>
      </p:sp>
    </p:spTree>
    <p:extLst>
      <p:ext uri="{BB962C8B-B14F-4D97-AF65-F5344CB8AC3E}">
        <p14:creationId xmlns:p14="http://schemas.microsoft.com/office/powerpoint/2010/main" val="3963820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Ideas</a:t>
            </a:r>
          </a:p>
        </p:txBody>
      </p:sp>
      <p:sp>
        <p:nvSpPr>
          <p:cNvPr id="3" name="Content Placeholder 2"/>
          <p:cNvSpPr>
            <a:spLocks noGrp="1"/>
          </p:cNvSpPr>
          <p:nvPr>
            <p:ph idx="1"/>
          </p:nvPr>
        </p:nvSpPr>
        <p:spPr/>
        <p:txBody>
          <a:bodyPr/>
          <a:lstStyle/>
          <a:p>
            <a:endParaRPr lang="en-US" dirty="0"/>
          </a:p>
          <a:p>
            <a:pPr marL="0" indent="0">
              <a:buNone/>
            </a:pPr>
            <a:r>
              <a:rPr lang="en-US" sz="4000" b="1" i="1" dirty="0"/>
              <a:t>Do not regret growing older. It is a privilege denied to many.</a:t>
            </a:r>
          </a:p>
          <a:p>
            <a:pPr marL="0" indent="0">
              <a:buNone/>
            </a:pPr>
            <a:endParaRPr lang="en-US" sz="4000" b="1" i="1" dirty="0"/>
          </a:p>
          <a:p>
            <a:pPr marL="0" indent="0">
              <a:buNone/>
            </a:pPr>
            <a:r>
              <a:rPr lang="en-US" sz="4000" i="1" dirty="0"/>
              <a:t>Author Unknown.</a:t>
            </a:r>
            <a:r>
              <a:rPr lang="en-US" sz="4000" b="1" i="1" dirty="0"/>
              <a:t> </a:t>
            </a:r>
          </a:p>
        </p:txBody>
      </p:sp>
    </p:spTree>
    <p:extLst>
      <p:ext uri="{BB962C8B-B14F-4D97-AF65-F5344CB8AC3E}">
        <p14:creationId xmlns:p14="http://schemas.microsoft.com/office/powerpoint/2010/main" val="882395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a:t>
            </a:r>
            <a:r>
              <a:rPr lang="en-US" b="1" dirty="0"/>
              <a:t>factors that complicate aging with an I/DD</a:t>
            </a:r>
            <a:endParaRPr lang="en-US" dirty="0"/>
          </a:p>
        </p:txBody>
      </p:sp>
      <p:sp>
        <p:nvSpPr>
          <p:cNvPr id="3" name="Text Placeholder 2"/>
          <p:cNvSpPr>
            <a:spLocks noGrp="1"/>
          </p:cNvSpPr>
          <p:nvPr>
            <p:ph type="body" sz="half" idx="1"/>
          </p:nvPr>
        </p:nvSpPr>
        <p:spPr>
          <a:xfrm>
            <a:off x="152400" y="1752600"/>
            <a:ext cx="8763000" cy="4876800"/>
          </a:xfrm>
        </p:spPr>
        <p:txBody>
          <a:bodyPr/>
          <a:lstStyle/>
          <a:p>
            <a:endParaRPr lang="en-US" dirty="0"/>
          </a:p>
          <a:p>
            <a:r>
              <a:rPr lang="en-US" dirty="0"/>
              <a:t>Decreased quality of life</a:t>
            </a:r>
          </a:p>
          <a:p>
            <a:r>
              <a:rPr lang="en-US" dirty="0"/>
              <a:t>Absence of emphasis on healthy aging</a:t>
            </a:r>
          </a:p>
          <a:p>
            <a:r>
              <a:rPr lang="en-US" dirty="0"/>
              <a:t>Aging adults with I/DD often have difficulty expressing changes in their health status.</a:t>
            </a:r>
          </a:p>
          <a:p>
            <a:r>
              <a:rPr lang="en-US" dirty="0"/>
              <a:t>The risk of dementia.</a:t>
            </a:r>
          </a:p>
        </p:txBody>
      </p:sp>
    </p:spTree>
    <p:extLst>
      <p:ext uri="{BB962C8B-B14F-4D97-AF65-F5344CB8AC3E}">
        <p14:creationId xmlns:p14="http://schemas.microsoft.com/office/powerpoint/2010/main" val="1983892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533400"/>
            <a:ext cx="7772400" cy="1143000"/>
          </a:xfrm>
        </p:spPr>
        <p:txBody>
          <a:bodyPr>
            <a:normAutofit fontScale="90000"/>
          </a:bodyPr>
          <a:lstStyle/>
          <a:p>
            <a:r>
              <a:rPr lang="en-US" altLang="en-US" dirty="0"/>
              <a:t>Aging With a Developmental Disability</a:t>
            </a:r>
          </a:p>
        </p:txBody>
      </p:sp>
      <p:sp>
        <p:nvSpPr>
          <p:cNvPr id="6147" name="Oval 3"/>
          <p:cNvSpPr>
            <a:spLocks noChangeArrowheads="1"/>
          </p:cNvSpPr>
          <p:nvPr/>
        </p:nvSpPr>
        <p:spPr bwMode="auto">
          <a:xfrm>
            <a:off x="3429000" y="3429000"/>
            <a:ext cx="2057400" cy="12192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Person with </a:t>
            </a:r>
          </a:p>
          <a:p>
            <a:pPr algn="ctr"/>
            <a:r>
              <a:rPr lang="en-US" altLang="en-US">
                <a:solidFill>
                  <a:schemeClr val="bg2"/>
                </a:solidFill>
              </a:rPr>
              <a:t>a Disability</a:t>
            </a:r>
          </a:p>
        </p:txBody>
      </p:sp>
      <p:sp>
        <p:nvSpPr>
          <p:cNvPr id="6148" name="Rectangle 4"/>
          <p:cNvSpPr>
            <a:spLocks noChangeArrowheads="1"/>
          </p:cNvSpPr>
          <p:nvPr/>
        </p:nvSpPr>
        <p:spPr bwMode="auto">
          <a:xfrm>
            <a:off x="1295400" y="1752600"/>
            <a:ext cx="2209800" cy="83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Normal </a:t>
            </a:r>
          </a:p>
          <a:p>
            <a:pPr algn="ctr"/>
            <a:r>
              <a:rPr lang="en-US" altLang="en-US">
                <a:solidFill>
                  <a:schemeClr val="bg2"/>
                </a:solidFill>
              </a:rPr>
              <a:t>effects of aging</a:t>
            </a:r>
          </a:p>
        </p:txBody>
      </p:sp>
      <p:sp>
        <p:nvSpPr>
          <p:cNvPr id="6149" name="Rectangle 5"/>
          <p:cNvSpPr>
            <a:spLocks noChangeArrowheads="1"/>
          </p:cNvSpPr>
          <p:nvPr/>
        </p:nvSpPr>
        <p:spPr bwMode="auto">
          <a:xfrm>
            <a:off x="533400" y="4572000"/>
            <a:ext cx="2971800" cy="83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Negative attitudes about </a:t>
            </a:r>
          </a:p>
          <a:p>
            <a:pPr algn="ctr"/>
            <a:r>
              <a:rPr lang="en-US" altLang="en-US">
                <a:solidFill>
                  <a:schemeClr val="bg2"/>
                </a:solidFill>
              </a:rPr>
              <a:t>people with disabilities</a:t>
            </a:r>
          </a:p>
        </p:txBody>
      </p:sp>
      <p:sp>
        <p:nvSpPr>
          <p:cNvPr id="6150" name="Rectangle 6"/>
          <p:cNvSpPr>
            <a:spLocks noChangeArrowheads="1"/>
          </p:cNvSpPr>
          <p:nvPr/>
        </p:nvSpPr>
        <p:spPr bwMode="auto">
          <a:xfrm>
            <a:off x="5867400" y="4343400"/>
            <a:ext cx="1600200" cy="762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Lifestyle</a:t>
            </a:r>
          </a:p>
          <a:p>
            <a:pPr algn="ctr"/>
            <a:r>
              <a:rPr lang="en-US" altLang="en-US">
                <a:solidFill>
                  <a:schemeClr val="bg2"/>
                </a:solidFill>
              </a:rPr>
              <a:t>effects</a:t>
            </a:r>
          </a:p>
        </p:txBody>
      </p:sp>
      <p:sp>
        <p:nvSpPr>
          <p:cNvPr id="6151" name="Rectangle 7"/>
          <p:cNvSpPr>
            <a:spLocks noChangeArrowheads="1"/>
          </p:cNvSpPr>
          <p:nvPr/>
        </p:nvSpPr>
        <p:spPr bwMode="auto">
          <a:xfrm>
            <a:off x="3886200" y="1828800"/>
            <a:ext cx="2209800" cy="1143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Limited access to </a:t>
            </a:r>
          </a:p>
          <a:p>
            <a:pPr algn="ctr"/>
            <a:r>
              <a:rPr lang="en-US" altLang="en-US">
                <a:solidFill>
                  <a:schemeClr val="bg2"/>
                </a:solidFill>
              </a:rPr>
              <a:t>quality </a:t>
            </a:r>
          </a:p>
          <a:p>
            <a:pPr algn="ctr"/>
            <a:r>
              <a:rPr lang="en-US" altLang="en-US">
                <a:solidFill>
                  <a:schemeClr val="bg2"/>
                </a:solidFill>
              </a:rPr>
              <a:t>health care</a:t>
            </a:r>
          </a:p>
        </p:txBody>
      </p:sp>
      <p:sp>
        <p:nvSpPr>
          <p:cNvPr id="6152" name="Rectangle 8"/>
          <p:cNvSpPr>
            <a:spLocks noChangeArrowheads="1"/>
          </p:cNvSpPr>
          <p:nvPr/>
        </p:nvSpPr>
        <p:spPr bwMode="auto">
          <a:xfrm>
            <a:off x="6324600" y="2743200"/>
            <a:ext cx="2514600" cy="1143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Lack of knowledge </a:t>
            </a:r>
          </a:p>
          <a:p>
            <a:pPr algn="ctr"/>
            <a:r>
              <a:rPr lang="en-US" altLang="en-US">
                <a:solidFill>
                  <a:schemeClr val="bg2"/>
                </a:solidFill>
              </a:rPr>
              <a:t>about aging for </a:t>
            </a:r>
          </a:p>
          <a:p>
            <a:pPr algn="ctr"/>
            <a:r>
              <a:rPr lang="en-US" altLang="en-US">
                <a:solidFill>
                  <a:schemeClr val="bg2"/>
                </a:solidFill>
              </a:rPr>
              <a:t>people with DD</a:t>
            </a:r>
          </a:p>
        </p:txBody>
      </p:sp>
      <p:sp>
        <p:nvSpPr>
          <p:cNvPr id="6153" name="Oval 9"/>
          <p:cNvSpPr>
            <a:spLocks noChangeArrowheads="1"/>
          </p:cNvSpPr>
          <p:nvPr/>
        </p:nvSpPr>
        <p:spPr bwMode="auto">
          <a:xfrm>
            <a:off x="4114800" y="5105400"/>
            <a:ext cx="1981200" cy="1295400"/>
          </a:xfrm>
          <a:prstGeom prst="ellipse">
            <a:avLst/>
          </a:prstGeom>
          <a:solidFill>
            <a:srgbClr val="FFFF00"/>
          </a:solidFill>
          <a:ln w="9525">
            <a:solidFill>
              <a:schemeClr val="tx1"/>
            </a:solidFill>
            <a:round/>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dirty="0">
                <a:solidFill>
                  <a:schemeClr val="bg2"/>
                </a:solidFill>
              </a:rPr>
              <a:t>Decreased </a:t>
            </a:r>
          </a:p>
          <a:p>
            <a:pPr algn="ctr"/>
            <a:r>
              <a:rPr lang="en-US" altLang="en-US" dirty="0" err="1">
                <a:solidFill>
                  <a:schemeClr val="bg2"/>
                </a:solidFill>
              </a:rPr>
              <a:t>Qualit</a:t>
            </a:r>
            <a:r>
              <a:rPr lang="en-US" altLang="en-US" dirty="0">
                <a:solidFill>
                  <a:schemeClr val="bg2"/>
                </a:solidFill>
              </a:rPr>
              <a:t> y </a:t>
            </a:r>
          </a:p>
          <a:p>
            <a:pPr algn="ctr"/>
            <a:r>
              <a:rPr lang="en-US" altLang="en-US" dirty="0">
                <a:solidFill>
                  <a:schemeClr val="bg2"/>
                </a:solidFill>
              </a:rPr>
              <a:t>of Life</a:t>
            </a:r>
          </a:p>
        </p:txBody>
      </p:sp>
      <p:sp>
        <p:nvSpPr>
          <p:cNvPr id="6154" name="Rectangle 10"/>
          <p:cNvSpPr>
            <a:spLocks noChangeArrowheads="1"/>
          </p:cNvSpPr>
          <p:nvPr/>
        </p:nvSpPr>
        <p:spPr bwMode="auto">
          <a:xfrm>
            <a:off x="533400" y="3048000"/>
            <a:ext cx="2514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Inadequate funding</a:t>
            </a:r>
          </a:p>
          <a:p>
            <a:pPr algn="ctr"/>
            <a:r>
              <a:rPr lang="en-US" altLang="en-US">
                <a:solidFill>
                  <a:schemeClr val="bg2"/>
                </a:solidFill>
              </a:rPr>
              <a:t>for health care</a:t>
            </a:r>
          </a:p>
        </p:txBody>
      </p:sp>
      <p:sp>
        <p:nvSpPr>
          <p:cNvPr id="6155" name="Line 11"/>
          <p:cNvSpPr>
            <a:spLocks noChangeShapeType="1"/>
          </p:cNvSpPr>
          <p:nvPr/>
        </p:nvSpPr>
        <p:spPr bwMode="auto">
          <a:xfrm flipV="1">
            <a:off x="2133600" y="4267200"/>
            <a:ext cx="1295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56" name="Line 12"/>
          <p:cNvSpPr>
            <a:spLocks noChangeShapeType="1"/>
          </p:cNvSpPr>
          <p:nvPr/>
        </p:nvSpPr>
        <p:spPr bwMode="auto">
          <a:xfrm>
            <a:off x="3048000" y="3505200"/>
            <a:ext cx="457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57" name="Line 13"/>
          <p:cNvSpPr>
            <a:spLocks noChangeShapeType="1"/>
          </p:cNvSpPr>
          <p:nvPr/>
        </p:nvSpPr>
        <p:spPr bwMode="auto">
          <a:xfrm>
            <a:off x="3276600" y="2667000"/>
            <a:ext cx="5334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58" name="Line 14"/>
          <p:cNvSpPr>
            <a:spLocks noChangeShapeType="1"/>
          </p:cNvSpPr>
          <p:nvPr/>
        </p:nvSpPr>
        <p:spPr bwMode="auto">
          <a:xfrm flipH="1">
            <a:off x="4800600" y="297180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59" name="Line 15"/>
          <p:cNvSpPr>
            <a:spLocks noChangeShapeType="1"/>
          </p:cNvSpPr>
          <p:nvPr/>
        </p:nvSpPr>
        <p:spPr bwMode="auto">
          <a:xfrm flipH="1">
            <a:off x="5486400" y="3048000"/>
            <a:ext cx="8382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60" name="Line 16"/>
          <p:cNvSpPr>
            <a:spLocks noChangeShapeType="1"/>
          </p:cNvSpPr>
          <p:nvPr/>
        </p:nvSpPr>
        <p:spPr bwMode="auto">
          <a:xfrm flipH="1" flipV="1">
            <a:off x="5486400" y="4267200"/>
            <a:ext cx="2286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
        <p:nvSpPr>
          <p:cNvPr id="6161" name="AutoShape 17"/>
          <p:cNvSpPr>
            <a:spLocks noChangeArrowheads="1"/>
          </p:cNvSpPr>
          <p:nvPr/>
        </p:nvSpPr>
        <p:spPr bwMode="auto">
          <a:xfrm>
            <a:off x="4800600" y="4572000"/>
            <a:ext cx="228600" cy="533400"/>
          </a:xfrm>
          <a:prstGeom prst="downArrow">
            <a:avLst>
              <a:gd name="adj1" fmla="val 50000"/>
              <a:gd name="adj2" fmla="val 58333"/>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6162" name="Rectangle 18"/>
          <p:cNvSpPr>
            <a:spLocks noChangeArrowheads="1"/>
          </p:cNvSpPr>
          <p:nvPr/>
        </p:nvSpPr>
        <p:spPr bwMode="auto">
          <a:xfrm>
            <a:off x="6553200" y="1143000"/>
            <a:ext cx="21336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wrap="none" anchor="ctr"/>
          <a:lstStyle/>
          <a:p>
            <a:pPr algn="ctr"/>
            <a:r>
              <a:rPr lang="en-US" altLang="en-US">
                <a:solidFill>
                  <a:schemeClr val="bg2"/>
                </a:solidFill>
              </a:rPr>
              <a:t>Effects of the </a:t>
            </a:r>
          </a:p>
          <a:p>
            <a:pPr algn="ctr"/>
            <a:r>
              <a:rPr lang="en-US" altLang="en-US">
                <a:solidFill>
                  <a:schemeClr val="bg2"/>
                </a:solidFill>
              </a:rPr>
              <a:t>disability </a:t>
            </a:r>
          </a:p>
          <a:p>
            <a:pPr algn="ctr"/>
            <a:r>
              <a:rPr lang="en-US" altLang="en-US">
                <a:solidFill>
                  <a:schemeClr val="bg2"/>
                </a:solidFill>
              </a:rPr>
              <a:t>and its treatment</a:t>
            </a:r>
          </a:p>
        </p:txBody>
      </p:sp>
      <p:sp>
        <p:nvSpPr>
          <p:cNvPr id="6163" name="Line 19"/>
          <p:cNvSpPr>
            <a:spLocks noChangeShapeType="1"/>
          </p:cNvSpPr>
          <p:nvPr/>
        </p:nvSpPr>
        <p:spPr bwMode="auto">
          <a:xfrm flipH="1">
            <a:off x="5181600" y="2209800"/>
            <a:ext cx="1219200" cy="1295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09600" y="228600"/>
            <a:ext cx="7772400" cy="1600200"/>
          </a:xfrm>
        </p:spPr>
        <p:txBody>
          <a:bodyPr>
            <a:normAutofit/>
          </a:bodyPr>
          <a:lstStyle/>
          <a:p>
            <a:r>
              <a:rPr lang="en-US" altLang="en-US" dirty="0"/>
              <a:t>Support During the Aging Process </a:t>
            </a:r>
          </a:p>
        </p:txBody>
      </p:sp>
      <p:sp>
        <p:nvSpPr>
          <p:cNvPr id="8195" name="Rectangle 3"/>
          <p:cNvSpPr>
            <a:spLocks noGrp="1" noChangeArrowheads="1"/>
          </p:cNvSpPr>
          <p:nvPr>
            <p:ph idx="1"/>
          </p:nvPr>
        </p:nvSpPr>
        <p:spPr>
          <a:xfrm>
            <a:off x="685800" y="1600200"/>
            <a:ext cx="7772400" cy="5029200"/>
          </a:xfrm>
        </p:spPr>
        <p:txBody>
          <a:bodyPr>
            <a:normAutofit fontScale="25000" lnSpcReduction="20000"/>
          </a:bodyPr>
          <a:lstStyle/>
          <a:p>
            <a:endParaRPr lang="en-US" altLang="en-US" sz="12800" dirty="0"/>
          </a:p>
          <a:p>
            <a:r>
              <a:rPr lang="en-US" altLang="en-US" sz="12800" dirty="0"/>
              <a:t>Document current level of function. </a:t>
            </a:r>
            <a:r>
              <a:rPr lang="en-US" altLang="en-US" sz="12800" b="1" dirty="0"/>
              <a:t>BASELINE</a:t>
            </a:r>
          </a:p>
          <a:p>
            <a:pPr marL="0" indent="0">
              <a:buNone/>
            </a:pPr>
            <a:r>
              <a:rPr lang="en-US" altLang="en-US" sz="12800" dirty="0"/>
              <a:t>     Recognition of changes that need attention, especially in non-verbal Individuals</a:t>
            </a:r>
          </a:p>
          <a:p>
            <a:pPr lvl="1"/>
            <a:r>
              <a:rPr lang="en-US" altLang="en-US" sz="12800" dirty="0"/>
              <a:t>e.g., dementia vs. more treatable problems</a:t>
            </a:r>
          </a:p>
          <a:p>
            <a:r>
              <a:rPr lang="en-US" altLang="en-US" sz="12800" dirty="0"/>
              <a:t>Agency plan for aging in place or alternative care.</a:t>
            </a:r>
          </a:p>
          <a:p>
            <a:r>
              <a:rPr lang="en-US" altLang="en-US" sz="12800" dirty="0"/>
              <a:t>End-of-life planning.</a:t>
            </a:r>
          </a:p>
          <a:p>
            <a:r>
              <a:rPr lang="en-US" altLang="en-US" sz="12800" dirty="0"/>
              <a:t>End-of-life care.</a:t>
            </a:r>
          </a:p>
          <a:p>
            <a:pPr>
              <a:buFont typeface="Wingdings" charset="2"/>
              <a:buNone/>
            </a:pPr>
            <a:endParaRPr lang="en-US" altLang="en-US" sz="4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to Rule-Out</a:t>
            </a:r>
          </a:p>
        </p:txBody>
      </p:sp>
      <p:sp>
        <p:nvSpPr>
          <p:cNvPr id="3" name="Content Placeholder 2"/>
          <p:cNvSpPr>
            <a:spLocks noGrp="1"/>
          </p:cNvSpPr>
          <p:nvPr>
            <p:ph idx="1"/>
          </p:nvPr>
        </p:nvSpPr>
        <p:spPr>
          <a:xfrm>
            <a:off x="457200" y="1371600"/>
            <a:ext cx="8229600" cy="5334000"/>
          </a:xfrm>
        </p:spPr>
        <p:txBody>
          <a:bodyPr>
            <a:normAutofit/>
          </a:bodyPr>
          <a:lstStyle/>
          <a:p>
            <a:r>
              <a:rPr lang="en-US" sz="4000" b="1" u="sng" dirty="0"/>
              <a:t>Always</a:t>
            </a:r>
            <a:r>
              <a:rPr lang="en-US" sz="4000" dirty="0"/>
              <a:t> rule out medical causes for maladaptive behaviors/psychiatric issues.</a:t>
            </a:r>
          </a:p>
          <a:p>
            <a:r>
              <a:rPr lang="en-US" sz="4000" dirty="0"/>
              <a:t>Possibilities:</a:t>
            </a:r>
          </a:p>
          <a:p>
            <a:r>
              <a:rPr lang="en-US" sz="4000" u="sng" dirty="0"/>
              <a:t>Heart Disease</a:t>
            </a:r>
            <a:r>
              <a:rPr lang="en-US" sz="4000" dirty="0"/>
              <a:t>.  Symptoms may include dizziness, disorientation, memory and cognitive deficits </a:t>
            </a:r>
          </a:p>
        </p:txBody>
      </p:sp>
    </p:spTree>
    <p:extLst>
      <p:ext uri="{BB962C8B-B14F-4D97-AF65-F5344CB8AC3E}">
        <p14:creationId xmlns:p14="http://schemas.microsoft.com/office/powerpoint/2010/main" val="17525280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to Rule-Out</a:t>
            </a:r>
          </a:p>
        </p:txBody>
      </p:sp>
      <p:sp>
        <p:nvSpPr>
          <p:cNvPr id="3" name="Content Placeholder 2"/>
          <p:cNvSpPr>
            <a:spLocks noGrp="1"/>
          </p:cNvSpPr>
          <p:nvPr>
            <p:ph idx="1"/>
          </p:nvPr>
        </p:nvSpPr>
        <p:spPr>
          <a:xfrm>
            <a:off x="457200" y="1600200"/>
            <a:ext cx="8229600" cy="5105400"/>
          </a:xfrm>
        </p:spPr>
        <p:txBody>
          <a:bodyPr>
            <a:normAutofit/>
          </a:bodyPr>
          <a:lstStyle/>
          <a:p>
            <a:r>
              <a:rPr lang="en-US" sz="4000" u="sng" dirty="0"/>
              <a:t>CVA/Stroke/TIA.</a:t>
            </a:r>
          </a:p>
          <a:p>
            <a:r>
              <a:rPr lang="en-US" sz="4000" dirty="0"/>
              <a:t>Symptoms may include cognitive loss, short/long term memory loss, disorientation, loss of speech or ability to communicate, lack of comprehension of surroundings and the spoken word.  </a:t>
            </a:r>
          </a:p>
        </p:txBody>
      </p:sp>
    </p:spTree>
    <p:extLst>
      <p:ext uri="{BB962C8B-B14F-4D97-AF65-F5344CB8AC3E}">
        <p14:creationId xmlns:p14="http://schemas.microsoft.com/office/powerpoint/2010/main" val="31543970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to Rule-Out</a:t>
            </a:r>
          </a:p>
        </p:txBody>
      </p:sp>
      <p:sp>
        <p:nvSpPr>
          <p:cNvPr id="3" name="Content Placeholder 2"/>
          <p:cNvSpPr>
            <a:spLocks noGrp="1"/>
          </p:cNvSpPr>
          <p:nvPr>
            <p:ph idx="1"/>
          </p:nvPr>
        </p:nvSpPr>
        <p:spPr>
          <a:xfrm>
            <a:off x="457200" y="1600200"/>
            <a:ext cx="8229600" cy="5105400"/>
          </a:xfrm>
        </p:spPr>
        <p:txBody>
          <a:bodyPr>
            <a:normAutofit/>
          </a:bodyPr>
          <a:lstStyle/>
          <a:p>
            <a:pPr marL="0" indent="0">
              <a:buNone/>
            </a:pPr>
            <a:endParaRPr lang="en-US" sz="4000" u="sng" dirty="0"/>
          </a:p>
          <a:p>
            <a:r>
              <a:rPr lang="en-US" sz="4000" u="sng" dirty="0"/>
              <a:t>Hypothyroidism.</a:t>
            </a:r>
          </a:p>
          <a:p>
            <a:r>
              <a:rPr lang="en-US" sz="4000" dirty="0"/>
              <a:t>Symptoms my include memory loss, lack of response, slowing down of response and recall time, cognitive loss, and lethargy.</a:t>
            </a:r>
          </a:p>
        </p:txBody>
      </p:sp>
    </p:spTree>
    <p:extLst>
      <p:ext uri="{BB962C8B-B14F-4D97-AF65-F5344CB8AC3E}">
        <p14:creationId xmlns:p14="http://schemas.microsoft.com/office/powerpoint/2010/main" val="1652208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to Rule-Out</a:t>
            </a:r>
          </a:p>
        </p:txBody>
      </p:sp>
      <p:sp>
        <p:nvSpPr>
          <p:cNvPr id="3" name="Content Placeholder 2"/>
          <p:cNvSpPr>
            <a:spLocks noGrp="1"/>
          </p:cNvSpPr>
          <p:nvPr>
            <p:ph idx="1"/>
          </p:nvPr>
        </p:nvSpPr>
        <p:spPr>
          <a:xfrm>
            <a:off x="457200" y="1600200"/>
            <a:ext cx="8229600" cy="5105400"/>
          </a:xfrm>
        </p:spPr>
        <p:txBody>
          <a:bodyPr>
            <a:normAutofit/>
          </a:bodyPr>
          <a:lstStyle/>
          <a:p>
            <a:r>
              <a:rPr lang="en-US" sz="4000" u="sng" dirty="0"/>
              <a:t>Medication Side-Effects, Toxicity, errors</a:t>
            </a:r>
            <a:r>
              <a:rPr lang="en-US" sz="4000" dirty="0"/>
              <a:t>.</a:t>
            </a:r>
          </a:p>
          <a:p>
            <a:r>
              <a:rPr lang="en-US" sz="4000" dirty="0"/>
              <a:t>Symptoms may include disorientation, lethargy, stumbling gait, confusion, memory loss, slowed response time, lack of response to stimuli, and aggression.</a:t>
            </a:r>
          </a:p>
        </p:txBody>
      </p:sp>
    </p:spTree>
    <p:extLst>
      <p:ext uri="{BB962C8B-B14F-4D97-AF65-F5344CB8AC3E}">
        <p14:creationId xmlns:p14="http://schemas.microsoft.com/office/powerpoint/2010/main" val="34266786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Issues to Rule-Out</a:t>
            </a:r>
          </a:p>
        </p:txBody>
      </p:sp>
      <p:sp>
        <p:nvSpPr>
          <p:cNvPr id="3" name="Content Placeholder 2"/>
          <p:cNvSpPr>
            <a:spLocks noGrp="1"/>
          </p:cNvSpPr>
          <p:nvPr>
            <p:ph idx="1"/>
          </p:nvPr>
        </p:nvSpPr>
        <p:spPr>
          <a:xfrm>
            <a:off x="457200" y="1600200"/>
            <a:ext cx="8229600" cy="5105400"/>
          </a:xfrm>
        </p:spPr>
        <p:txBody>
          <a:bodyPr>
            <a:normAutofit/>
          </a:bodyPr>
          <a:lstStyle/>
          <a:p>
            <a:r>
              <a:rPr lang="en-US" sz="4000" u="sng" dirty="0"/>
              <a:t>Sensory Impairments.</a:t>
            </a:r>
          </a:p>
          <a:p>
            <a:r>
              <a:rPr lang="en-US" sz="4000" dirty="0"/>
              <a:t>Hearing Loss: Symptoms may include lack of understanding and apparent inappropriate responses.</a:t>
            </a:r>
          </a:p>
          <a:p>
            <a:r>
              <a:rPr lang="en-US" sz="4000" dirty="0"/>
              <a:t>Visual Loss:  Symptoms may include inability to way-find; inability to name people they should know</a:t>
            </a:r>
          </a:p>
        </p:txBody>
      </p:sp>
    </p:spTree>
    <p:extLst>
      <p:ext uri="{BB962C8B-B14F-4D97-AF65-F5344CB8AC3E}">
        <p14:creationId xmlns:p14="http://schemas.microsoft.com/office/powerpoint/2010/main" val="5790360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27F8-AC45-3145-8F70-DD695D788EB5}"/>
              </a:ext>
            </a:extLst>
          </p:cNvPr>
          <p:cNvSpPr>
            <a:spLocks noGrp="1"/>
          </p:cNvSpPr>
          <p:nvPr>
            <p:ph type="title"/>
          </p:nvPr>
        </p:nvSpPr>
        <p:spPr/>
        <p:txBody>
          <a:bodyPr/>
          <a:lstStyle/>
          <a:p>
            <a:r>
              <a:rPr lang="en-US" dirty="0"/>
              <a:t>OK:  It’s Dementia. What Now?</a:t>
            </a:r>
          </a:p>
        </p:txBody>
      </p:sp>
      <p:sp>
        <p:nvSpPr>
          <p:cNvPr id="3" name="Content Placeholder 2">
            <a:extLst>
              <a:ext uri="{FF2B5EF4-FFF2-40B4-BE49-F238E27FC236}">
                <a16:creationId xmlns:a16="http://schemas.microsoft.com/office/drawing/2014/main" id="{FF1AA875-BF20-3F4A-B3B9-62F0FEDBCFB4}"/>
              </a:ext>
            </a:extLst>
          </p:cNvPr>
          <p:cNvSpPr>
            <a:spLocks noGrp="1"/>
          </p:cNvSpPr>
          <p:nvPr>
            <p:ph idx="1"/>
          </p:nvPr>
        </p:nvSpPr>
        <p:spPr/>
        <p:txBody>
          <a:bodyPr/>
          <a:lstStyle/>
          <a:p>
            <a:r>
              <a:rPr lang="en-US" dirty="0"/>
              <a:t>Most Common:  Alzheimer Disease.</a:t>
            </a:r>
          </a:p>
          <a:p>
            <a:r>
              <a:rPr lang="en-US" dirty="0"/>
              <a:t>Cause: Abnormal build-up of proteins, building plaques and tangles in and around brain cells.</a:t>
            </a:r>
          </a:p>
          <a:p>
            <a:r>
              <a:rPr lang="en-US" dirty="0"/>
              <a:t>Two main types:  Early-Onset. May appear in 40s and 50s. High risk in Down Syndrome.</a:t>
            </a:r>
          </a:p>
          <a:p>
            <a:r>
              <a:rPr lang="en-US" dirty="0"/>
              <a:t>Late-Onset: most common cause, generally age 65 and older. </a:t>
            </a:r>
          </a:p>
        </p:txBody>
      </p:sp>
    </p:spTree>
    <p:extLst>
      <p:ext uri="{BB962C8B-B14F-4D97-AF65-F5344CB8AC3E}">
        <p14:creationId xmlns:p14="http://schemas.microsoft.com/office/powerpoint/2010/main" val="22782683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C0618-F787-C149-97B8-A831160757CC}"/>
              </a:ext>
            </a:extLst>
          </p:cNvPr>
          <p:cNvSpPr>
            <a:spLocks noGrp="1"/>
          </p:cNvSpPr>
          <p:nvPr>
            <p:ph type="title"/>
          </p:nvPr>
        </p:nvSpPr>
        <p:spPr/>
        <p:txBody>
          <a:bodyPr/>
          <a:lstStyle/>
          <a:p>
            <a:r>
              <a:rPr lang="en-US" dirty="0"/>
              <a:t>Stages of Alzheimer Disease</a:t>
            </a:r>
          </a:p>
        </p:txBody>
      </p:sp>
      <p:sp>
        <p:nvSpPr>
          <p:cNvPr id="3" name="Content Placeholder 2">
            <a:extLst>
              <a:ext uri="{FF2B5EF4-FFF2-40B4-BE49-F238E27FC236}">
                <a16:creationId xmlns:a16="http://schemas.microsoft.com/office/drawing/2014/main" id="{5942B365-9487-504F-A728-C2CE17930D28}"/>
              </a:ext>
            </a:extLst>
          </p:cNvPr>
          <p:cNvSpPr>
            <a:spLocks noGrp="1"/>
          </p:cNvSpPr>
          <p:nvPr>
            <p:ph idx="1"/>
          </p:nvPr>
        </p:nvSpPr>
        <p:spPr/>
        <p:txBody>
          <a:bodyPr>
            <a:normAutofit lnSpcReduction="10000"/>
          </a:bodyPr>
          <a:lstStyle/>
          <a:p>
            <a:pPr marL="0" indent="0">
              <a:buNone/>
            </a:pPr>
            <a:r>
              <a:rPr lang="en-US" dirty="0"/>
              <a:t> it is difficult to project the duration from diagnosis to death in AD.  On average people with AD live between three and 11 years after diagnosis, but some survive 20 years or more.</a:t>
            </a:r>
          </a:p>
          <a:p>
            <a:pPr marL="0" indent="0">
              <a:buNone/>
            </a:pPr>
            <a:r>
              <a:rPr lang="en-US" dirty="0"/>
              <a:t>The degree of impairment and comorbidities at diagnosis can affect life expectancy.</a:t>
            </a:r>
          </a:p>
          <a:p>
            <a:pPr marL="0" indent="0">
              <a:buNone/>
            </a:pPr>
            <a:r>
              <a:rPr lang="en-US" dirty="0"/>
              <a:t>Pneumonia (aspiration) is one of the major causes of death due to the development of impaired ability to swallow.</a:t>
            </a:r>
          </a:p>
        </p:txBody>
      </p:sp>
    </p:spTree>
    <p:extLst>
      <p:ext uri="{BB962C8B-B14F-4D97-AF65-F5344CB8AC3E}">
        <p14:creationId xmlns:p14="http://schemas.microsoft.com/office/powerpoint/2010/main" val="155336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Ideas</a:t>
            </a:r>
          </a:p>
        </p:txBody>
      </p:sp>
      <p:sp>
        <p:nvSpPr>
          <p:cNvPr id="3" name="Content Placeholder 2"/>
          <p:cNvSpPr>
            <a:spLocks noGrp="1"/>
          </p:cNvSpPr>
          <p:nvPr>
            <p:ph idx="1"/>
          </p:nvPr>
        </p:nvSpPr>
        <p:spPr>
          <a:xfrm>
            <a:off x="457200" y="1295400"/>
            <a:ext cx="8229600" cy="5105400"/>
          </a:xfrm>
        </p:spPr>
        <p:txBody>
          <a:bodyPr>
            <a:normAutofit/>
          </a:bodyPr>
          <a:lstStyle/>
          <a:p>
            <a:r>
              <a:rPr lang="en-US" sz="4000" dirty="0"/>
              <a:t>The great secret that all old people share is that you really haven’t changed in seventy or eighty years.  Your body changes, but you don</a:t>
            </a:r>
            <a:r>
              <a:rPr lang="fr-FR" sz="4000" dirty="0"/>
              <a:t>’</a:t>
            </a:r>
            <a:r>
              <a:rPr lang="en-US" sz="4000" dirty="0"/>
              <a:t>t change at all.  And that, of course, causes great confusion.</a:t>
            </a:r>
          </a:p>
          <a:p>
            <a:r>
              <a:rPr lang="en-US" sz="4000" dirty="0"/>
              <a:t>Doris Lessing.</a:t>
            </a:r>
          </a:p>
        </p:txBody>
      </p:sp>
    </p:spTree>
    <p:extLst>
      <p:ext uri="{BB962C8B-B14F-4D97-AF65-F5344CB8AC3E}">
        <p14:creationId xmlns:p14="http://schemas.microsoft.com/office/powerpoint/2010/main" val="989949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8B24C4-AC04-4040-BBBF-5F4BC0BC1F39}"/>
              </a:ext>
            </a:extLst>
          </p:cNvPr>
          <p:cNvSpPr>
            <a:spLocks noGrp="1"/>
          </p:cNvSpPr>
          <p:nvPr>
            <p:ph type="title"/>
          </p:nvPr>
        </p:nvSpPr>
        <p:spPr/>
        <p:txBody>
          <a:bodyPr/>
          <a:lstStyle/>
          <a:p>
            <a:r>
              <a:rPr lang="en-US" dirty="0"/>
              <a:t>Treatment Strategies</a:t>
            </a:r>
          </a:p>
        </p:txBody>
      </p:sp>
      <p:sp>
        <p:nvSpPr>
          <p:cNvPr id="3" name="Content Placeholder 2">
            <a:extLst>
              <a:ext uri="{FF2B5EF4-FFF2-40B4-BE49-F238E27FC236}">
                <a16:creationId xmlns:a16="http://schemas.microsoft.com/office/drawing/2014/main" id="{12EDC4A0-FC48-AB43-9260-A723A68CCF77}"/>
              </a:ext>
            </a:extLst>
          </p:cNvPr>
          <p:cNvSpPr>
            <a:spLocks noGrp="1"/>
          </p:cNvSpPr>
          <p:nvPr>
            <p:ph idx="1"/>
          </p:nvPr>
        </p:nvSpPr>
        <p:spPr/>
        <p:txBody>
          <a:bodyPr>
            <a:normAutofit lnSpcReduction="10000"/>
          </a:bodyPr>
          <a:lstStyle/>
          <a:p>
            <a:r>
              <a:rPr lang="en-US" dirty="0"/>
              <a:t>Support and educate family caregivers.</a:t>
            </a:r>
          </a:p>
          <a:p>
            <a:r>
              <a:rPr lang="en-US" dirty="0"/>
              <a:t>Recognize challenges faced by the caregiver.</a:t>
            </a:r>
          </a:p>
          <a:p>
            <a:r>
              <a:rPr lang="en-US" dirty="0"/>
              <a:t>Change care focus. Going from making gains to that of maintaining as much function as possible and dealing with eventual loss and decline.</a:t>
            </a:r>
          </a:p>
          <a:p>
            <a:r>
              <a:rPr lang="en-US" dirty="0"/>
              <a:t>Develop and emulate current models of care that anticipate the increasing support needs as dementia progresses.</a:t>
            </a:r>
          </a:p>
        </p:txBody>
      </p:sp>
    </p:spTree>
    <p:extLst>
      <p:ext uri="{BB962C8B-B14F-4D97-AF65-F5344CB8AC3E}">
        <p14:creationId xmlns:p14="http://schemas.microsoft.com/office/powerpoint/2010/main" val="31235712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50E5D-A16D-214C-BFA1-3AFA29F30069}"/>
              </a:ext>
            </a:extLst>
          </p:cNvPr>
          <p:cNvSpPr>
            <a:spLocks noGrp="1"/>
          </p:cNvSpPr>
          <p:nvPr>
            <p:ph type="title"/>
          </p:nvPr>
        </p:nvSpPr>
        <p:spPr/>
        <p:txBody>
          <a:bodyPr/>
          <a:lstStyle/>
          <a:p>
            <a:r>
              <a:rPr lang="en-US" dirty="0"/>
              <a:t>Benefits of Early Diagnosis</a:t>
            </a:r>
          </a:p>
        </p:txBody>
      </p:sp>
      <p:sp>
        <p:nvSpPr>
          <p:cNvPr id="3" name="Content Placeholder 2">
            <a:extLst>
              <a:ext uri="{FF2B5EF4-FFF2-40B4-BE49-F238E27FC236}">
                <a16:creationId xmlns:a16="http://schemas.microsoft.com/office/drawing/2014/main" id="{9585FDB2-4F14-5746-9337-9AB1A61D8C83}"/>
              </a:ext>
            </a:extLst>
          </p:cNvPr>
          <p:cNvSpPr>
            <a:spLocks noGrp="1"/>
          </p:cNvSpPr>
          <p:nvPr>
            <p:ph idx="1"/>
          </p:nvPr>
        </p:nvSpPr>
        <p:spPr/>
        <p:txBody>
          <a:bodyPr/>
          <a:lstStyle/>
          <a:p>
            <a:r>
              <a:rPr lang="en-US" dirty="0"/>
              <a:t>Manage symptoms of dementia.</a:t>
            </a:r>
          </a:p>
          <a:p>
            <a:r>
              <a:rPr lang="en-US" dirty="0"/>
              <a:t>Maintain daily activities to the extent possible and preserve quality of life.</a:t>
            </a:r>
          </a:p>
          <a:p>
            <a:r>
              <a:rPr lang="en-US" dirty="0"/>
              <a:t>Anticipatory guidance.</a:t>
            </a:r>
          </a:p>
          <a:p>
            <a:r>
              <a:rPr lang="en-US" dirty="0"/>
              <a:t>Help offset caregiver stress.</a:t>
            </a:r>
          </a:p>
          <a:p>
            <a:r>
              <a:rPr lang="en-US" dirty="0"/>
              <a:t>Maintain “aging in place” whenever possible and appropriate.</a:t>
            </a:r>
          </a:p>
        </p:txBody>
      </p:sp>
    </p:spTree>
    <p:extLst>
      <p:ext uri="{BB962C8B-B14F-4D97-AF65-F5344CB8AC3E}">
        <p14:creationId xmlns:p14="http://schemas.microsoft.com/office/powerpoint/2010/main" val="15452048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600200"/>
            <a:ext cx="8229600" cy="5105400"/>
          </a:xfrm>
        </p:spPr>
        <p:txBody>
          <a:bodyPr>
            <a:normAutofit/>
          </a:bodyPr>
          <a:lstStyle/>
          <a:p>
            <a:r>
              <a:rPr lang="en-US" sz="4000" dirty="0"/>
              <a:t>Treat co-existing medical conditions that may affect behavior or mental status (Pain, stress, immobility, increasing dependence).</a:t>
            </a:r>
          </a:p>
          <a:p>
            <a:r>
              <a:rPr lang="en-US" sz="4000" dirty="0"/>
              <a:t>Maintain current levels of social support, build new sources as opportunity arises (geriatric day care, sitter services, </a:t>
            </a:r>
            <a:r>
              <a:rPr lang="en-US" sz="4000" dirty="0" err="1"/>
              <a:t>etc</a:t>
            </a:r>
            <a:r>
              <a:rPr lang="en-US" sz="4000" dirty="0"/>
              <a:t>).</a:t>
            </a:r>
          </a:p>
        </p:txBody>
      </p:sp>
    </p:spTree>
    <p:extLst>
      <p:ext uri="{BB962C8B-B14F-4D97-AF65-F5344CB8AC3E}">
        <p14:creationId xmlns:p14="http://schemas.microsoft.com/office/powerpoint/2010/main" val="15393189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295400"/>
            <a:ext cx="8229600" cy="5334000"/>
          </a:xfrm>
        </p:spPr>
        <p:txBody>
          <a:bodyPr>
            <a:normAutofit/>
          </a:bodyPr>
          <a:lstStyle/>
          <a:p>
            <a:endParaRPr lang="en-US" sz="4000" dirty="0"/>
          </a:p>
          <a:p>
            <a:r>
              <a:rPr lang="en-US" sz="4000" dirty="0"/>
              <a:t>Provide opportunities for social interactions. This helps to combat depression/maintain orientation</a:t>
            </a:r>
          </a:p>
          <a:p>
            <a:r>
              <a:rPr lang="en-US" sz="4000" dirty="0"/>
              <a:t>Person-Centered planning processes are important for aging individuals. </a:t>
            </a:r>
          </a:p>
        </p:txBody>
      </p:sp>
    </p:spTree>
    <p:extLst>
      <p:ext uri="{BB962C8B-B14F-4D97-AF65-F5344CB8AC3E}">
        <p14:creationId xmlns:p14="http://schemas.microsoft.com/office/powerpoint/2010/main" val="826686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219200"/>
            <a:ext cx="8229600" cy="5440363"/>
          </a:xfrm>
        </p:spPr>
        <p:txBody>
          <a:bodyPr>
            <a:normAutofit/>
          </a:bodyPr>
          <a:lstStyle/>
          <a:p>
            <a:r>
              <a:rPr lang="en-US" sz="4000" dirty="0"/>
              <a:t>Supporting caregivers is </a:t>
            </a:r>
            <a:r>
              <a:rPr lang="en-US" sz="4000" u="sng" dirty="0"/>
              <a:t>vital.</a:t>
            </a:r>
            <a:r>
              <a:rPr lang="en-US" sz="4000" dirty="0"/>
              <a:t>  </a:t>
            </a:r>
          </a:p>
          <a:p>
            <a:r>
              <a:rPr lang="en-US" sz="4000" dirty="0"/>
              <a:t>Education of caregivers will promote understanding of the disease process/aging process.</a:t>
            </a:r>
          </a:p>
          <a:p>
            <a:r>
              <a:rPr lang="en-US" sz="4000" dirty="0"/>
              <a:t>Teach caregivers to “not take it personally”, avoid “power struggles”, understand Individuals need to maintain a locus of control.</a:t>
            </a:r>
          </a:p>
          <a:p>
            <a:endParaRPr lang="en-US" sz="4000" dirty="0"/>
          </a:p>
        </p:txBody>
      </p:sp>
    </p:spTree>
    <p:extLst>
      <p:ext uri="{BB962C8B-B14F-4D97-AF65-F5344CB8AC3E}">
        <p14:creationId xmlns:p14="http://schemas.microsoft.com/office/powerpoint/2010/main" val="3025648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295400"/>
            <a:ext cx="8229600" cy="5334000"/>
          </a:xfrm>
        </p:spPr>
        <p:txBody>
          <a:bodyPr>
            <a:normAutofit lnSpcReduction="10000"/>
          </a:bodyPr>
          <a:lstStyle/>
          <a:p>
            <a:r>
              <a:rPr lang="en-US" sz="4400" dirty="0"/>
              <a:t>Teach Caregivers:</a:t>
            </a:r>
          </a:p>
          <a:p>
            <a:r>
              <a:rPr lang="en-US" sz="4400" dirty="0"/>
              <a:t>Speak directly to the person</a:t>
            </a:r>
          </a:p>
          <a:p>
            <a:r>
              <a:rPr lang="en-US" sz="4400" dirty="0"/>
              <a:t>Keep sentences short</a:t>
            </a:r>
          </a:p>
          <a:p>
            <a:r>
              <a:rPr lang="en-US" sz="4400" dirty="0"/>
              <a:t>Use simple language</a:t>
            </a:r>
          </a:p>
          <a:p>
            <a:r>
              <a:rPr lang="en-US" sz="4400" dirty="0"/>
              <a:t>Avoid “slang”  their slang may not be up to date”</a:t>
            </a:r>
          </a:p>
          <a:p>
            <a:r>
              <a:rPr lang="en-US" sz="4400" dirty="0"/>
              <a:t>Speak slowly and clearly</a:t>
            </a:r>
          </a:p>
        </p:txBody>
      </p:sp>
    </p:spTree>
    <p:extLst>
      <p:ext uri="{BB962C8B-B14F-4D97-AF65-F5344CB8AC3E}">
        <p14:creationId xmlns:p14="http://schemas.microsoft.com/office/powerpoint/2010/main" val="3645088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 </a:t>
            </a:r>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en-US" sz="4000" dirty="0"/>
              <a:t>Teach Caregivers:</a:t>
            </a:r>
          </a:p>
          <a:p>
            <a:r>
              <a:rPr lang="en-US" sz="4000" dirty="0"/>
              <a:t>Give concrete directions</a:t>
            </a:r>
          </a:p>
          <a:p>
            <a:r>
              <a:rPr lang="en-US" sz="4000" dirty="0"/>
              <a:t>Break complicated instructions down into smaller parts (preferably one-step)</a:t>
            </a:r>
          </a:p>
          <a:p>
            <a:r>
              <a:rPr lang="en-US" sz="4000" dirty="0"/>
              <a:t>Use pictures, symbols and actions to convey meaning</a:t>
            </a:r>
          </a:p>
          <a:p>
            <a:r>
              <a:rPr lang="en-US" sz="4000" dirty="0"/>
              <a:t>Be aware of hearing and vision issues</a:t>
            </a:r>
          </a:p>
          <a:p>
            <a:r>
              <a:rPr lang="en-US" sz="4000" dirty="0"/>
              <a:t>Music (Their Music) is very useful and therapeutic</a:t>
            </a:r>
          </a:p>
        </p:txBody>
      </p:sp>
    </p:spTree>
    <p:extLst>
      <p:ext uri="{BB962C8B-B14F-4D97-AF65-F5344CB8AC3E}">
        <p14:creationId xmlns:p14="http://schemas.microsoft.com/office/powerpoint/2010/main" val="15767607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295400"/>
            <a:ext cx="8229600" cy="5410200"/>
          </a:xfrm>
        </p:spPr>
        <p:txBody>
          <a:bodyPr>
            <a:normAutofit fontScale="92500" lnSpcReduction="10000"/>
          </a:bodyPr>
          <a:lstStyle/>
          <a:p>
            <a:r>
              <a:rPr lang="en-US" sz="4000" dirty="0"/>
              <a:t>Teach Caregivers:</a:t>
            </a:r>
          </a:p>
          <a:p>
            <a:r>
              <a:rPr lang="en-US" sz="4000" dirty="0"/>
              <a:t>Make eye contact.  Use your name (Every time)</a:t>
            </a:r>
          </a:p>
          <a:p>
            <a:r>
              <a:rPr lang="en-US" sz="4000" dirty="0"/>
              <a:t>Don’t assume the person can’t understand. But KEEP IT SIMPLE</a:t>
            </a:r>
          </a:p>
          <a:p>
            <a:r>
              <a:rPr lang="en-US" sz="4000" dirty="0"/>
              <a:t>Be genuine in your desire to understand him or her</a:t>
            </a:r>
          </a:p>
          <a:p>
            <a:r>
              <a:rPr lang="en-US" sz="4000" dirty="0"/>
              <a:t>Don</a:t>
            </a:r>
            <a:r>
              <a:rPr lang="fr-FR" sz="4000" dirty="0"/>
              <a:t>’</a:t>
            </a:r>
            <a:r>
              <a:rPr lang="en-US" sz="4000" dirty="0"/>
              <a:t>t be rushed</a:t>
            </a:r>
          </a:p>
          <a:p>
            <a:r>
              <a:rPr lang="en-US" sz="4000" dirty="0"/>
              <a:t>Adapt activities/schedules as needed.</a:t>
            </a:r>
          </a:p>
        </p:txBody>
      </p:sp>
    </p:spTree>
    <p:extLst>
      <p:ext uri="{BB962C8B-B14F-4D97-AF65-F5344CB8AC3E}">
        <p14:creationId xmlns:p14="http://schemas.microsoft.com/office/powerpoint/2010/main" val="3109346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219200"/>
            <a:ext cx="8229600" cy="5410200"/>
          </a:xfrm>
        </p:spPr>
        <p:txBody>
          <a:bodyPr>
            <a:normAutofit lnSpcReduction="10000"/>
          </a:bodyPr>
          <a:lstStyle/>
          <a:p>
            <a:r>
              <a:rPr lang="en-US" sz="4000" dirty="0"/>
              <a:t>Medication:</a:t>
            </a:r>
          </a:p>
          <a:p>
            <a:r>
              <a:rPr lang="en-US" sz="4000" dirty="0"/>
              <a:t>Important to remember that medication should not be the first, or the only modality to manage behavior/psychiatric symptoms in aging individuals.</a:t>
            </a:r>
          </a:p>
          <a:p>
            <a:r>
              <a:rPr lang="en-US" sz="4000" dirty="0"/>
              <a:t>When considering medications, they should be targeted to specific symptoms.</a:t>
            </a:r>
          </a:p>
        </p:txBody>
      </p:sp>
    </p:spTree>
    <p:extLst>
      <p:ext uri="{BB962C8B-B14F-4D97-AF65-F5344CB8AC3E}">
        <p14:creationId xmlns:p14="http://schemas.microsoft.com/office/powerpoint/2010/main" val="10560652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Strategies</a:t>
            </a:r>
          </a:p>
        </p:txBody>
      </p:sp>
      <p:sp>
        <p:nvSpPr>
          <p:cNvPr id="3" name="Content Placeholder 2"/>
          <p:cNvSpPr>
            <a:spLocks noGrp="1"/>
          </p:cNvSpPr>
          <p:nvPr>
            <p:ph idx="1"/>
          </p:nvPr>
        </p:nvSpPr>
        <p:spPr>
          <a:xfrm>
            <a:off x="457200" y="1371600"/>
            <a:ext cx="8229600" cy="5334000"/>
          </a:xfrm>
        </p:spPr>
        <p:txBody>
          <a:bodyPr>
            <a:normAutofit/>
          </a:bodyPr>
          <a:lstStyle/>
          <a:p>
            <a:r>
              <a:rPr lang="en-US" sz="4000" dirty="0"/>
              <a:t>Keep the metabolic issues previously discussed in mind.</a:t>
            </a:r>
          </a:p>
          <a:p>
            <a:r>
              <a:rPr lang="en-US" sz="4000" dirty="0"/>
              <a:t>Aging individuals may need much smaller doses to have the same effect.</a:t>
            </a:r>
          </a:p>
          <a:p>
            <a:r>
              <a:rPr lang="en-US" sz="4000" dirty="0"/>
              <a:t>“Start low and go slow”</a:t>
            </a:r>
          </a:p>
          <a:p>
            <a:r>
              <a:rPr lang="en-US" sz="4000" dirty="0"/>
              <a:t>Monitor carefully for side effects/adverse reactions.</a:t>
            </a:r>
          </a:p>
        </p:txBody>
      </p:sp>
    </p:spTree>
    <p:extLst>
      <p:ext uri="{BB962C8B-B14F-4D97-AF65-F5344CB8AC3E}">
        <p14:creationId xmlns:p14="http://schemas.microsoft.com/office/powerpoint/2010/main" val="898194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Ideas</a:t>
            </a:r>
          </a:p>
        </p:txBody>
      </p:sp>
      <p:sp>
        <p:nvSpPr>
          <p:cNvPr id="3" name="Content Placeholder 2"/>
          <p:cNvSpPr>
            <a:spLocks noGrp="1"/>
          </p:cNvSpPr>
          <p:nvPr>
            <p:ph idx="1"/>
          </p:nvPr>
        </p:nvSpPr>
        <p:spPr>
          <a:xfrm>
            <a:off x="457200" y="1600200"/>
            <a:ext cx="8229600" cy="4953000"/>
          </a:xfrm>
        </p:spPr>
        <p:txBody>
          <a:bodyPr>
            <a:normAutofit/>
          </a:bodyPr>
          <a:lstStyle/>
          <a:p>
            <a:r>
              <a:rPr lang="en-US" sz="4000" i="1" dirty="0"/>
              <a:t>We’ve put more effort into helping folks reach old age than into helping them enjoy it.</a:t>
            </a:r>
          </a:p>
          <a:p>
            <a:r>
              <a:rPr lang="en-US" sz="4000" i="1" dirty="0"/>
              <a:t>Frank A. Clark</a:t>
            </a:r>
          </a:p>
          <a:p>
            <a:endParaRPr lang="en-US" sz="4000" i="1" dirty="0"/>
          </a:p>
          <a:p>
            <a:r>
              <a:rPr lang="en-US" sz="4000" i="1" dirty="0"/>
              <a:t>Old age </a:t>
            </a:r>
            <a:r>
              <a:rPr lang="en-US" sz="4000" i="1" dirty="0" err="1"/>
              <a:t>ain’t</a:t>
            </a:r>
            <a:r>
              <a:rPr lang="en-US" sz="4000" i="1" dirty="0"/>
              <a:t> no place for sissies.</a:t>
            </a:r>
          </a:p>
          <a:p>
            <a:r>
              <a:rPr lang="en-US" sz="4000" i="1" dirty="0"/>
              <a:t>Bette Davis.</a:t>
            </a:r>
          </a:p>
        </p:txBody>
      </p:sp>
    </p:spTree>
    <p:extLst>
      <p:ext uri="{BB962C8B-B14F-4D97-AF65-F5344CB8AC3E}">
        <p14:creationId xmlns:p14="http://schemas.microsoft.com/office/powerpoint/2010/main" val="20416399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Questions???</a:t>
            </a:r>
          </a:p>
        </p:txBody>
      </p:sp>
      <p:sp>
        <p:nvSpPr>
          <p:cNvPr id="3" name="Content Placeholder 2"/>
          <p:cNvSpPr>
            <a:spLocks noGrp="1"/>
          </p:cNvSpPr>
          <p:nvPr>
            <p:ph idx="1"/>
          </p:nvPr>
        </p:nvSpPr>
        <p:spPr>
          <a:xfrm>
            <a:off x="1015352" y="1600201"/>
            <a:ext cx="7671448" cy="4983162"/>
          </a:xfrm>
        </p:spPr>
        <p:txBody>
          <a:bodyPr>
            <a:normAutofit lnSpcReduction="10000"/>
          </a:bodyPr>
          <a:lstStyle/>
          <a:p>
            <a:endParaRPr lang="en-US" dirty="0"/>
          </a:p>
          <a:p>
            <a:r>
              <a:rPr lang="en-US" sz="4000" dirty="0"/>
              <a:t>My Contact Info:</a:t>
            </a:r>
          </a:p>
          <a:p>
            <a:r>
              <a:rPr lang="en-US" sz="4000" dirty="0"/>
              <a:t>Frederick Wetzel, Ph.D., LNC, CDP, LLC.</a:t>
            </a:r>
          </a:p>
          <a:p>
            <a:r>
              <a:rPr lang="en-US" sz="4000" dirty="0"/>
              <a:t>917-797-1824</a:t>
            </a:r>
          </a:p>
          <a:p>
            <a:r>
              <a:rPr lang="en-US" sz="4000" dirty="0">
                <a:hlinkClick r:id="rId2"/>
              </a:rPr>
              <a:t>wetzelfm@gmail.com</a:t>
            </a:r>
            <a:endParaRPr lang="en-US" sz="4000" dirty="0"/>
          </a:p>
          <a:p>
            <a:r>
              <a:rPr lang="en-US" sz="4000" dirty="0"/>
              <a:t>I’m available to provide training and consultation on request.</a:t>
            </a:r>
          </a:p>
        </p:txBody>
      </p:sp>
    </p:spTree>
    <p:extLst>
      <p:ext uri="{BB962C8B-B14F-4D97-AF65-F5344CB8AC3E}">
        <p14:creationId xmlns:p14="http://schemas.microsoft.com/office/powerpoint/2010/main" val="2534286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Statistics/Facts</a:t>
            </a:r>
          </a:p>
        </p:txBody>
      </p:sp>
      <p:sp>
        <p:nvSpPr>
          <p:cNvPr id="3" name="Content Placeholder 2"/>
          <p:cNvSpPr>
            <a:spLocks noGrp="1"/>
          </p:cNvSpPr>
          <p:nvPr>
            <p:ph idx="1"/>
          </p:nvPr>
        </p:nvSpPr>
        <p:spPr>
          <a:xfrm>
            <a:off x="457200" y="1600200"/>
            <a:ext cx="8229600" cy="5029200"/>
          </a:xfrm>
        </p:spPr>
        <p:txBody>
          <a:bodyPr/>
          <a:lstStyle/>
          <a:p>
            <a:r>
              <a:rPr lang="en-US" dirty="0"/>
              <a:t>22% of the general population is currently age 60 and over.</a:t>
            </a:r>
          </a:p>
          <a:p>
            <a:pPr marL="0" indent="0">
              <a:buNone/>
            </a:pPr>
            <a:r>
              <a:rPr lang="en-US" dirty="0"/>
              <a:t>    22% of the general population will be over age     65 by 2040.</a:t>
            </a:r>
          </a:p>
          <a:p>
            <a:r>
              <a:rPr lang="en-US" dirty="0"/>
              <a:t>Persons with I/DD are experiencing increases in longevity similar to the general population-due to improved medical care and sanitation, and their greater survival to adulthood</a:t>
            </a:r>
          </a:p>
          <a:p>
            <a:endParaRPr lang="en-US" dirty="0"/>
          </a:p>
        </p:txBody>
      </p:sp>
    </p:spTree>
    <p:extLst>
      <p:ext uri="{BB962C8B-B14F-4D97-AF65-F5344CB8AC3E}">
        <p14:creationId xmlns:p14="http://schemas.microsoft.com/office/powerpoint/2010/main" val="2733585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Statistics/Facts</a:t>
            </a:r>
          </a:p>
        </p:txBody>
      </p:sp>
      <p:sp>
        <p:nvSpPr>
          <p:cNvPr id="3" name="Content Placeholder 2"/>
          <p:cNvSpPr>
            <a:spLocks noGrp="1"/>
          </p:cNvSpPr>
          <p:nvPr>
            <p:ph idx="1"/>
          </p:nvPr>
        </p:nvSpPr>
        <p:spPr>
          <a:xfrm>
            <a:off x="457200" y="1417638"/>
            <a:ext cx="8229600" cy="5211762"/>
          </a:xfrm>
        </p:spPr>
        <p:txBody>
          <a:bodyPr>
            <a:normAutofit fontScale="92500"/>
          </a:bodyPr>
          <a:lstStyle/>
          <a:p>
            <a:r>
              <a:rPr lang="en-US" dirty="0"/>
              <a:t>6.5 million people in the U.S. have an ID (2019) </a:t>
            </a:r>
          </a:p>
          <a:p>
            <a:r>
              <a:rPr lang="en-US" dirty="0"/>
              <a:t>Persons with I/DD in the U.S. age 60 or older estimated to be at 173,000 in 1995.</a:t>
            </a:r>
          </a:p>
          <a:p>
            <a:r>
              <a:rPr lang="en-US" dirty="0"/>
              <a:t>An estimated 332,900 baby boomers were born between the years 1946 and 1964.</a:t>
            </a:r>
          </a:p>
          <a:p>
            <a:r>
              <a:rPr lang="en-US" dirty="0"/>
              <a:t>Numbers of older persons with I/DD may double or triple by 2025.</a:t>
            </a:r>
          </a:p>
          <a:p>
            <a:r>
              <a:rPr lang="en-US" dirty="0"/>
              <a:t>Average life expectancy for persons with I/DD , with some exceptions, is approaching same age as the general population.</a:t>
            </a:r>
          </a:p>
        </p:txBody>
      </p:sp>
    </p:spTree>
    <p:extLst>
      <p:ext uri="{BB962C8B-B14F-4D97-AF65-F5344CB8AC3E}">
        <p14:creationId xmlns:p14="http://schemas.microsoft.com/office/powerpoint/2010/main" val="2066436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Some Statistics/Facts</a:t>
            </a:r>
          </a:p>
        </p:txBody>
      </p:sp>
      <p:sp>
        <p:nvSpPr>
          <p:cNvPr id="3" name="Content Placeholder 2"/>
          <p:cNvSpPr>
            <a:spLocks noGrp="1"/>
          </p:cNvSpPr>
          <p:nvPr>
            <p:ph idx="1"/>
          </p:nvPr>
        </p:nvSpPr>
        <p:spPr>
          <a:xfrm>
            <a:off x="457200" y="1600200"/>
            <a:ext cx="8229600" cy="5105400"/>
          </a:xfrm>
        </p:spPr>
        <p:txBody>
          <a:bodyPr/>
          <a:lstStyle/>
          <a:p>
            <a:r>
              <a:rPr lang="en-US" dirty="0"/>
              <a:t>Average life expectancy for persons with Down Syndrome has improved, yet is lower than persons with I/DD by 10-20 years, and the older population without I/DD.</a:t>
            </a:r>
          </a:p>
          <a:p>
            <a:r>
              <a:rPr lang="en-US" dirty="0"/>
              <a:t>Average life expectancy with Down Syndrome in 1960 was 10 years and is now reported to be nearly 60 years and climbing .</a:t>
            </a:r>
          </a:p>
          <a:p>
            <a:pPr marL="0" indent="0">
              <a:buNone/>
            </a:pPr>
            <a:endParaRPr lang="en-US" dirty="0"/>
          </a:p>
        </p:txBody>
      </p:sp>
    </p:spTree>
    <p:extLst>
      <p:ext uri="{BB962C8B-B14F-4D97-AF65-F5344CB8AC3E}">
        <p14:creationId xmlns:p14="http://schemas.microsoft.com/office/powerpoint/2010/main" val="3871957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Risk Factors for Decreased Longevity</a:t>
            </a:r>
          </a:p>
        </p:txBody>
      </p:sp>
      <p:sp>
        <p:nvSpPr>
          <p:cNvPr id="3" name="Content Placeholder 2"/>
          <p:cNvSpPr>
            <a:spLocks noGrp="1"/>
          </p:cNvSpPr>
          <p:nvPr>
            <p:ph idx="1"/>
          </p:nvPr>
        </p:nvSpPr>
        <p:spPr>
          <a:xfrm>
            <a:off x="457200" y="1600200"/>
            <a:ext cx="8229600" cy="4953000"/>
          </a:xfrm>
        </p:spPr>
        <p:txBody>
          <a:bodyPr/>
          <a:lstStyle/>
          <a:p>
            <a:r>
              <a:rPr lang="en-US" dirty="0"/>
              <a:t>1. Associated health conditions more commonly found for individuals with severe degree of ID (Severe-Profound), seizure disorder, or cerebral palsy.</a:t>
            </a:r>
          </a:p>
          <a:p>
            <a:r>
              <a:rPr lang="en-US" dirty="0"/>
              <a:t>2. Major medical problems (</a:t>
            </a:r>
            <a:r>
              <a:rPr lang="en-US" dirty="0" err="1"/>
              <a:t>eg</a:t>
            </a:r>
            <a:r>
              <a:rPr lang="en-US" dirty="0"/>
              <a:t>. chronic upper respiratory conditions, infections, cardiac conditions, choking)</a:t>
            </a:r>
          </a:p>
          <a:p>
            <a:r>
              <a:rPr lang="en-US" dirty="0"/>
              <a:t>3. Decreased mobility, toileting and eating skills.</a:t>
            </a:r>
          </a:p>
        </p:txBody>
      </p:sp>
    </p:spTree>
    <p:extLst>
      <p:ext uri="{BB962C8B-B14F-4D97-AF65-F5344CB8AC3E}">
        <p14:creationId xmlns:p14="http://schemas.microsoft.com/office/powerpoint/2010/main" val="3055461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Factors</a:t>
            </a:r>
          </a:p>
        </p:txBody>
      </p:sp>
      <p:sp>
        <p:nvSpPr>
          <p:cNvPr id="3" name="Content Placeholder 2"/>
          <p:cNvSpPr>
            <a:spLocks noGrp="1"/>
          </p:cNvSpPr>
          <p:nvPr>
            <p:ph idx="1"/>
          </p:nvPr>
        </p:nvSpPr>
        <p:spPr>
          <a:xfrm>
            <a:off x="457200" y="1600200"/>
            <a:ext cx="8229600" cy="5029200"/>
          </a:xfrm>
        </p:spPr>
        <p:txBody>
          <a:bodyPr>
            <a:normAutofit/>
          </a:bodyPr>
          <a:lstStyle/>
          <a:p>
            <a:r>
              <a:rPr lang="en-US" dirty="0"/>
              <a:t>Aging families-aging caregivers.</a:t>
            </a:r>
          </a:p>
          <a:p>
            <a:pPr marL="0" indent="0">
              <a:buNone/>
            </a:pPr>
            <a:r>
              <a:rPr lang="en-US" dirty="0"/>
              <a:t>   An estimated 60% of persons with I/DD live with family.</a:t>
            </a:r>
          </a:p>
          <a:p>
            <a:pPr marL="0" indent="0">
              <a:buNone/>
            </a:pPr>
            <a:r>
              <a:rPr lang="en-US" dirty="0"/>
              <a:t>   25% live with caregivers aged 60 and older;</a:t>
            </a:r>
          </a:p>
          <a:p>
            <a:pPr marL="0" indent="0">
              <a:buNone/>
            </a:pPr>
            <a:r>
              <a:rPr lang="en-US" dirty="0"/>
              <a:t>   35% live with middle-aged caregivers</a:t>
            </a:r>
          </a:p>
          <a:p>
            <a:r>
              <a:rPr lang="en-US" dirty="0"/>
              <a:t>Persons with I/DD may outlive older parents, and parental death or illness may precipitate a crisis whereby the individual requires rapid response by the service system.</a:t>
            </a:r>
          </a:p>
        </p:txBody>
      </p:sp>
    </p:spTree>
    <p:extLst>
      <p:ext uri="{BB962C8B-B14F-4D97-AF65-F5344CB8AC3E}">
        <p14:creationId xmlns:p14="http://schemas.microsoft.com/office/powerpoint/2010/main" val="4120915402"/>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Spectrum.thmx</Template>
  <TotalTime>2065</TotalTime>
  <Words>1949</Words>
  <Application>Microsoft Macintosh PowerPoint</Application>
  <PresentationFormat>On-screen Show (4:3)</PresentationFormat>
  <Paragraphs>213</Paragraphs>
  <Slides>40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Times New Roman</vt:lpstr>
      <vt:lpstr>Wingdings</vt:lpstr>
      <vt:lpstr>Office Theme</vt:lpstr>
      <vt:lpstr>I/DD and Dementia: Supporting People with   Developmental Disabilities During the Aging Process: </vt:lpstr>
      <vt:lpstr>Ideas</vt:lpstr>
      <vt:lpstr>Ideas</vt:lpstr>
      <vt:lpstr>Ideas</vt:lpstr>
      <vt:lpstr>Some Statistics/Facts</vt:lpstr>
      <vt:lpstr>Some Statistics/Facts</vt:lpstr>
      <vt:lpstr>Some Statistics/Facts</vt:lpstr>
      <vt:lpstr>Risk Factors for Decreased Longevity</vt:lpstr>
      <vt:lpstr>Risk Factors</vt:lpstr>
      <vt:lpstr>Risk Factors</vt:lpstr>
      <vt:lpstr>Risk Factors</vt:lpstr>
      <vt:lpstr>Risk Factors</vt:lpstr>
      <vt:lpstr>Risk Factors</vt:lpstr>
      <vt:lpstr>Risk Factors</vt:lpstr>
      <vt:lpstr>Risk Factors</vt:lpstr>
      <vt:lpstr>Risk Factors</vt:lpstr>
      <vt:lpstr>Aging in Place in Residential Settings</vt:lpstr>
      <vt:lpstr>Aging with I/DD</vt:lpstr>
      <vt:lpstr>Factors that complicate aging with I/DD</vt:lpstr>
      <vt:lpstr>Other factors that complicate aging with an I/DD</vt:lpstr>
      <vt:lpstr>Aging With a Developmental Disability</vt:lpstr>
      <vt:lpstr>Support During the Aging Process </vt:lpstr>
      <vt:lpstr>Issues to Rule-Out</vt:lpstr>
      <vt:lpstr>Issues to Rule-Out</vt:lpstr>
      <vt:lpstr>Issues to Rule-Out</vt:lpstr>
      <vt:lpstr>Issues to Rule-Out</vt:lpstr>
      <vt:lpstr>Issues to Rule-Out</vt:lpstr>
      <vt:lpstr>OK:  It’s Dementia. What Now?</vt:lpstr>
      <vt:lpstr>Stages of Alzheimer Disease</vt:lpstr>
      <vt:lpstr>Treatment Strategies</vt:lpstr>
      <vt:lpstr>Benefits of Early Diagnosis</vt:lpstr>
      <vt:lpstr>Treatment Strategies</vt:lpstr>
      <vt:lpstr>Treatment Strategies</vt:lpstr>
      <vt:lpstr>Treatment Strategies</vt:lpstr>
      <vt:lpstr>Treatment Strategies</vt:lpstr>
      <vt:lpstr>Treatment Strategies </vt:lpstr>
      <vt:lpstr>Treatment Strategies</vt:lpstr>
      <vt:lpstr>Treatment Strategies</vt:lpstr>
      <vt:lpstr>Treatment Strategies</vt:lpstr>
      <vt:lpstr>??? Questions???</vt:lpstr>
    </vt:vector>
  </TitlesOfParts>
  <Company>Seattle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People with Developmental Disabilities During the Aging Process </dc:title>
  <dc:creator>Kathleen Clotfelter Watson</dc:creator>
  <cp:lastModifiedBy>Frederick Wetzel</cp:lastModifiedBy>
  <cp:revision>83</cp:revision>
  <dcterms:created xsi:type="dcterms:W3CDTF">2004-07-26T15:51:13Z</dcterms:created>
  <dcterms:modified xsi:type="dcterms:W3CDTF">2022-06-03T14:21:20Z</dcterms:modified>
</cp:coreProperties>
</file>