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256" r:id="rId2"/>
    <p:sldId id="281" r:id="rId3"/>
    <p:sldId id="258" r:id="rId4"/>
    <p:sldId id="259" r:id="rId5"/>
    <p:sldId id="260" r:id="rId6"/>
    <p:sldId id="261" r:id="rId7"/>
    <p:sldId id="262" r:id="rId8"/>
    <p:sldId id="257" r:id="rId9"/>
    <p:sldId id="264" r:id="rId10"/>
    <p:sldId id="265" r:id="rId11"/>
    <p:sldId id="266" r:id="rId12"/>
    <p:sldId id="269" r:id="rId13"/>
    <p:sldId id="267" r:id="rId14"/>
    <p:sldId id="270" r:id="rId15"/>
    <p:sldId id="268" r:id="rId16"/>
    <p:sldId id="283" r:id="rId17"/>
    <p:sldId id="271" r:id="rId18"/>
    <p:sldId id="273" r:id="rId19"/>
    <p:sldId id="274" r:id="rId20"/>
    <p:sldId id="276" r:id="rId21"/>
    <p:sldId id="277" r:id="rId22"/>
    <p:sldId id="278" r:id="rId23"/>
    <p:sldId id="272" r:id="rId24"/>
    <p:sldId id="279" r:id="rId25"/>
    <p:sldId id="282" r:id="rId26"/>
    <p:sldId id="284" r:id="rId27"/>
  </p:sldIdLst>
  <p:sldSz cx="9144000" cy="6858000" type="screen4x3"/>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43" autoAdjust="0"/>
    <p:restoredTop sz="94667" autoAdjust="0"/>
  </p:normalViewPr>
  <p:slideViewPr>
    <p:cSldViewPr>
      <p:cViewPr>
        <p:scale>
          <a:sx n="77" d="100"/>
          <a:sy n="77" d="100"/>
        </p:scale>
        <p:origin x="1675"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2603" cy="465615"/>
          </a:xfrm>
          <a:prstGeom prst="rect">
            <a:avLst/>
          </a:prstGeom>
        </p:spPr>
        <p:txBody>
          <a:bodyPr vert="horz" lIns="91541" tIns="45770" rIns="91541" bIns="45770" rtlCol="0"/>
          <a:lstStyle>
            <a:lvl1pPr algn="l">
              <a:defRPr sz="1200"/>
            </a:lvl1pPr>
          </a:lstStyle>
          <a:p>
            <a:endParaRPr lang="en-US" dirty="0"/>
          </a:p>
        </p:txBody>
      </p:sp>
      <p:sp>
        <p:nvSpPr>
          <p:cNvPr id="3" name="Date Placeholder 2"/>
          <p:cNvSpPr>
            <a:spLocks noGrp="1"/>
          </p:cNvSpPr>
          <p:nvPr>
            <p:ph type="dt" sz="quarter" idx="1"/>
          </p:nvPr>
        </p:nvSpPr>
        <p:spPr>
          <a:xfrm>
            <a:off x="3975733" y="0"/>
            <a:ext cx="3042603" cy="465615"/>
          </a:xfrm>
          <a:prstGeom prst="rect">
            <a:avLst/>
          </a:prstGeom>
        </p:spPr>
        <p:txBody>
          <a:bodyPr vert="horz" lIns="91541" tIns="45770" rIns="91541" bIns="45770" rtlCol="0"/>
          <a:lstStyle>
            <a:lvl1pPr algn="r">
              <a:defRPr sz="1200"/>
            </a:lvl1pPr>
          </a:lstStyle>
          <a:p>
            <a:fld id="{4AB7BEDD-045C-4A8E-B8CA-C2C67BFC9FD8}" type="datetimeFigureOut">
              <a:rPr lang="en-US" smtClean="0"/>
              <a:t>10/22/2021</a:t>
            </a:fld>
            <a:endParaRPr lang="en-US" dirty="0"/>
          </a:p>
        </p:txBody>
      </p:sp>
      <p:sp>
        <p:nvSpPr>
          <p:cNvPr id="4" name="Footer Placeholder 3"/>
          <p:cNvSpPr>
            <a:spLocks noGrp="1"/>
          </p:cNvSpPr>
          <p:nvPr>
            <p:ph type="ftr" sz="quarter" idx="2"/>
          </p:nvPr>
        </p:nvSpPr>
        <p:spPr>
          <a:xfrm>
            <a:off x="1" y="8838722"/>
            <a:ext cx="3042603" cy="465615"/>
          </a:xfrm>
          <a:prstGeom prst="rect">
            <a:avLst/>
          </a:prstGeom>
        </p:spPr>
        <p:txBody>
          <a:bodyPr vert="horz" lIns="91541" tIns="45770" rIns="91541" bIns="4577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5733" y="8838722"/>
            <a:ext cx="3042603" cy="465615"/>
          </a:xfrm>
          <a:prstGeom prst="rect">
            <a:avLst/>
          </a:prstGeom>
        </p:spPr>
        <p:txBody>
          <a:bodyPr vert="horz" lIns="91541" tIns="45770" rIns="91541" bIns="45770" rtlCol="0" anchor="b"/>
          <a:lstStyle>
            <a:lvl1pPr algn="r">
              <a:defRPr sz="1200"/>
            </a:lvl1pPr>
          </a:lstStyle>
          <a:p>
            <a:fld id="{C3AC4779-014E-4DFD-B72D-2F1B43577C81}" type="slidenum">
              <a:rPr lang="en-US" smtClean="0"/>
              <a:t>‹#›</a:t>
            </a:fld>
            <a:endParaRPr lang="en-US" dirty="0"/>
          </a:p>
        </p:txBody>
      </p:sp>
    </p:spTree>
    <p:extLst>
      <p:ext uri="{BB962C8B-B14F-4D97-AF65-F5344CB8AC3E}">
        <p14:creationId xmlns:p14="http://schemas.microsoft.com/office/powerpoint/2010/main" val="39646536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79" tIns="46640" rIns="93279" bIns="46640" rtlCol="0"/>
          <a:lstStyle>
            <a:lvl1pPr algn="l">
              <a:defRPr sz="1200"/>
            </a:lvl1pPr>
          </a:lstStyle>
          <a:p>
            <a:endParaRPr lang="en-US" dirty="0"/>
          </a:p>
        </p:txBody>
      </p:sp>
      <p:sp>
        <p:nvSpPr>
          <p:cNvPr id="3" name="Date Placeholder 2"/>
          <p:cNvSpPr>
            <a:spLocks noGrp="1"/>
          </p:cNvSpPr>
          <p:nvPr>
            <p:ph type="dt" idx="1"/>
          </p:nvPr>
        </p:nvSpPr>
        <p:spPr>
          <a:xfrm>
            <a:off x="3976333" y="0"/>
            <a:ext cx="3041968" cy="465296"/>
          </a:xfrm>
          <a:prstGeom prst="rect">
            <a:avLst/>
          </a:prstGeom>
        </p:spPr>
        <p:txBody>
          <a:bodyPr vert="horz" lIns="93279" tIns="46640" rIns="93279" bIns="46640" rtlCol="0"/>
          <a:lstStyle>
            <a:lvl1pPr algn="r">
              <a:defRPr sz="1200"/>
            </a:lvl1pPr>
          </a:lstStyle>
          <a:p>
            <a:fld id="{FE525C00-310B-4521-B4AC-B5EB6B8E8751}" type="datetimeFigureOut">
              <a:rPr lang="en-US" smtClean="0"/>
              <a:t>10/22/2021</a:t>
            </a:fld>
            <a:endParaRPr lang="en-US" dirty="0"/>
          </a:p>
        </p:txBody>
      </p:sp>
      <p:sp>
        <p:nvSpPr>
          <p:cNvPr id="4" name="Slide Image Placeholder 3"/>
          <p:cNvSpPr>
            <a:spLocks noGrp="1" noRot="1" noChangeAspect="1"/>
          </p:cNvSpPr>
          <p:nvPr>
            <p:ph type="sldImg" idx="2"/>
          </p:nvPr>
        </p:nvSpPr>
        <p:spPr>
          <a:xfrm>
            <a:off x="1182688" y="696913"/>
            <a:ext cx="4654550" cy="3490912"/>
          </a:xfrm>
          <a:prstGeom prst="rect">
            <a:avLst/>
          </a:prstGeom>
          <a:noFill/>
          <a:ln w="12700">
            <a:solidFill>
              <a:prstClr val="black"/>
            </a:solidFill>
          </a:ln>
        </p:spPr>
        <p:txBody>
          <a:bodyPr vert="horz" lIns="93279" tIns="46640" rIns="93279" bIns="46640" rtlCol="0" anchor="ctr"/>
          <a:lstStyle/>
          <a:p>
            <a:endParaRPr lang="en-US" dirty="0"/>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79" tIns="46640" rIns="93279" bIns="4664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4"/>
            <a:ext cx="3041968" cy="465296"/>
          </a:xfrm>
          <a:prstGeom prst="rect">
            <a:avLst/>
          </a:prstGeom>
        </p:spPr>
        <p:txBody>
          <a:bodyPr vert="horz" lIns="93279" tIns="46640" rIns="93279" bIns="4664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79" tIns="46640" rIns="93279" bIns="46640" rtlCol="0" anchor="b"/>
          <a:lstStyle>
            <a:lvl1pPr algn="r">
              <a:defRPr sz="1200"/>
            </a:lvl1pPr>
          </a:lstStyle>
          <a:p>
            <a:fld id="{7FF5D4D7-7C77-45E7-A47F-8F498F2630D2}" type="slidenum">
              <a:rPr lang="en-US" smtClean="0"/>
              <a:t>‹#›</a:t>
            </a:fld>
            <a:endParaRPr lang="en-US" dirty="0"/>
          </a:p>
        </p:txBody>
      </p:sp>
    </p:spTree>
    <p:extLst>
      <p:ext uri="{BB962C8B-B14F-4D97-AF65-F5344CB8AC3E}">
        <p14:creationId xmlns:p14="http://schemas.microsoft.com/office/powerpoint/2010/main" val="904345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F5D4D7-7C77-45E7-A47F-8F498F2630D2}" type="slidenum">
              <a:rPr lang="en-US" smtClean="0"/>
              <a:t>1</a:t>
            </a:fld>
            <a:endParaRPr lang="en-US" dirty="0"/>
          </a:p>
        </p:txBody>
      </p:sp>
    </p:spTree>
    <p:extLst>
      <p:ext uri="{BB962C8B-B14F-4D97-AF65-F5344CB8AC3E}">
        <p14:creationId xmlns:p14="http://schemas.microsoft.com/office/powerpoint/2010/main" val="2393919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99B2B2-4879-46A7-8950-C31A3DCFF581}" type="datetimeFigureOut">
              <a:rPr lang="en-US" smtClean="0"/>
              <a:t>10/22/2021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901577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699B2B2-4879-46A7-8950-C31A3DCFF581}" type="datetimeFigureOut">
              <a:rPr lang="en-US" smtClean="0"/>
              <a:t>10/22/2021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1661792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699B2B2-4879-46A7-8950-C31A3DCFF581}" type="datetimeFigureOut">
              <a:rPr lang="en-US" smtClean="0"/>
              <a:t>10/22/2021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E76324-A25F-4D6B-8035-2BCA171E78F3}" type="slidenum">
              <a:rPr lang="en-US" smtClean="0"/>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99391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699B2B2-4879-46A7-8950-C31A3DCFF581}" type="datetimeFigureOut">
              <a:rPr lang="en-US" smtClean="0"/>
              <a:t>10/22/2021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24642416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699B2B2-4879-46A7-8950-C31A3DCFF581}" type="datetimeFigureOut">
              <a:rPr lang="en-US" smtClean="0"/>
              <a:t>10/22/2021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E76324-A25F-4D6B-8035-2BCA171E78F3}" type="slidenum">
              <a:rPr lang="en-US" smtClean="0"/>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849875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699B2B2-4879-46A7-8950-C31A3DCFF581}" type="datetimeFigureOut">
              <a:rPr lang="en-US" smtClean="0"/>
              <a:t>10/22/2021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20114945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99B2B2-4879-46A7-8950-C31A3DCFF581}" type="datetimeFigureOut">
              <a:rPr lang="en-US" smtClean="0"/>
              <a:t>10/22/2021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14842172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99B2B2-4879-46A7-8950-C31A3DCFF581}" type="datetimeFigureOut">
              <a:rPr lang="en-US" smtClean="0"/>
              <a:t>10/22/2021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231598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99B2B2-4879-46A7-8950-C31A3DCFF581}" type="datetimeFigureOut">
              <a:rPr lang="en-US" smtClean="0"/>
              <a:t>10/22/2021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379954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699B2B2-4879-46A7-8950-C31A3DCFF581}" type="datetimeFigureOut">
              <a:rPr lang="en-US" smtClean="0"/>
              <a:t>10/22/2021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2564100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699B2B2-4879-46A7-8950-C31A3DCFF581}" type="datetimeFigureOut">
              <a:rPr lang="en-US" smtClean="0"/>
              <a:t>10/22/2021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842029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699B2B2-4879-46A7-8950-C31A3DCFF581}" type="datetimeFigureOut">
              <a:rPr lang="en-US" smtClean="0"/>
              <a:t>10/22/2021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604043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99B2B2-4879-46A7-8950-C31A3DCFF581}" type="datetimeFigureOut">
              <a:rPr lang="en-US" smtClean="0"/>
              <a:t>10/22/2021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1892986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9B2B2-4879-46A7-8950-C31A3DCFF581}" type="datetimeFigureOut">
              <a:rPr lang="en-US" smtClean="0"/>
              <a:t>10/22/2021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3627904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4699B2B2-4879-46A7-8950-C31A3DCFF581}" type="datetimeFigureOut">
              <a:rPr lang="en-US" smtClean="0"/>
              <a:t>10/22/2021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179535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699B2B2-4879-46A7-8950-C31A3DCFF581}" type="datetimeFigureOut">
              <a:rPr lang="en-US" smtClean="0"/>
              <a:t>10/22/2021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E76324-A25F-4D6B-8035-2BCA171E78F3}" type="slidenum">
              <a:rPr lang="en-US" smtClean="0"/>
              <a:t>‹#›</a:t>
            </a:fld>
            <a:endParaRPr lang="en-US" dirty="0"/>
          </a:p>
        </p:txBody>
      </p:sp>
    </p:spTree>
    <p:extLst>
      <p:ext uri="{BB962C8B-B14F-4D97-AF65-F5344CB8AC3E}">
        <p14:creationId xmlns:p14="http://schemas.microsoft.com/office/powerpoint/2010/main" val="1238131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699B2B2-4879-46A7-8950-C31A3DCFF581}" type="datetimeFigureOut">
              <a:rPr lang="en-US" smtClean="0"/>
              <a:t>10/22/2021</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6E76324-A25F-4D6B-8035-2BCA171E78F3}" type="slidenum">
              <a:rPr lang="en-US" smtClean="0"/>
              <a:t>‹#›</a:t>
            </a:fld>
            <a:endParaRPr lang="en-US" dirty="0"/>
          </a:p>
        </p:txBody>
      </p:sp>
    </p:spTree>
    <p:extLst>
      <p:ext uri="{BB962C8B-B14F-4D97-AF65-F5344CB8AC3E}">
        <p14:creationId xmlns:p14="http://schemas.microsoft.com/office/powerpoint/2010/main" val="2122029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nystateofhealth.ny.gov/" TargetMode="External"/><Relationship Id="rId2" Type="http://schemas.openxmlformats.org/officeDocument/2006/relationships/hyperlink" Target="http://www.ssa.gov/"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nam10.safelinks.protection.outlook.com/?url=https%3A%2F%2Fwww.opwdd.ny.gov%2Fget-started%2Finformation-sessions&amp;data=04%7C01%7Cbaltman2%40schools.nyc.gov%7Cce838362fd4d43e5121908d989b2ae4e%7C18492cb7ef45456185710c42e5f7ac07%7C0%7C0%7C637692222821523026%7CUnknown%7CTWFpbGZsb3d8eyJWIjoiMC4wLjAwMDAiLCJQIjoiV2luMzIiLCJBTiI6Ik1haWwiLCJXVCI6Mn0%3D%7C1000&amp;sdata=xg5N4WJl%2F2HCx17jTCvrF3ZtJvrfHvqzxixdbiHvbtc%3D&amp;reserved=0"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514600"/>
            <a:ext cx="7772400" cy="1470025"/>
          </a:xfrm>
        </p:spPr>
        <p:txBody>
          <a:bodyPr>
            <a:normAutofit fontScale="90000"/>
          </a:bodyPr>
          <a:lstStyle/>
          <a:p>
            <a:r>
              <a:rPr lang="en-US" dirty="0" smtClean="0"/>
              <a:t>Reimagining Adult Day Services</a:t>
            </a:r>
            <a:br>
              <a:rPr lang="en-US" dirty="0" smtClean="0"/>
            </a:br>
            <a:r>
              <a:rPr lang="en-US" dirty="0" smtClean="0"/>
              <a:t>The New World of Transition</a:t>
            </a:r>
            <a:endParaRPr lang="en-US" dirty="0"/>
          </a:p>
        </p:txBody>
      </p:sp>
      <p:sp>
        <p:nvSpPr>
          <p:cNvPr id="3" name="Subtitle 2"/>
          <p:cNvSpPr>
            <a:spLocks noGrp="1"/>
          </p:cNvSpPr>
          <p:nvPr>
            <p:ph type="subTitle" idx="1"/>
          </p:nvPr>
        </p:nvSpPr>
        <p:spPr>
          <a:xfrm>
            <a:off x="838200" y="4267200"/>
            <a:ext cx="6400800" cy="2133600"/>
          </a:xfrm>
        </p:spPr>
        <p:txBody>
          <a:bodyPr>
            <a:normAutofit/>
          </a:bodyPr>
          <a:lstStyle/>
          <a:p>
            <a:pPr algn="l"/>
            <a:r>
              <a:rPr lang="en-US" sz="1400" dirty="0" smtClean="0"/>
              <a:t>Presented by </a:t>
            </a:r>
          </a:p>
          <a:p>
            <a:pPr algn="l"/>
            <a:r>
              <a:rPr lang="en-US" dirty="0" smtClean="0"/>
              <a:t>the Queens DD Council and </a:t>
            </a:r>
          </a:p>
          <a:p>
            <a:pPr algn="l"/>
            <a:r>
              <a:rPr lang="en-US" sz="1700" dirty="0"/>
              <a:t>t</a:t>
            </a:r>
            <a:r>
              <a:rPr lang="en-US" sz="1700" dirty="0" smtClean="0"/>
              <a:t>he </a:t>
            </a:r>
            <a:r>
              <a:rPr lang="en-US" sz="1700" dirty="0" err="1" smtClean="0"/>
              <a:t>InterAgency</a:t>
            </a:r>
            <a:r>
              <a:rPr lang="en-US" sz="1700" dirty="0" smtClean="0"/>
              <a:t> Council</a:t>
            </a:r>
            <a:r>
              <a:rPr lang="en-US" sz="1700" dirty="0"/>
              <a:t> </a:t>
            </a:r>
            <a:r>
              <a:rPr lang="en-US" sz="1700" dirty="0" smtClean="0"/>
              <a:t>of Developmental Disabilities Agencies</a:t>
            </a:r>
          </a:p>
          <a:p>
            <a:pPr algn="l"/>
            <a:r>
              <a:rPr lang="en-US" dirty="0" smtClean="0"/>
              <a:t>Adult Services &amp; Transition Committees </a:t>
            </a:r>
          </a:p>
          <a:p>
            <a:r>
              <a:rPr lang="en-US" dirty="0" smtClean="0"/>
              <a:t>Wednesday, October 27, 2021 </a:t>
            </a:r>
          </a:p>
          <a:p>
            <a:endParaRPr lang="en-US" dirty="0"/>
          </a:p>
        </p:txBody>
      </p:sp>
    </p:spTree>
    <p:extLst>
      <p:ext uri="{BB962C8B-B14F-4D97-AF65-F5344CB8AC3E}">
        <p14:creationId xmlns:p14="http://schemas.microsoft.com/office/powerpoint/2010/main" val="3362848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What is OPWDD?</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20000"/>
          </a:bodyPr>
          <a:lstStyle/>
          <a:p>
            <a:pPr marL="0" indent="0">
              <a:buNone/>
            </a:pPr>
            <a:r>
              <a:rPr lang="en-US" sz="7200" dirty="0" smtClean="0">
                <a:latin typeface="Arial" panose="020B0604020202020204" pitchFamily="34" charset="0"/>
                <a:cs typeface="Arial" panose="020B0604020202020204" pitchFamily="34" charset="0"/>
              </a:rPr>
              <a:t>New York State Office for People with Developmental Disabilities</a:t>
            </a:r>
          </a:p>
        </p:txBody>
      </p:sp>
    </p:spTree>
    <p:extLst>
      <p:ext uri="{BB962C8B-B14F-4D97-AF65-F5344CB8AC3E}">
        <p14:creationId xmlns:p14="http://schemas.microsoft.com/office/powerpoint/2010/main" val="1891388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panose="020B0604020202020204" pitchFamily="34" charset="0"/>
                <a:cs typeface="Arial" panose="020B0604020202020204" pitchFamily="34" charset="0"/>
              </a:rPr>
              <a:t>OPWDD</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r>
              <a:rPr lang="en-US" dirty="0" smtClean="0">
                <a:latin typeface="Arial" panose="020B0604020202020204" pitchFamily="34" charset="0"/>
                <a:cs typeface="Arial" panose="020B0604020202020204" pitchFamily="34" charset="0"/>
              </a:rPr>
              <a:t>This NYS agency provides funding and oversees all services that are designed for individuals with a developmental disability. Most OPWDD services are funded through Medicaid.</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The Commissioner of OPWDD is overseen by the Governor of NY State, who is largely responsible for the state’s allocated Medicaid budget.</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The Medicaid money is allocated to the localities and each county has a DDRO. The Queens </a:t>
            </a:r>
            <a:r>
              <a:rPr lang="en-US" b="1" dirty="0" smtClean="0">
                <a:latin typeface="Arial" panose="020B0604020202020204" pitchFamily="34" charset="0"/>
                <a:cs typeface="Arial" panose="020B0604020202020204" pitchFamily="34" charset="0"/>
              </a:rPr>
              <a:t>Developmental</a:t>
            </a:r>
            <a:r>
              <a:rPr lang="en-US"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Disabilities</a:t>
            </a:r>
            <a:r>
              <a:rPr lang="en-US"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Regional Office </a:t>
            </a:r>
            <a:r>
              <a:rPr lang="en-US" dirty="0" smtClean="0">
                <a:latin typeface="Arial" panose="020B0604020202020204" pitchFamily="34" charset="0"/>
                <a:cs typeface="Arial" panose="020B0604020202020204" pitchFamily="34" charset="0"/>
              </a:rPr>
              <a:t>is located in Queens Village.</a:t>
            </a:r>
          </a:p>
        </p:txBody>
      </p:sp>
    </p:spTree>
    <p:extLst>
      <p:ext uri="{BB962C8B-B14F-4D97-AF65-F5344CB8AC3E}">
        <p14:creationId xmlns:p14="http://schemas.microsoft.com/office/powerpoint/2010/main" val="2809700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3371"/>
            <a:ext cx="8229600" cy="1143000"/>
          </a:xfrm>
        </p:spPr>
        <p:txBody>
          <a:bodyPr>
            <a:normAutofit/>
          </a:bodyPr>
          <a:lstStyle/>
          <a:p>
            <a:r>
              <a:rPr lang="en-US" dirty="0" smtClean="0">
                <a:latin typeface="Arial" panose="020B0604020202020204" pitchFamily="34" charset="0"/>
                <a:cs typeface="Arial" panose="020B0604020202020204" pitchFamily="34" charset="0"/>
              </a:rPr>
              <a:t>What Adult Services Are Available?</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400" y="990600"/>
            <a:ext cx="8839200" cy="5562600"/>
          </a:xfrm>
        </p:spPr>
        <p:txBody>
          <a:bodyPr>
            <a:normAutofit fontScale="92500" lnSpcReduction="10000"/>
          </a:bodyPr>
          <a:lstStyle/>
          <a:p>
            <a:r>
              <a:rPr lang="en-US" sz="2600" dirty="0" smtClean="0">
                <a:latin typeface="Arial" panose="020B0604020202020204" pitchFamily="34" charset="0"/>
                <a:cs typeface="Arial" panose="020B0604020202020204" pitchFamily="34" charset="0"/>
              </a:rPr>
              <a:t>Day Habilitation </a:t>
            </a:r>
            <a:r>
              <a:rPr lang="en-US" sz="2200" dirty="0" smtClean="0">
                <a:latin typeface="Arial" panose="020B0604020202020204" pitchFamily="34" charset="0"/>
                <a:cs typeface="Arial" panose="020B0604020202020204" pitchFamily="34" charset="0"/>
              </a:rPr>
              <a:t>(In person/remote/blended services)</a:t>
            </a:r>
          </a:p>
          <a:p>
            <a:r>
              <a:rPr lang="en-US" sz="2600" dirty="0" smtClean="0">
                <a:latin typeface="Arial" panose="020B0604020202020204" pitchFamily="34" charset="0"/>
                <a:cs typeface="Arial" panose="020B0604020202020204" pitchFamily="34" charset="0"/>
              </a:rPr>
              <a:t>Day Habilitation </a:t>
            </a:r>
            <a:r>
              <a:rPr lang="en-US" sz="2600" dirty="0">
                <a:latin typeface="Arial" panose="020B0604020202020204" pitchFamily="34" charset="0"/>
                <a:cs typeface="Arial" panose="020B0604020202020204" pitchFamily="34" charset="0"/>
              </a:rPr>
              <a:t>W</a:t>
            </a:r>
            <a:r>
              <a:rPr lang="en-US" sz="2600" dirty="0" smtClean="0">
                <a:latin typeface="Arial" panose="020B0604020202020204" pitchFamily="34" charset="0"/>
                <a:cs typeface="Arial" panose="020B0604020202020204" pitchFamily="34" charset="0"/>
              </a:rPr>
              <a:t>ithout </a:t>
            </a:r>
            <a:r>
              <a:rPr lang="en-US" sz="2600" dirty="0">
                <a:latin typeface="Arial" panose="020B0604020202020204" pitchFamily="34" charset="0"/>
                <a:cs typeface="Arial" panose="020B0604020202020204" pitchFamily="34" charset="0"/>
              </a:rPr>
              <a:t>W</a:t>
            </a:r>
            <a:r>
              <a:rPr lang="en-US" sz="2600" dirty="0" smtClean="0">
                <a:latin typeface="Arial" panose="020B0604020202020204" pitchFamily="34" charset="0"/>
                <a:cs typeface="Arial" panose="020B0604020202020204" pitchFamily="34" charset="0"/>
              </a:rPr>
              <a:t>alls</a:t>
            </a:r>
          </a:p>
          <a:p>
            <a:r>
              <a:rPr lang="en-US" sz="2600" dirty="0" smtClean="0">
                <a:latin typeface="Arial" panose="020B0604020202020204" pitchFamily="34" charset="0"/>
                <a:cs typeface="Arial" panose="020B0604020202020204" pitchFamily="34" charset="0"/>
              </a:rPr>
              <a:t>Community Pre-Vocational Services </a:t>
            </a:r>
            <a:r>
              <a:rPr lang="en-US" sz="1900" dirty="0" smtClean="0">
                <a:latin typeface="Arial" panose="020B0604020202020204" pitchFamily="34" charset="0"/>
                <a:cs typeface="Arial" panose="020B0604020202020204" pitchFamily="34" charset="0"/>
              </a:rPr>
              <a:t>(</a:t>
            </a:r>
            <a:r>
              <a:rPr lang="en-US" sz="1900" dirty="0">
                <a:latin typeface="Arial" panose="020B0604020202020204" pitchFamily="34" charset="0"/>
                <a:cs typeface="Arial" panose="020B0604020202020204" pitchFamily="34" charset="0"/>
              </a:rPr>
              <a:t>In </a:t>
            </a:r>
            <a:r>
              <a:rPr lang="en-US" sz="1900" dirty="0" smtClean="0">
                <a:latin typeface="Arial" panose="020B0604020202020204" pitchFamily="34" charset="0"/>
                <a:cs typeface="Arial" panose="020B0604020202020204" pitchFamily="34" charset="0"/>
              </a:rPr>
              <a:t>person/remote/blended services)</a:t>
            </a:r>
            <a:endParaRPr lang="en-US" sz="1900" dirty="0">
              <a:latin typeface="Arial" panose="020B0604020202020204" pitchFamily="34" charset="0"/>
              <a:cs typeface="Arial" panose="020B0604020202020204" pitchFamily="34" charset="0"/>
            </a:endParaRPr>
          </a:p>
          <a:p>
            <a:r>
              <a:rPr lang="en-US" sz="2600" dirty="0" smtClean="0">
                <a:latin typeface="Arial" panose="020B0604020202020204" pitchFamily="34" charset="0"/>
                <a:cs typeface="Arial" panose="020B0604020202020204" pitchFamily="34" charset="0"/>
              </a:rPr>
              <a:t>Pathway to Employment</a:t>
            </a:r>
          </a:p>
          <a:p>
            <a:r>
              <a:rPr lang="en-US" sz="2600" dirty="0">
                <a:latin typeface="Arial" panose="020B0604020202020204" pitchFamily="34" charset="0"/>
                <a:cs typeface="Arial" panose="020B0604020202020204" pitchFamily="34" charset="0"/>
              </a:rPr>
              <a:t>Supported Employment/Employment Training </a:t>
            </a:r>
            <a:r>
              <a:rPr lang="en-US" sz="2600" dirty="0" smtClean="0">
                <a:latin typeface="Arial" panose="020B0604020202020204" pitchFamily="34" charset="0"/>
                <a:cs typeface="Arial" panose="020B0604020202020204" pitchFamily="34" charset="0"/>
              </a:rPr>
              <a:t>Program</a:t>
            </a:r>
          </a:p>
          <a:p>
            <a:r>
              <a:rPr lang="en-US" sz="2600" dirty="0" smtClean="0">
                <a:latin typeface="Arial" panose="020B0604020202020204" pitchFamily="34" charset="0"/>
                <a:cs typeface="Arial" panose="020B0604020202020204" pitchFamily="34" charset="0"/>
              </a:rPr>
              <a:t>Community </a:t>
            </a:r>
            <a:r>
              <a:rPr lang="en-US" sz="2600" dirty="0" smtClean="0">
                <a:latin typeface="Arial" panose="020B0604020202020204" pitchFamily="34" charset="0"/>
                <a:cs typeface="Arial" panose="020B0604020202020204" pitchFamily="34" charset="0"/>
              </a:rPr>
              <a:t>Habilitation</a:t>
            </a:r>
          </a:p>
          <a:p>
            <a:r>
              <a:rPr lang="en-US" sz="2600" dirty="0" smtClean="0">
                <a:latin typeface="Arial" panose="020B0604020202020204" pitchFamily="34" charset="0"/>
                <a:cs typeface="Arial" panose="020B0604020202020204" pitchFamily="34" charset="0"/>
              </a:rPr>
              <a:t>Residential Services</a:t>
            </a:r>
          </a:p>
          <a:p>
            <a:r>
              <a:rPr lang="en-US" sz="2600" dirty="0" smtClean="0">
                <a:latin typeface="Arial" panose="020B0604020202020204" pitchFamily="34" charset="0"/>
                <a:cs typeface="Arial" panose="020B0604020202020204" pitchFamily="34" charset="0"/>
              </a:rPr>
              <a:t>Respite/Recreation</a:t>
            </a:r>
          </a:p>
          <a:p>
            <a:r>
              <a:rPr lang="en-US" sz="2600" dirty="0" smtClean="0">
                <a:latin typeface="Arial" panose="020B0604020202020204" pitchFamily="34" charset="0"/>
                <a:cs typeface="Arial" panose="020B0604020202020204" pitchFamily="34" charset="0"/>
              </a:rPr>
              <a:t>Environmental Modifications</a:t>
            </a:r>
            <a:endParaRPr lang="en-US" sz="2600" dirty="0">
              <a:latin typeface="Arial" panose="020B0604020202020204" pitchFamily="34" charset="0"/>
              <a:cs typeface="Arial" panose="020B0604020202020204" pitchFamily="34" charset="0"/>
            </a:endParaRPr>
          </a:p>
          <a:p>
            <a:r>
              <a:rPr lang="en-US" sz="2600" dirty="0" smtClean="0">
                <a:latin typeface="Arial" panose="020B0604020202020204" pitchFamily="34" charset="0"/>
                <a:cs typeface="Arial" panose="020B0604020202020204" pitchFamily="34" charset="0"/>
              </a:rPr>
              <a:t>Family Reimbursement</a:t>
            </a:r>
          </a:p>
          <a:p>
            <a:r>
              <a:rPr lang="en-US" sz="2600" dirty="0" smtClean="0">
                <a:latin typeface="Arial" panose="020B0604020202020204" pitchFamily="34" charset="0"/>
                <a:cs typeface="Arial" panose="020B0604020202020204" pitchFamily="34" charset="0"/>
              </a:rPr>
              <a:t>Summer Camp/Experiences</a:t>
            </a:r>
            <a:endParaRPr lang="en-US" sz="2600" dirty="0" smtClean="0"/>
          </a:p>
          <a:p>
            <a:endParaRPr lang="en-US" dirty="0" smtClean="0"/>
          </a:p>
        </p:txBody>
      </p:sp>
    </p:spTree>
    <p:extLst>
      <p:ext uri="{BB962C8B-B14F-4D97-AF65-F5344CB8AC3E}">
        <p14:creationId xmlns:p14="http://schemas.microsoft.com/office/powerpoint/2010/main" val="919822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panose="020B0604020202020204" pitchFamily="34" charset="0"/>
                <a:cs typeface="Arial" panose="020B0604020202020204" pitchFamily="34" charset="0"/>
              </a:rPr>
              <a:t>Day Habilitation Services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95400"/>
            <a:ext cx="8229600" cy="5029200"/>
          </a:xfrm>
        </p:spPr>
        <p:txBody>
          <a:bodyPr>
            <a:normAutofit/>
          </a:bodyPr>
          <a:lstStyle/>
          <a:p>
            <a:pPr marL="0" indent="0">
              <a:buNone/>
            </a:pPr>
            <a:endParaRPr lang="en-US" sz="2000" dirty="0"/>
          </a:p>
          <a:p>
            <a:pPr marL="0" indent="0">
              <a:buNone/>
            </a:pPr>
            <a:r>
              <a:rPr lang="en-US" sz="2400" dirty="0" smtClean="0">
                <a:latin typeface="Arial" panose="020B0604020202020204" pitchFamily="34" charset="0"/>
                <a:cs typeface="Arial" panose="020B0604020202020204" pitchFamily="34" charset="0"/>
              </a:rPr>
              <a:t>Provides a range of supervised experiences on site and in community settings to meet each person’s choices and needs:</a:t>
            </a:r>
          </a:p>
          <a:p>
            <a:pPr lvl="1"/>
            <a:r>
              <a:rPr lang="en-US" sz="2000" dirty="0">
                <a:latin typeface="Arial" panose="020B0604020202020204" pitchFamily="34" charset="0"/>
                <a:cs typeface="Arial" panose="020B0604020202020204" pitchFamily="34" charset="0"/>
              </a:rPr>
              <a:t>L</a:t>
            </a:r>
            <a:r>
              <a:rPr lang="en-US" sz="2000" dirty="0" smtClean="0">
                <a:latin typeface="Arial" panose="020B0604020202020204" pitchFamily="34" charset="0"/>
                <a:cs typeface="Arial" panose="020B0604020202020204" pitchFamily="34" charset="0"/>
              </a:rPr>
              <a:t>ife skills e.g. money management, food preparation and computer technology</a:t>
            </a:r>
          </a:p>
          <a:p>
            <a:pPr lvl="1"/>
            <a:r>
              <a:rPr lang="en-US" sz="2000" dirty="0">
                <a:latin typeface="Arial" panose="020B0604020202020204" pitchFamily="34" charset="0"/>
                <a:cs typeface="Arial" panose="020B0604020202020204" pitchFamily="34" charset="0"/>
              </a:rPr>
              <a:t>S</a:t>
            </a:r>
            <a:r>
              <a:rPr lang="en-US" sz="2000" dirty="0" smtClean="0">
                <a:latin typeface="Arial" panose="020B0604020202020204" pitchFamily="34" charset="0"/>
                <a:cs typeface="Arial" panose="020B0604020202020204" pitchFamily="34" charset="0"/>
              </a:rPr>
              <a:t>ocialization skills</a:t>
            </a:r>
          </a:p>
          <a:p>
            <a:pPr lvl="1"/>
            <a:r>
              <a:rPr lang="en-US" sz="2000" dirty="0">
                <a:latin typeface="Arial" panose="020B0604020202020204" pitchFamily="34" charset="0"/>
                <a:cs typeface="Arial" panose="020B0604020202020204" pitchFamily="34" charset="0"/>
              </a:rPr>
              <a:t>V</a:t>
            </a:r>
            <a:r>
              <a:rPr lang="en-US" sz="2000" dirty="0" smtClean="0">
                <a:latin typeface="Arial" panose="020B0604020202020204" pitchFamily="34" charset="0"/>
                <a:cs typeface="Arial" panose="020B0604020202020204" pitchFamily="34" charset="0"/>
              </a:rPr>
              <a:t>arious volunteer activities </a:t>
            </a:r>
          </a:p>
          <a:p>
            <a:pPr lvl="1"/>
            <a:r>
              <a:rPr lang="en-US" sz="2000" dirty="0" smtClean="0">
                <a:latin typeface="Arial" panose="020B0604020202020204" pitchFamily="34" charset="0"/>
                <a:cs typeface="Arial" panose="020B0604020202020204" pitchFamily="34" charset="0"/>
              </a:rPr>
              <a:t>Self-advocacy</a:t>
            </a:r>
          </a:p>
          <a:p>
            <a:pPr lvl="1"/>
            <a:r>
              <a:rPr lang="en-US" sz="2000" dirty="0">
                <a:latin typeface="Arial" panose="020B0604020202020204" pitchFamily="34" charset="0"/>
                <a:cs typeface="Arial" panose="020B0604020202020204" pitchFamily="34" charset="0"/>
              </a:rPr>
              <a:t>T</a:t>
            </a:r>
            <a:r>
              <a:rPr lang="en-US" sz="2000" dirty="0" smtClean="0">
                <a:latin typeface="Arial" panose="020B0604020202020204" pitchFamily="34" charset="0"/>
                <a:cs typeface="Arial" panose="020B0604020202020204" pitchFamily="34" charset="0"/>
              </a:rPr>
              <a:t>ravel and community safety skills</a:t>
            </a:r>
          </a:p>
          <a:p>
            <a:pPr lvl="1"/>
            <a:r>
              <a:rPr lang="en-US" sz="2000" dirty="0" smtClean="0">
                <a:latin typeface="Arial" panose="020B0604020202020204" pitchFamily="34" charset="0"/>
                <a:cs typeface="Arial" panose="020B0604020202020204" pitchFamily="34" charset="0"/>
              </a:rPr>
              <a:t>Prepare for the possibility of employment if it matches the person’s skills and interests</a:t>
            </a:r>
          </a:p>
          <a:p>
            <a:pPr marL="0" indent="0">
              <a:buNone/>
            </a:pPr>
            <a:endParaRPr lang="en-US" sz="2400" dirty="0" smtClean="0"/>
          </a:p>
          <a:p>
            <a:pPr marL="0" indent="0">
              <a:buNone/>
            </a:pPr>
            <a:endParaRPr lang="en-US" dirty="0"/>
          </a:p>
        </p:txBody>
      </p:sp>
    </p:spTree>
    <p:extLst>
      <p:ext uri="{BB962C8B-B14F-4D97-AF65-F5344CB8AC3E}">
        <p14:creationId xmlns:p14="http://schemas.microsoft.com/office/powerpoint/2010/main" val="3222514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latin typeface="Arial" panose="020B0604020202020204" pitchFamily="34" charset="0"/>
                <a:cs typeface="Arial" panose="020B0604020202020204" pitchFamily="34" charset="0"/>
              </a:rPr>
              <a:t>Community Pre-Vocational Services</a:t>
            </a:r>
            <a:endParaRPr lang="en-US" sz="3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dirty="0" smtClean="0">
                <a:latin typeface="Arial" panose="020B0604020202020204" pitchFamily="34" charset="0"/>
                <a:cs typeface="Arial" panose="020B0604020202020204" pitchFamily="34" charset="0"/>
              </a:rPr>
              <a:t>Prepares individuals for employment or independent volunteer opportunities</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Services include teaching skills for employment such as attending to and completion of a task, problem solving and safety</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Individuals engage in activities that meet their chosen goals</a:t>
            </a:r>
          </a:p>
          <a:p>
            <a:pPr marL="0" indent="0">
              <a:buNone/>
            </a:pPr>
            <a:endParaRPr lang="en-US" dirty="0" smtClean="0">
              <a:solidFill>
                <a:srgbClr val="FF0000"/>
              </a:solidFill>
            </a:endParaRPr>
          </a:p>
        </p:txBody>
      </p:sp>
    </p:spTree>
    <p:extLst>
      <p:ext uri="{BB962C8B-B14F-4D97-AF65-F5344CB8AC3E}">
        <p14:creationId xmlns:p14="http://schemas.microsoft.com/office/powerpoint/2010/main" val="3363127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Supported Employment</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8600" y="1676400"/>
            <a:ext cx="8686800" cy="4525963"/>
          </a:xfrm>
        </p:spPr>
        <p:txBody>
          <a:bodyPr>
            <a:normAutofit/>
          </a:bodyPr>
          <a:lstStyle/>
          <a:p>
            <a:r>
              <a:rPr lang="en-US" dirty="0" smtClean="0">
                <a:latin typeface="Arial" panose="020B0604020202020204" pitchFamily="34" charset="0"/>
                <a:cs typeface="Arial" panose="020B0604020202020204" pitchFamily="34" charset="0"/>
              </a:rPr>
              <a:t>Services are designed to enable adults who have a developmental disability to secure and maintain gainful employment in the community with the support of a job coach.</a:t>
            </a:r>
          </a:p>
          <a:p>
            <a:endParaRPr lang="en-US" sz="1100"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Services include vocational </a:t>
            </a:r>
            <a:r>
              <a:rPr lang="en-US" dirty="0" smtClean="0">
                <a:latin typeface="Arial" panose="020B0604020202020204" pitchFamily="34" charset="0"/>
                <a:cs typeface="Arial" panose="020B0604020202020204" pitchFamily="34" charset="0"/>
              </a:rPr>
              <a:t>evaluations </a:t>
            </a:r>
            <a:r>
              <a:rPr lang="en-US" dirty="0" smtClean="0">
                <a:latin typeface="Arial" panose="020B0604020202020204" pitchFamily="34" charset="0"/>
                <a:cs typeface="Arial" panose="020B0604020202020204" pitchFamily="34" charset="0"/>
              </a:rPr>
              <a:t>and </a:t>
            </a:r>
            <a:r>
              <a:rPr lang="en-US" dirty="0" smtClean="0">
                <a:latin typeface="Arial" panose="020B0604020202020204" pitchFamily="34" charset="0"/>
                <a:cs typeface="Arial" panose="020B0604020202020204" pitchFamily="34" charset="0"/>
              </a:rPr>
              <a:t>assessments.</a:t>
            </a:r>
            <a:endParaRPr lang="en-US" dirty="0" smtClean="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Individuals must be able to travel independently and are route trained to their individual work sites or they can use Access-A-Ride.</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Benefits advisement is available.</a:t>
            </a:r>
          </a:p>
          <a:p>
            <a:endParaRPr lang="en-US" sz="1200"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Services can be life-long and bridge the gap from school to competitive employment.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2418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524001"/>
            <a:ext cx="5715000" cy="3200876"/>
          </a:xfrm>
          <a:prstGeom prst="rect">
            <a:avLst/>
          </a:prstGeom>
        </p:spPr>
        <p:txBody>
          <a:bodyPr wrap="square">
            <a:spAutoFit/>
          </a:bodyPr>
          <a:lstStyle/>
          <a:p>
            <a:r>
              <a:rPr lang="en-US" sz="2400" b="1" dirty="0">
                <a:solidFill>
                  <a:srgbClr val="92D050"/>
                </a:solidFill>
                <a:latin typeface="Arial" panose="020B0604020202020204" pitchFamily="34" charset="0"/>
                <a:cs typeface="Arial" panose="020B0604020202020204" pitchFamily="34" charset="0"/>
              </a:rPr>
              <a:t>Pathway to Employment </a:t>
            </a:r>
            <a:endParaRPr lang="en-US" sz="2400"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A</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prescribed set of activities that can help participants in identifying a career direction by providing a variety of on-the-job vocational experiences.  It is a wrap-around service, meaning that Pathway to Employment can be provided in addition to other day services with a goal of moving toward supported or competitive employment.  </a:t>
            </a:r>
            <a:endParaRPr lang="en-US" sz="2000" dirty="0"/>
          </a:p>
        </p:txBody>
      </p:sp>
    </p:spTree>
    <p:extLst>
      <p:ext uri="{BB962C8B-B14F-4D97-AF65-F5344CB8AC3E}">
        <p14:creationId xmlns:p14="http://schemas.microsoft.com/office/powerpoint/2010/main" val="5139486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77240"/>
          </a:xfrm>
        </p:spPr>
        <p:txBody>
          <a:bodyPr/>
          <a:lstStyle/>
          <a:p>
            <a:r>
              <a:rPr lang="en-US" dirty="0" smtClean="0">
                <a:latin typeface="Arial" panose="020B0604020202020204" pitchFamily="34" charset="0"/>
                <a:cs typeface="Arial" panose="020B0604020202020204" pitchFamily="34" charset="0"/>
              </a:rPr>
              <a:t>Self-Directed </a:t>
            </a:r>
            <a:r>
              <a:rPr lang="en-US" dirty="0" smtClean="0">
                <a:latin typeface="Arial" panose="020B0604020202020204" pitchFamily="34" charset="0"/>
                <a:cs typeface="Arial" panose="020B0604020202020204" pitchFamily="34" charset="0"/>
              </a:rPr>
              <a:t>Services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42900" y="1118467"/>
            <a:ext cx="8458200" cy="5867400"/>
          </a:xfrm>
        </p:spPr>
        <p:txBody>
          <a:bodyPr>
            <a:noAutofit/>
          </a:bodyPr>
          <a:lstStyle/>
          <a:p>
            <a:pPr marL="0" indent="0">
              <a:buNone/>
            </a:pPr>
            <a:endParaRPr lang="en-US" sz="2000" dirty="0" smtClean="0">
              <a:latin typeface="Arial" panose="020B0604020202020204" pitchFamily="34" charset="0"/>
              <a:cs typeface="Arial" panose="020B0604020202020204" pitchFamily="34" charset="0"/>
            </a:endParaRPr>
          </a:p>
          <a:p>
            <a:pPr marL="0" indent="0">
              <a:buNone/>
            </a:pPr>
            <a:endParaRPr lang="en-US" sz="2000" dirty="0" smtClean="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A person/family </a:t>
            </a:r>
            <a:r>
              <a:rPr lang="en-US" sz="2800" dirty="0" smtClean="0">
                <a:latin typeface="Arial" panose="020B0604020202020204" pitchFamily="34" charset="0"/>
                <a:cs typeface="Arial" panose="020B0604020202020204" pitchFamily="34" charset="0"/>
              </a:rPr>
              <a:t>is given a budget from which to purchase all desired services.  The </a:t>
            </a:r>
            <a:r>
              <a:rPr lang="en-US" sz="2800" dirty="0" smtClean="0">
                <a:latin typeface="Arial" panose="020B0604020202020204" pitchFamily="34" charset="0"/>
                <a:cs typeface="Arial" panose="020B0604020202020204" pitchFamily="34" charset="0"/>
              </a:rPr>
              <a:t>person/family </a:t>
            </a:r>
            <a:r>
              <a:rPr lang="en-US" sz="2800" dirty="0" smtClean="0">
                <a:latin typeface="Arial" panose="020B0604020202020204" pitchFamily="34" charset="0"/>
                <a:cs typeface="Arial" panose="020B0604020202020204" pitchFamily="34" charset="0"/>
              </a:rPr>
              <a:t>can hire their own staff or purchase the services through a traditional service provider.  A circle of support is chosen by the person and family to manage their budget and ensure that funds are spent to meet individual needs.</a:t>
            </a:r>
            <a:r>
              <a:rPr lang="en-US" sz="2800" dirty="0" smtClean="0">
                <a:solidFill>
                  <a:srgbClr val="FF0000"/>
                </a:solidFill>
                <a:latin typeface="Arial" panose="020B0604020202020204" pitchFamily="34" charset="0"/>
                <a:cs typeface="Arial" panose="020B0604020202020204" pitchFamily="34" charset="0"/>
              </a:rPr>
              <a:t>  </a:t>
            </a:r>
          </a:p>
          <a:p>
            <a:endParaRPr lang="en-US" sz="2000" dirty="0" smtClean="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9545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576" y="66907"/>
            <a:ext cx="8229600" cy="1146718"/>
          </a:xfrm>
        </p:spPr>
        <p:txBody>
          <a:bodyPr/>
          <a:lstStyle/>
          <a:p>
            <a:r>
              <a:rPr lang="en-US" dirty="0" smtClean="0">
                <a:latin typeface="Arial" panose="020B0604020202020204" pitchFamily="34" charset="0"/>
                <a:cs typeface="Arial" panose="020B0604020202020204" pitchFamily="34" charset="0"/>
              </a:rPr>
              <a:t>To Access OPWDD Services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86576" y="1231346"/>
            <a:ext cx="8229600" cy="5867400"/>
          </a:xfrm>
        </p:spPr>
        <p:txBody>
          <a:bodyPr>
            <a:noAutofit/>
          </a:bodyPr>
          <a:lstStyle/>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Schedule Psychological, Psychosocial and Medical Evaluations through a medical service provider (Article 16 and 28 clinics or your physician)</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Must have </a:t>
            </a:r>
            <a:r>
              <a:rPr lang="en-US" dirty="0" smtClean="0">
                <a:solidFill>
                  <a:schemeClr val="tx1"/>
                </a:solidFill>
                <a:latin typeface="Arial" panose="020B0604020202020204" pitchFamily="34" charset="0"/>
                <a:cs typeface="Arial" panose="020B0604020202020204" pitchFamily="34" charset="0"/>
              </a:rPr>
              <a:t>Medicaid with the appropriate code for eligibility for OPWDD services</a:t>
            </a:r>
            <a:endParaRPr lang="en-US"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Apply for OPWDD eligibility through your transition team leader (school) or care manager (CCO)</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Attend </a:t>
            </a:r>
            <a:r>
              <a:rPr lang="en-US" dirty="0" smtClean="0">
                <a:latin typeface="Arial" panose="020B0604020202020204" pitchFamily="34" charset="0"/>
                <a:cs typeface="Arial" panose="020B0604020202020204" pitchFamily="34" charset="0"/>
              </a:rPr>
              <a:t>an OPWDD </a:t>
            </a:r>
            <a:r>
              <a:rPr lang="en-US" dirty="0">
                <a:latin typeface="Arial" panose="020B0604020202020204" pitchFamily="34" charset="0"/>
                <a:cs typeface="Arial" panose="020B0604020202020204" pitchFamily="34" charset="0"/>
              </a:rPr>
              <a:t>Front Door Information </a:t>
            </a:r>
            <a:r>
              <a:rPr lang="en-US" dirty="0" smtClean="0">
                <a:latin typeface="Arial" panose="020B0604020202020204" pitchFamily="34" charset="0"/>
                <a:cs typeface="Arial" panose="020B0604020202020204" pitchFamily="34" charset="0"/>
              </a:rPr>
              <a:t>Session – scheduled virtually on a monthly basis (available in English and Spanish)</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Contact Front Door Intake Line 718-217-6485 once eligibility has been determined</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If you don’t currently have a care manager, apply for Care Management (CM) through a Care Coordination Organization (CCO)</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Explore OPWDD services with the school transition </a:t>
            </a:r>
            <a:r>
              <a:rPr lang="en-US" dirty="0">
                <a:latin typeface="Arial" panose="020B0604020202020204" pitchFamily="34" charset="0"/>
                <a:cs typeface="Arial" panose="020B0604020202020204" pitchFamily="34" charset="0"/>
              </a:rPr>
              <a:t>t</a:t>
            </a:r>
            <a:r>
              <a:rPr lang="en-US" dirty="0" smtClean="0">
                <a:latin typeface="Arial" panose="020B0604020202020204" pitchFamily="34" charset="0"/>
                <a:cs typeface="Arial" panose="020B0604020202020204" pitchFamily="34" charset="0"/>
              </a:rPr>
              <a:t>eam before the student’s last year of school.</a:t>
            </a:r>
          </a:p>
          <a:p>
            <a:pPr marL="0" indent="0">
              <a:buNone/>
            </a:pP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9767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To Access Adult Services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dirty="0" smtClean="0">
                <a:latin typeface="Arial" panose="020B0604020202020204" pitchFamily="34" charset="0"/>
                <a:cs typeface="Arial" panose="020B0604020202020204" pitchFamily="34" charset="0"/>
              </a:rPr>
              <a:t>Maintain contact with Care Manager.</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Decide on the </a:t>
            </a:r>
            <a:r>
              <a:rPr lang="en-US" dirty="0">
                <a:latin typeface="Arial" panose="020B0604020202020204" pitchFamily="34" charset="0"/>
                <a:cs typeface="Arial" panose="020B0604020202020204" pitchFamily="34" charset="0"/>
              </a:rPr>
              <a:t>s</a:t>
            </a:r>
            <a:r>
              <a:rPr lang="en-US" dirty="0" smtClean="0">
                <a:latin typeface="Arial" panose="020B0604020202020204" pitchFamily="34" charset="0"/>
                <a:cs typeface="Arial" panose="020B0604020202020204" pitchFamily="34" charset="0"/>
              </a:rPr>
              <a:t>ervice that the student and family is interested in receiving and identify the providers.</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Submit all required documentation to the chosen provider agency. The family, CM and school should work together to assist.</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Notify the school transition </a:t>
            </a:r>
            <a:r>
              <a:rPr lang="en-US" dirty="0">
                <a:latin typeface="Arial" panose="020B0604020202020204" pitchFamily="34" charset="0"/>
                <a:cs typeface="Arial" panose="020B0604020202020204" pitchFamily="34" charset="0"/>
              </a:rPr>
              <a:t>s</a:t>
            </a:r>
            <a:r>
              <a:rPr lang="en-US" dirty="0" smtClean="0">
                <a:latin typeface="Arial" panose="020B0604020202020204" pitchFamily="34" charset="0"/>
                <a:cs typeface="Arial" panose="020B0604020202020204" pitchFamily="34" charset="0"/>
              </a:rPr>
              <a:t>taff when a service is selected.</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659499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panose="020B0604020202020204" pitchFamily="34" charset="0"/>
                <a:cs typeface="Arial" panose="020B0604020202020204" pitchFamily="34" charset="0"/>
              </a:rPr>
              <a:t>Reimagining Adult Day Services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4800" y="1905000"/>
            <a:ext cx="8534400" cy="4525963"/>
          </a:xfrm>
        </p:spPr>
        <p:txBody>
          <a:bodyPr>
            <a:normAutofit/>
          </a:bodyPr>
          <a:lstStyle/>
          <a:p>
            <a:r>
              <a:rPr lang="en-US" sz="2800" dirty="0" err="1" smtClean="0">
                <a:latin typeface="Arial" panose="020B0604020202020204" pitchFamily="34" charset="0"/>
                <a:cs typeface="Arial" panose="020B0604020202020204" pitchFamily="34" charset="0"/>
              </a:rPr>
              <a:t>InterAgency</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Council </a:t>
            </a:r>
            <a:endParaRPr lang="en-US" sz="2800" dirty="0" smtClean="0">
              <a:latin typeface="Arial" panose="020B0604020202020204" pitchFamily="34" charset="0"/>
              <a:cs typeface="Arial" panose="020B0604020202020204" pitchFamily="34" charset="0"/>
            </a:endParaRPr>
          </a:p>
          <a:p>
            <a:pPr marL="0" indent="0">
              <a:buNone/>
            </a:pP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     	- Reopening Day </a:t>
            </a:r>
            <a:r>
              <a:rPr lang="en-US" sz="2800" dirty="0">
                <a:latin typeface="Arial" panose="020B0604020202020204" pitchFamily="34" charset="0"/>
                <a:cs typeface="Arial" panose="020B0604020202020204" pitchFamily="34" charset="0"/>
              </a:rPr>
              <a:t>Services </a:t>
            </a:r>
          </a:p>
          <a:p>
            <a:r>
              <a:rPr lang="en-US" sz="2800" dirty="0" smtClean="0">
                <a:latin typeface="Arial" panose="020B0604020202020204" pitchFamily="34" charset="0"/>
                <a:cs typeface="Arial" panose="020B0604020202020204" pitchFamily="34" charset="0"/>
              </a:rPr>
              <a:t>What the future looks like for Day Services</a:t>
            </a:r>
          </a:p>
          <a:p>
            <a:pPr marL="0" indent="0">
              <a:buNone/>
            </a:pPr>
            <a:r>
              <a:rPr lang="en-US" sz="2800" dirty="0" smtClean="0">
                <a:latin typeface="Arial" panose="020B0604020202020204" pitchFamily="34" charset="0"/>
                <a:cs typeface="Arial" panose="020B0604020202020204" pitchFamily="34" charset="0"/>
              </a:rPr>
              <a:t> 	- In-person services</a:t>
            </a:r>
          </a:p>
          <a:p>
            <a:pPr marL="0" indent="0">
              <a:buNone/>
            </a:pP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 Remote/virtual services</a:t>
            </a:r>
          </a:p>
          <a:p>
            <a:pPr marL="0" indent="0">
              <a:buNone/>
            </a:pP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 Blended programs – </a:t>
            </a:r>
            <a:r>
              <a:rPr lang="en-US" sz="2200" dirty="0">
                <a:latin typeface="Arial" panose="020B0604020202020204" pitchFamily="34" charset="0"/>
                <a:cs typeface="Arial" panose="020B0604020202020204" pitchFamily="34" charset="0"/>
              </a:rPr>
              <a:t>i</a:t>
            </a:r>
            <a:r>
              <a:rPr lang="en-US" sz="2200" dirty="0" smtClean="0">
                <a:latin typeface="Arial" panose="020B0604020202020204" pitchFamily="34" charset="0"/>
                <a:cs typeface="Arial" panose="020B0604020202020204" pitchFamily="34" charset="0"/>
              </a:rPr>
              <a:t>n-person and remote services</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91087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305800" cy="1143000"/>
          </a:xfrm>
        </p:spPr>
        <p:txBody>
          <a:bodyPr>
            <a:normAutofit fontScale="90000"/>
          </a:bodyPr>
          <a:lstStyle/>
          <a:p>
            <a:r>
              <a:rPr lang="en-US" dirty="0" smtClean="0">
                <a:latin typeface="Arial" panose="020B0604020202020204" pitchFamily="34" charset="0"/>
                <a:cs typeface="Arial" panose="020B0604020202020204" pitchFamily="34" charset="0"/>
              </a:rPr>
              <a:t>The Role of the Care Manager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in Transition</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905000"/>
            <a:ext cx="8229600" cy="4525963"/>
          </a:xfrm>
        </p:spPr>
        <p:txBody>
          <a:bodyPr>
            <a:normAutofit/>
          </a:bodyPr>
          <a:lstStyle/>
          <a:p>
            <a:r>
              <a:rPr lang="en-US" dirty="0" smtClean="0">
                <a:latin typeface="Arial" panose="020B0604020202020204" pitchFamily="34" charset="0"/>
                <a:cs typeface="Arial" panose="020B0604020202020204" pitchFamily="34" charset="0"/>
              </a:rPr>
              <a:t>There are many documents that are going to be needed by the adult </a:t>
            </a:r>
            <a:r>
              <a:rPr lang="en-US" dirty="0">
                <a:latin typeface="Arial" panose="020B0604020202020204" pitchFamily="34" charset="0"/>
                <a:cs typeface="Arial" panose="020B0604020202020204" pitchFamily="34" charset="0"/>
              </a:rPr>
              <a:t>d</a:t>
            </a:r>
            <a:r>
              <a:rPr lang="en-US" dirty="0" smtClean="0">
                <a:latin typeface="Arial" panose="020B0604020202020204" pitchFamily="34" charset="0"/>
                <a:cs typeface="Arial" panose="020B0604020202020204" pitchFamily="34" charset="0"/>
              </a:rPr>
              <a:t>ay </a:t>
            </a:r>
            <a:r>
              <a:rPr lang="en-US" dirty="0">
                <a:latin typeface="Arial" panose="020B0604020202020204" pitchFamily="34" charset="0"/>
                <a:cs typeface="Arial" panose="020B0604020202020204" pitchFamily="34" charset="0"/>
              </a:rPr>
              <a:t>s</a:t>
            </a:r>
            <a:r>
              <a:rPr lang="en-US" dirty="0" smtClean="0">
                <a:latin typeface="Arial" panose="020B0604020202020204" pitchFamily="34" charset="0"/>
                <a:cs typeface="Arial" panose="020B0604020202020204" pitchFamily="34" charset="0"/>
              </a:rPr>
              <a:t>ervice </a:t>
            </a:r>
            <a:r>
              <a:rPr lang="en-US" dirty="0">
                <a:latin typeface="Arial" panose="020B0604020202020204" pitchFamily="34" charset="0"/>
                <a:cs typeface="Arial" panose="020B0604020202020204" pitchFamily="34" charset="0"/>
              </a:rPr>
              <a:t>p</a:t>
            </a:r>
            <a:r>
              <a:rPr lang="en-US" dirty="0" smtClean="0">
                <a:latin typeface="Arial" panose="020B0604020202020204" pitchFamily="34" charset="0"/>
                <a:cs typeface="Arial" panose="020B0604020202020204" pitchFamily="34" charset="0"/>
              </a:rPr>
              <a:t>rovider, and it is the responsibility of the CM to ensure that all necessary paperwork is submitted in a timely manner to ensure placement into a program.</a:t>
            </a:r>
          </a:p>
          <a:p>
            <a:endParaRPr lang="en-US" sz="2800"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The Care Manager should remain in contact with the families and school transition staff during the transition period.</a:t>
            </a:r>
          </a:p>
          <a:p>
            <a:pPr marL="0" indent="0">
              <a:buNone/>
            </a:pPr>
            <a:endParaRPr lang="en-US" dirty="0"/>
          </a:p>
        </p:txBody>
      </p:sp>
    </p:spTree>
    <p:extLst>
      <p:ext uri="{BB962C8B-B14F-4D97-AF65-F5344CB8AC3E}">
        <p14:creationId xmlns:p14="http://schemas.microsoft.com/office/powerpoint/2010/main" val="765481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panose="020B0604020202020204" pitchFamily="34" charset="0"/>
                <a:cs typeface="Arial" panose="020B0604020202020204" pitchFamily="34" charset="0"/>
              </a:rPr>
              <a:t>Documents Checklist</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599" y="1295400"/>
            <a:ext cx="6347714" cy="5410200"/>
          </a:xfrm>
        </p:spPr>
        <p:txBody>
          <a:bodyPr>
            <a:noAutofit/>
          </a:bodyPr>
          <a:lstStyle/>
          <a:p>
            <a:pPr>
              <a:buFont typeface="Wingdings" panose="05000000000000000000" pitchFamily="2" charset="2"/>
              <a:buChar char="q"/>
            </a:pPr>
            <a:r>
              <a:rPr lang="en-US" sz="1600" dirty="0" smtClean="0">
                <a:latin typeface="Arial" panose="020B0604020202020204" pitchFamily="34" charset="0"/>
                <a:cs typeface="Arial" panose="020B0604020202020204" pitchFamily="34" charset="0"/>
              </a:rPr>
              <a:t>Active Medicaid Card</a:t>
            </a:r>
          </a:p>
          <a:p>
            <a:pPr>
              <a:buFont typeface="Wingdings" panose="05000000000000000000" pitchFamily="2" charset="2"/>
              <a:buChar char="q"/>
            </a:pPr>
            <a:r>
              <a:rPr lang="en-US" sz="1600" dirty="0" smtClean="0">
                <a:latin typeface="Arial" panose="020B0604020202020204" pitchFamily="34" charset="0"/>
                <a:cs typeface="Arial" panose="020B0604020202020204" pitchFamily="34" charset="0"/>
              </a:rPr>
              <a:t>Social Security Card</a:t>
            </a:r>
          </a:p>
          <a:p>
            <a:pPr>
              <a:buFont typeface="Wingdings" panose="05000000000000000000" pitchFamily="2" charset="2"/>
              <a:buChar char="q"/>
            </a:pPr>
            <a:r>
              <a:rPr lang="en-US" sz="1600" dirty="0" smtClean="0">
                <a:latin typeface="Arial" panose="020B0604020202020204" pitchFamily="34" charset="0"/>
                <a:cs typeface="Arial" panose="020B0604020202020204" pitchFamily="34" charset="0"/>
              </a:rPr>
              <a:t>Birth Certificate/Passport or</a:t>
            </a:r>
          </a:p>
          <a:p>
            <a:pPr>
              <a:buFont typeface="Wingdings" panose="05000000000000000000" pitchFamily="2" charset="2"/>
              <a:buChar char="q"/>
            </a:pPr>
            <a:r>
              <a:rPr lang="en-US" sz="1600" dirty="0" smtClean="0">
                <a:latin typeface="Arial" panose="020B0604020202020204" pitchFamily="34" charset="0"/>
                <a:cs typeface="Arial" panose="020B0604020202020204" pitchFamily="34" charset="0"/>
              </a:rPr>
              <a:t>Permanent Resident Card</a:t>
            </a:r>
          </a:p>
          <a:p>
            <a:pPr>
              <a:buFont typeface="Wingdings" panose="05000000000000000000" pitchFamily="2" charset="2"/>
              <a:buChar char="q"/>
            </a:pPr>
            <a:r>
              <a:rPr lang="en-US" sz="1600" dirty="0" smtClean="0">
                <a:latin typeface="Arial" panose="020B0604020202020204" pitchFamily="34" charset="0"/>
                <a:cs typeface="Arial" panose="020B0604020202020204" pitchFamily="34" charset="0"/>
              </a:rPr>
              <a:t>CURRENT Medical Exam form (within a year and should include current medication/dosages/times)</a:t>
            </a:r>
          </a:p>
          <a:p>
            <a:pPr>
              <a:buFont typeface="Wingdings" panose="05000000000000000000" pitchFamily="2" charset="2"/>
              <a:buChar char="q"/>
            </a:pPr>
            <a:r>
              <a:rPr lang="en-US" sz="1600" dirty="0" smtClean="0">
                <a:latin typeface="Arial" panose="020B0604020202020204" pitchFamily="34" charset="0"/>
                <a:cs typeface="Arial" panose="020B0604020202020204" pitchFamily="34" charset="0"/>
              </a:rPr>
              <a:t>Other evaluations and assessments as needed: neurology, psychiatry, nutritional, etc.</a:t>
            </a:r>
          </a:p>
          <a:p>
            <a:pPr>
              <a:buFont typeface="Wingdings" panose="05000000000000000000" pitchFamily="2" charset="2"/>
              <a:buChar char="q"/>
            </a:pPr>
            <a:r>
              <a:rPr lang="en-US" sz="1600" dirty="0" smtClean="0">
                <a:latin typeface="Arial" panose="020B0604020202020204" pitchFamily="34" charset="0"/>
                <a:cs typeface="Arial" panose="020B0604020202020204" pitchFamily="34" charset="0"/>
              </a:rPr>
              <a:t>COVID-19 vaccination status documentation</a:t>
            </a:r>
          </a:p>
          <a:p>
            <a:pPr>
              <a:buFont typeface="Wingdings" panose="05000000000000000000" pitchFamily="2" charset="2"/>
              <a:buChar char="q"/>
            </a:pPr>
            <a:r>
              <a:rPr lang="en-US" sz="1600" dirty="0" err="1" smtClean="0">
                <a:latin typeface="Arial" panose="020B0604020202020204" pitchFamily="34" charset="0"/>
                <a:cs typeface="Arial" panose="020B0604020202020204" pitchFamily="34" charset="0"/>
              </a:rPr>
              <a:t>Quantiferon</a:t>
            </a:r>
            <a:r>
              <a:rPr lang="en-US" sz="1600" dirty="0" smtClean="0">
                <a:latin typeface="Arial" panose="020B0604020202020204" pitchFamily="34" charset="0"/>
                <a:cs typeface="Arial" panose="020B0604020202020204" pitchFamily="34" charset="0"/>
              </a:rPr>
              <a:t> Gold Blood Test for Tuberculosis (TB),  Two negative TB/PPD tests or negative chest X-Ray with Dr.’s  note stating no signs or symptoms of TB.</a:t>
            </a:r>
          </a:p>
          <a:p>
            <a:pPr>
              <a:buFont typeface="Wingdings" panose="05000000000000000000" pitchFamily="2" charset="2"/>
              <a:buChar char="q"/>
            </a:pPr>
            <a:r>
              <a:rPr lang="en-US" sz="1600" dirty="0" smtClean="0">
                <a:latin typeface="Arial" panose="020B0604020202020204" pitchFamily="34" charset="0"/>
                <a:cs typeface="Arial" panose="020B0604020202020204" pitchFamily="34" charset="0"/>
              </a:rPr>
              <a:t>Psychological Evaluation (within 3 years)</a:t>
            </a:r>
          </a:p>
          <a:p>
            <a:pPr>
              <a:buFont typeface="Wingdings" panose="05000000000000000000" pitchFamily="2" charset="2"/>
              <a:buChar char="q"/>
            </a:pPr>
            <a:r>
              <a:rPr lang="en-US" sz="1600" dirty="0" smtClean="0">
                <a:latin typeface="Arial" panose="020B0604020202020204" pitchFamily="34" charset="0"/>
                <a:cs typeface="Arial" panose="020B0604020202020204" pitchFamily="34" charset="0"/>
              </a:rPr>
              <a:t>Psychosocial Evaluation ( within 1 year)</a:t>
            </a:r>
          </a:p>
          <a:p>
            <a:pPr>
              <a:buFont typeface="Wingdings" panose="05000000000000000000" pitchFamily="2" charset="2"/>
              <a:buChar char="q"/>
            </a:pPr>
            <a:r>
              <a:rPr lang="en-US" sz="1600" dirty="0" smtClean="0">
                <a:latin typeface="Arial" panose="020B0604020202020204" pitchFamily="34" charset="0"/>
                <a:cs typeface="Arial" panose="020B0604020202020204" pitchFamily="34" charset="0"/>
              </a:rPr>
              <a:t>Level of Care Eligibility Determination (LOC)</a:t>
            </a:r>
          </a:p>
          <a:p>
            <a:pPr>
              <a:buFont typeface="Wingdings" panose="05000000000000000000" pitchFamily="2" charset="2"/>
              <a:buChar char="q"/>
            </a:pPr>
            <a:r>
              <a:rPr lang="en-US" sz="1600" dirty="0" smtClean="0">
                <a:latin typeface="Arial" panose="020B0604020202020204" pitchFamily="34" charset="0"/>
                <a:cs typeface="Arial" panose="020B0604020202020204" pitchFamily="34" charset="0"/>
              </a:rPr>
              <a:t>Service Authorization or Services Amendment Forms </a:t>
            </a:r>
          </a:p>
        </p:txBody>
      </p:sp>
    </p:spTree>
    <p:extLst>
      <p:ext uri="{BB962C8B-B14F-4D97-AF65-F5344CB8AC3E}">
        <p14:creationId xmlns:p14="http://schemas.microsoft.com/office/powerpoint/2010/main" val="37196934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Documents </a:t>
            </a:r>
            <a:r>
              <a:rPr lang="en-US" dirty="0" smtClean="0">
                <a:solidFill>
                  <a:srgbClr val="92D050"/>
                </a:solidFill>
                <a:latin typeface="Arial" panose="020B0604020202020204" pitchFamily="34" charset="0"/>
                <a:cs typeface="Arial" panose="020B0604020202020204" pitchFamily="34" charset="0"/>
              </a:rPr>
              <a:t>Checklist</a:t>
            </a:r>
            <a:r>
              <a:rPr lang="en-US" dirty="0" smtClean="0">
                <a:latin typeface="Arial" panose="020B0604020202020204" pitchFamily="34" charset="0"/>
                <a:cs typeface="Arial" panose="020B0604020202020204" pitchFamily="34" charset="0"/>
              </a:rPr>
              <a:t> </a:t>
            </a:r>
            <a:r>
              <a:rPr lang="en-US" dirty="0" smtClean="0">
                <a:solidFill>
                  <a:srgbClr val="92D050"/>
                </a:solidFill>
                <a:latin typeface="Arial" panose="020B0604020202020204" pitchFamily="34" charset="0"/>
                <a:cs typeface="Arial" panose="020B0604020202020204" pitchFamily="34" charset="0"/>
              </a:rPr>
              <a:t>(cont’d)</a:t>
            </a:r>
            <a:endParaRPr lang="en-US" dirty="0">
              <a:solidFill>
                <a:srgbClr val="92D05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6054" y="1447800"/>
            <a:ext cx="6347714" cy="4572000"/>
          </a:xfrm>
        </p:spPr>
        <p:txBody>
          <a:bodyPr>
            <a:normAutofit/>
          </a:bodyPr>
          <a:lstStyle/>
          <a:p>
            <a:pPr>
              <a:buFont typeface="Wingdings" panose="05000000000000000000" pitchFamily="2" charset="2"/>
              <a:buChar char="q"/>
            </a:pPr>
            <a:r>
              <a:rPr lang="en-US" dirty="0">
                <a:latin typeface="Arial" panose="020B0604020202020204" pitchFamily="34" charset="0"/>
                <a:cs typeface="Arial" panose="020B0604020202020204" pitchFamily="34" charset="0"/>
              </a:rPr>
              <a:t>Notice of Decision</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LIFE PLAN/Addendum </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Waiver Packet</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DDP 2-computerized print out</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Agency Intake forms to be completed</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ACCES-VR Application Form (for vocational and post secondary services)</a:t>
            </a:r>
          </a:p>
          <a:p>
            <a:pPr>
              <a:buFont typeface="Wingdings" panose="05000000000000000000" pitchFamily="2" charset="2"/>
              <a:buChar char="q"/>
            </a:pPr>
            <a:r>
              <a:rPr lang="en-US" dirty="0" smtClean="0">
                <a:latin typeface="Arial" panose="020B0604020202020204" pitchFamily="34" charset="0"/>
                <a:cs typeface="Arial" panose="020B0604020202020204" pitchFamily="34" charset="0"/>
              </a:rPr>
              <a:t>IEP from the school</a:t>
            </a:r>
          </a:p>
          <a:p>
            <a:pPr>
              <a:buFont typeface="Wingdings" panose="05000000000000000000" pitchFamily="2" charset="2"/>
              <a:buChar char="q"/>
            </a:pPr>
            <a:r>
              <a:rPr lang="en-US" dirty="0" smtClean="0">
                <a:latin typeface="Arial" panose="020B0604020202020204" pitchFamily="34" charset="0"/>
                <a:cs typeface="Arial" panose="020B0604020202020204" pitchFamily="34" charset="0"/>
              </a:rPr>
              <a:t>Signed Consent for Placement</a:t>
            </a:r>
          </a:p>
          <a:p>
            <a:pPr>
              <a:buFont typeface="Wingdings" panose="05000000000000000000" pitchFamily="2" charset="2"/>
              <a:buChar char="q"/>
            </a:pPr>
            <a:r>
              <a:rPr lang="en-US" dirty="0" smtClean="0">
                <a:latin typeface="Arial" panose="020B0604020202020204" pitchFamily="34" charset="0"/>
                <a:cs typeface="Arial" panose="020B0604020202020204" pitchFamily="34" charset="0"/>
              </a:rPr>
              <a:t>Other School Reports</a:t>
            </a:r>
          </a:p>
          <a:p>
            <a:pPr>
              <a:buFont typeface="Wingdings" panose="05000000000000000000" pitchFamily="2" charset="2"/>
              <a:buChar char="q"/>
            </a:pPr>
            <a:r>
              <a:rPr lang="en-US" dirty="0" smtClean="0">
                <a:latin typeface="Arial" panose="020B0604020202020204" pitchFamily="34" charset="0"/>
                <a:cs typeface="Arial" panose="020B0604020202020204" pitchFamily="34" charset="0"/>
              </a:rPr>
              <a:t>NYS Identification/Non-driver’s ID/Passport</a:t>
            </a:r>
          </a:p>
        </p:txBody>
      </p:sp>
    </p:spTree>
    <p:extLst>
      <p:ext uri="{BB962C8B-B14F-4D97-AF65-F5344CB8AC3E}">
        <p14:creationId xmlns:p14="http://schemas.microsoft.com/office/powerpoint/2010/main" val="30447579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634" y="228600"/>
            <a:ext cx="8229600" cy="1143000"/>
          </a:xfrm>
        </p:spPr>
        <p:txBody>
          <a:bodyPr/>
          <a:lstStyle/>
          <a:p>
            <a:r>
              <a:rPr lang="en-US" dirty="0" smtClean="0">
                <a:latin typeface="Arial" panose="020B0604020202020204" pitchFamily="34" charset="0"/>
                <a:cs typeface="Arial" panose="020B0604020202020204" pitchFamily="34" charset="0"/>
              </a:rPr>
              <a:t>Applying for Benefits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17034" y="1600200"/>
            <a:ext cx="8077200" cy="5029200"/>
          </a:xfrm>
        </p:spPr>
        <p:txBody>
          <a:bodyPr>
            <a:normAutofit/>
          </a:bodyPr>
          <a:lstStyle/>
          <a:p>
            <a:r>
              <a:rPr lang="en-US" dirty="0">
                <a:latin typeface="Arial" panose="020B0604020202020204" pitchFamily="34" charset="0"/>
                <a:cs typeface="Arial" panose="020B0604020202020204" pitchFamily="34" charset="0"/>
              </a:rPr>
              <a:t>Explore eligibility for </a:t>
            </a:r>
            <a:r>
              <a:rPr lang="en-US" dirty="0" smtClean="0">
                <a:latin typeface="Arial" panose="020B0604020202020204" pitchFamily="34" charset="0"/>
                <a:cs typeface="Arial" panose="020B0604020202020204" pitchFamily="34" charset="0"/>
              </a:rPr>
              <a:t>SSI </a:t>
            </a:r>
            <a:r>
              <a:rPr lang="en-US" dirty="0">
                <a:latin typeface="Arial" panose="020B0604020202020204" pitchFamily="34" charset="0"/>
                <a:cs typeface="Arial" panose="020B0604020202020204" pitchFamily="34" charset="0"/>
              </a:rPr>
              <a:t>at age 18 or earlier depending on family income</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Must be MEDICAID enrolled with appropriate code to fund OPWDD services</a:t>
            </a:r>
          </a:p>
          <a:p>
            <a:endParaRPr lang="en-US" b="1" dirty="0" smtClean="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M</a:t>
            </a:r>
            <a:r>
              <a:rPr lang="en-US" b="1" dirty="0" smtClean="0">
                <a:latin typeface="Arial" panose="020B0604020202020204" pitchFamily="34" charset="0"/>
                <a:cs typeface="Arial" panose="020B0604020202020204" pitchFamily="34" charset="0"/>
              </a:rPr>
              <a:t>ake sure to bring the following when applying for Medicaid and SSI</a:t>
            </a:r>
            <a:r>
              <a:rPr lang="en-US" dirty="0" smtClean="0">
                <a:latin typeface="Arial" panose="020B0604020202020204" pitchFamily="34" charset="0"/>
                <a:cs typeface="Arial" panose="020B0604020202020204" pitchFamily="34" charset="0"/>
              </a:rPr>
              <a:t>:</a:t>
            </a:r>
          </a:p>
          <a:p>
            <a:pPr lvl="1"/>
            <a:r>
              <a:rPr lang="en-US" dirty="0" smtClean="0">
                <a:latin typeface="Arial" panose="020B0604020202020204" pitchFamily="34" charset="0"/>
                <a:cs typeface="Arial" panose="020B0604020202020204" pitchFamily="34" charset="0"/>
              </a:rPr>
              <a:t>Birth Certificate</a:t>
            </a:r>
          </a:p>
          <a:p>
            <a:pPr lvl="1"/>
            <a:r>
              <a:rPr lang="en-US" dirty="0" smtClean="0">
                <a:latin typeface="Arial" panose="020B0604020202020204" pitchFamily="34" charset="0"/>
                <a:cs typeface="Arial" panose="020B0604020202020204" pitchFamily="34" charset="0"/>
              </a:rPr>
              <a:t>Proof of family income </a:t>
            </a:r>
          </a:p>
          <a:p>
            <a:pPr lvl="1"/>
            <a:r>
              <a:rPr lang="en-US" dirty="0" smtClean="0">
                <a:latin typeface="Arial" panose="020B0604020202020204" pitchFamily="34" charset="0"/>
                <a:cs typeface="Arial" panose="020B0604020202020204" pitchFamily="34" charset="0"/>
              </a:rPr>
              <a:t>Photo Identification</a:t>
            </a:r>
          </a:p>
          <a:p>
            <a:pPr lvl="1"/>
            <a:r>
              <a:rPr lang="en-US" dirty="0" smtClean="0">
                <a:latin typeface="Arial" panose="020B0604020202020204" pitchFamily="34" charset="0"/>
                <a:cs typeface="Arial" panose="020B0604020202020204" pitchFamily="34" charset="0"/>
              </a:rPr>
              <a:t>Letter that the child attends school</a:t>
            </a:r>
          </a:p>
          <a:p>
            <a:pPr lvl="1"/>
            <a:r>
              <a:rPr lang="en-US" dirty="0" smtClean="0">
                <a:latin typeface="Arial" panose="020B0604020202020204" pitchFamily="34" charset="0"/>
                <a:cs typeface="Arial" panose="020B0604020202020204" pitchFamily="34" charset="0"/>
              </a:rPr>
              <a:t>Medical form with diagnosis</a:t>
            </a:r>
          </a:p>
          <a:p>
            <a:pPr lvl="1"/>
            <a:r>
              <a:rPr lang="en-US" dirty="0" smtClean="0">
                <a:latin typeface="Arial" panose="020B0604020202020204" pitchFamily="34" charset="0"/>
                <a:cs typeface="Arial" panose="020B0604020202020204" pitchFamily="34" charset="0"/>
              </a:rPr>
              <a:t>Psychological Evaluation </a:t>
            </a:r>
          </a:p>
          <a:p>
            <a:pPr lvl="1"/>
            <a:r>
              <a:rPr lang="en-US" dirty="0" smtClean="0">
                <a:latin typeface="Arial" panose="020B0604020202020204" pitchFamily="34" charset="0"/>
                <a:cs typeface="Arial" panose="020B0604020202020204" pitchFamily="34" charset="0"/>
              </a:rPr>
              <a:t>Psychosocial Evaluation</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7000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479" y="609600"/>
            <a:ext cx="6347713" cy="1320800"/>
          </a:xfrm>
        </p:spPr>
        <p:txBody>
          <a:bodyPr/>
          <a:lstStyle/>
          <a:p>
            <a:r>
              <a:rPr lang="en-US" dirty="0" smtClean="0">
                <a:solidFill>
                  <a:srgbClr val="92D050"/>
                </a:solidFill>
                <a:latin typeface="Arial" panose="020B0604020202020204" pitchFamily="34" charset="0"/>
                <a:cs typeface="Arial" panose="020B0604020202020204" pitchFamily="34" charset="0"/>
              </a:rPr>
              <a:t>Resources</a:t>
            </a:r>
            <a:endParaRPr lang="en-US" dirty="0">
              <a:solidFill>
                <a:srgbClr val="92D05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417638"/>
            <a:ext cx="8229600" cy="5211762"/>
          </a:xfrm>
        </p:spPr>
        <p:txBody>
          <a:bodyPr>
            <a:normAutofit fontScale="32500" lnSpcReduction="20000"/>
          </a:bodyPr>
          <a:lstStyle/>
          <a:p>
            <a:pPr marL="0" indent="0">
              <a:buNone/>
            </a:pPr>
            <a:r>
              <a:rPr lang="en-US" sz="4000" b="1" dirty="0" smtClean="0">
                <a:latin typeface="Arial" panose="020B0604020202020204" pitchFamily="34" charset="0"/>
                <a:cs typeface="Arial" panose="020B0604020202020204" pitchFamily="34" charset="0"/>
              </a:rPr>
              <a:t>There are numerous websites to assist with planning for the future.</a:t>
            </a:r>
          </a:p>
          <a:p>
            <a:pPr marL="0" indent="0">
              <a:buNone/>
            </a:pPr>
            <a:r>
              <a:rPr lang="en-US" sz="4000" b="1" dirty="0" smtClean="0">
                <a:latin typeface="Arial" panose="020B0604020202020204" pitchFamily="34" charset="0"/>
                <a:cs typeface="Arial" panose="020B0604020202020204" pitchFamily="34" charset="0"/>
              </a:rPr>
              <a:t>Here are just a few:</a:t>
            </a:r>
          </a:p>
          <a:p>
            <a:pPr marL="0" indent="0">
              <a:buNone/>
            </a:pPr>
            <a:endParaRPr lang="en-US" dirty="0" smtClean="0"/>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
            </a:pPr>
            <a:r>
              <a:rPr lang="en-US" sz="4000" dirty="0" smtClean="0">
                <a:latin typeface="Arial" panose="020B0604020202020204" pitchFamily="34" charset="0"/>
                <a:cs typeface="Arial" panose="020B0604020202020204" pitchFamily="34" charset="0"/>
              </a:rPr>
              <a:t>Social Security Administration- Information on applying for Social Security Benefits: </a:t>
            </a:r>
            <a:r>
              <a:rPr lang="en-US" sz="4000" dirty="0" smtClean="0">
                <a:latin typeface="Arial" panose="020B0604020202020204" pitchFamily="34" charset="0"/>
                <a:cs typeface="Arial" panose="020B0604020202020204" pitchFamily="34" charset="0"/>
                <a:hlinkClick r:id="rId2"/>
              </a:rPr>
              <a:t>www.ssa.gov</a:t>
            </a:r>
            <a:r>
              <a:rPr lang="en-US" sz="4000" dirty="0" smtClean="0">
                <a:latin typeface="Arial" panose="020B0604020202020204" pitchFamily="34" charset="0"/>
                <a:cs typeface="Arial" panose="020B0604020202020204" pitchFamily="34" charset="0"/>
              </a:rPr>
              <a:t>  1 800-772-1213</a:t>
            </a:r>
          </a:p>
          <a:p>
            <a:pPr>
              <a:buFont typeface="Wingdings" panose="05000000000000000000" pitchFamily="2" charset="2"/>
              <a:buChar char="§"/>
            </a:pPr>
            <a:endParaRPr lang="en-US" sz="4000" u="sng" dirty="0">
              <a:latin typeface="Arial" panose="020B0604020202020204" pitchFamily="34" charset="0"/>
              <a:cs typeface="Arial" panose="020B0604020202020204" pitchFamily="34" charset="0"/>
            </a:endParaRPr>
          </a:p>
          <a:p>
            <a:pPr>
              <a:buFont typeface="Wingdings" panose="05000000000000000000" pitchFamily="2" charset="2"/>
              <a:buChar char="§"/>
            </a:pPr>
            <a:r>
              <a:rPr lang="en-US" sz="4000" dirty="0" smtClean="0">
                <a:latin typeface="Arial" panose="020B0604020202020204" pitchFamily="34" charset="0"/>
                <a:cs typeface="Arial" panose="020B0604020202020204" pitchFamily="34" charset="0"/>
              </a:rPr>
              <a:t>Human Resources Administration (HRA) – Information on applying for Medicaid Benefits</a:t>
            </a:r>
            <a:r>
              <a:rPr lang="en-US" sz="4000" dirty="0" smtClean="0">
                <a:solidFill>
                  <a:srgbClr val="0000CC"/>
                </a:solidFill>
                <a:latin typeface="Arial" panose="020B0604020202020204" pitchFamily="34" charset="0"/>
                <a:cs typeface="Arial" panose="020B0604020202020204" pitchFamily="34" charset="0"/>
              </a:rPr>
              <a:t>: </a:t>
            </a:r>
            <a:r>
              <a:rPr lang="en-US" sz="4000" u="sng" dirty="0" smtClean="0">
                <a:solidFill>
                  <a:srgbClr val="0000CC"/>
                </a:solidFill>
                <a:latin typeface="Arial" panose="020B0604020202020204" pitchFamily="34" charset="0"/>
                <a:cs typeface="Arial" panose="020B0604020202020204" pitchFamily="34" charset="0"/>
                <a:hlinkClick r:id="rId3"/>
              </a:rPr>
              <a:t>www.nystateofhealth.ny.gov</a:t>
            </a:r>
            <a:r>
              <a:rPr lang="en-US" sz="4000" u="sng" dirty="0" smtClean="0">
                <a:solidFill>
                  <a:srgbClr val="0000CC"/>
                </a:solidFill>
                <a:latin typeface="Arial" panose="020B0604020202020204" pitchFamily="34" charset="0"/>
                <a:cs typeface="Arial" panose="020B0604020202020204" pitchFamily="34" charset="0"/>
              </a:rPr>
              <a:t> </a:t>
            </a:r>
            <a:r>
              <a:rPr lang="en-US" sz="4000" dirty="0" smtClean="0">
                <a:latin typeface="Arial" panose="020B0604020202020204" pitchFamily="34" charset="0"/>
                <a:cs typeface="Arial" panose="020B0604020202020204" pitchFamily="34" charset="0"/>
              </a:rPr>
              <a:t>    1 888-692-6116  Fax#: 1 917-639-0732</a:t>
            </a:r>
            <a:endParaRPr lang="en-US" sz="4000" u="sng" dirty="0" smtClean="0">
              <a:latin typeface="Arial" panose="020B0604020202020204" pitchFamily="34" charset="0"/>
              <a:cs typeface="Arial" panose="020B0604020202020204" pitchFamily="34" charset="0"/>
            </a:endParaRPr>
          </a:p>
          <a:p>
            <a:pPr>
              <a:buFont typeface="Wingdings" panose="05000000000000000000" pitchFamily="2" charset="2"/>
              <a:buChar char="§"/>
            </a:pPr>
            <a:endParaRPr lang="en-US" sz="4000" dirty="0" smtClean="0">
              <a:latin typeface="Arial" panose="020B0604020202020204" pitchFamily="34" charset="0"/>
              <a:cs typeface="Arial" panose="020B0604020202020204" pitchFamily="34" charset="0"/>
            </a:endParaRPr>
          </a:p>
          <a:p>
            <a:pPr>
              <a:buFont typeface="Wingdings" panose="05000000000000000000" pitchFamily="2" charset="2"/>
              <a:buChar char="§"/>
            </a:pPr>
            <a:r>
              <a:rPr lang="en-US" sz="4000" dirty="0" smtClean="0">
                <a:latin typeface="Arial" panose="020B0604020202020204" pitchFamily="34" charset="0"/>
                <a:cs typeface="Arial" panose="020B0604020202020204" pitchFamily="34" charset="0"/>
              </a:rPr>
              <a:t>ACCES-VR-Adult Career and Continuing Education Services- this is an agency that can assist with finding employment and post secondary placement:  </a:t>
            </a:r>
            <a:r>
              <a:rPr lang="en-US" sz="4000" u="sng" dirty="0" smtClean="0">
                <a:solidFill>
                  <a:srgbClr val="0000CC"/>
                </a:solidFill>
                <a:latin typeface="Arial" panose="020B0604020202020204" pitchFamily="34" charset="0"/>
                <a:cs typeface="Arial" panose="020B0604020202020204" pitchFamily="34" charset="0"/>
              </a:rPr>
              <a:t>www.access.nysed.gov</a:t>
            </a:r>
          </a:p>
          <a:p>
            <a:pPr>
              <a:buFont typeface="Wingdings" panose="05000000000000000000" pitchFamily="2" charset="2"/>
              <a:buChar char="§"/>
            </a:pPr>
            <a:endParaRPr lang="en-US" sz="4000" u="sng" dirty="0">
              <a:latin typeface="Arial" panose="020B0604020202020204" pitchFamily="34" charset="0"/>
              <a:cs typeface="Arial" panose="020B0604020202020204" pitchFamily="34" charset="0"/>
            </a:endParaRPr>
          </a:p>
          <a:p>
            <a:pPr>
              <a:buFont typeface="Wingdings" panose="05000000000000000000" pitchFamily="2" charset="2"/>
              <a:buChar char="§"/>
            </a:pPr>
            <a:r>
              <a:rPr lang="en-US" sz="4000" dirty="0" smtClean="0">
                <a:latin typeface="Arial" panose="020B0604020202020204" pitchFamily="34" charset="0"/>
                <a:cs typeface="Arial" panose="020B0604020202020204" pitchFamily="34" charset="0"/>
              </a:rPr>
              <a:t>Queens Council on Developmental Disabilities (QCDD)- this is the OPWDD council for the borough of Queens. Many resources are listed on this site:  </a:t>
            </a:r>
            <a:r>
              <a:rPr lang="en-US" sz="4000" u="sng" dirty="0" smtClean="0">
                <a:solidFill>
                  <a:srgbClr val="0000CC"/>
                </a:solidFill>
                <a:latin typeface="Arial" panose="020B0604020202020204" pitchFamily="34" charset="0"/>
                <a:cs typeface="Arial" panose="020B0604020202020204" pitchFamily="34" charset="0"/>
              </a:rPr>
              <a:t>www.qcddny.org </a:t>
            </a:r>
          </a:p>
          <a:p>
            <a:pPr>
              <a:buFont typeface="Wingdings" panose="05000000000000000000" pitchFamily="2" charset="2"/>
              <a:buChar char="§"/>
            </a:pPr>
            <a:endParaRPr lang="en-US" sz="4000" u="sng" dirty="0" smtClean="0">
              <a:latin typeface="Arial" panose="020B0604020202020204" pitchFamily="34" charset="0"/>
              <a:cs typeface="Arial" panose="020B0604020202020204" pitchFamily="34" charset="0"/>
            </a:endParaRPr>
          </a:p>
          <a:p>
            <a:pPr>
              <a:buFont typeface="Wingdings" panose="05000000000000000000" pitchFamily="2" charset="2"/>
              <a:buChar char="§"/>
            </a:pPr>
            <a:r>
              <a:rPr lang="en-US" sz="4000" dirty="0" smtClean="0">
                <a:latin typeface="Arial" panose="020B0604020202020204" pitchFamily="34" charset="0"/>
                <a:cs typeface="Arial" panose="020B0604020202020204" pitchFamily="34" charset="0"/>
              </a:rPr>
              <a:t>New York State Office for People with Developmental Disabilities (OPWDD):</a:t>
            </a:r>
          </a:p>
          <a:p>
            <a:pPr>
              <a:buFont typeface="Wingdings" panose="05000000000000000000" pitchFamily="2" charset="2"/>
              <a:buChar char="§"/>
            </a:pPr>
            <a:r>
              <a:rPr lang="en-US" sz="4000" dirty="0" smtClean="0">
                <a:latin typeface="Arial" panose="020B0604020202020204" pitchFamily="34" charset="0"/>
                <a:cs typeface="Arial" panose="020B0604020202020204" pitchFamily="34" charset="0"/>
              </a:rPr>
              <a:t>Information and Forms</a:t>
            </a:r>
            <a:r>
              <a:rPr lang="en-US" sz="4000" dirty="0" smtClean="0">
                <a:solidFill>
                  <a:srgbClr val="0000CC"/>
                </a:solidFill>
                <a:latin typeface="Arial" panose="020B0604020202020204" pitchFamily="34" charset="0"/>
                <a:cs typeface="Arial" panose="020B0604020202020204" pitchFamily="34" charset="0"/>
              </a:rPr>
              <a:t>:  </a:t>
            </a:r>
            <a:r>
              <a:rPr lang="en-US" sz="4000" u="sng" dirty="0" smtClean="0">
                <a:solidFill>
                  <a:srgbClr val="0000CC"/>
                </a:solidFill>
                <a:latin typeface="Arial" panose="020B0604020202020204" pitchFamily="34" charset="0"/>
                <a:cs typeface="Arial" panose="020B0604020202020204" pitchFamily="34" charset="0"/>
              </a:rPr>
              <a:t>www.opwdd.ny.gov</a:t>
            </a:r>
          </a:p>
          <a:p>
            <a:pPr>
              <a:buFont typeface="Wingdings" panose="05000000000000000000" pitchFamily="2" charset="2"/>
              <a:buChar char="§"/>
            </a:pPr>
            <a:endParaRPr lang="en-US" sz="4000" u="sng" dirty="0" smtClean="0">
              <a:latin typeface="Arial" panose="020B0604020202020204" pitchFamily="34" charset="0"/>
              <a:cs typeface="Arial" panose="020B0604020202020204" pitchFamily="34" charset="0"/>
            </a:endParaRPr>
          </a:p>
          <a:p>
            <a:pPr>
              <a:buFont typeface="Wingdings" panose="05000000000000000000" pitchFamily="2" charset="2"/>
              <a:buChar char="§"/>
            </a:pPr>
            <a:r>
              <a:rPr lang="en-US" sz="4000" dirty="0" smtClean="0">
                <a:latin typeface="Arial" panose="020B0604020202020204" pitchFamily="34" charset="0"/>
                <a:cs typeface="Arial" panose="020B0604020202020204" pitchFamily="34" charset="0"/>
              </a:rPr>
              <a:t>District 75 has a website that will let you stay up to date on all activities throughout District 75: </a:t>
            </a:r>
            <a:r>
              <a:rPr lang="en-US" sz="4000" u="sng" dirty="0" smtClean="0">
                <a:solidFill>
                  <a:srgbClr val="0000CC"/>
                </a:solidFill>
                <a:latin typeface="Arial" panose="020B0604020202020204" pitchFamily="34" charset="0"/>
                <a:cs typeface="Arial" panose="020B0604020202020204" pitchFamily="34" charset="0"/>
              </a:rPr>
              <a:t>http://schools.nycenet.edu/d75/</a:t>
            </a:r>
            <a:endParaRPr lang="en-US" sz="4000" u="sng" dirty="0">
              <a:solidFill>
                <a:srgbClr val="0000C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94751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228600"/>
            <a:ext cx="7830413" cy="769441"/>
          </a:xfrm>
          <a:prstGeom prst="rect">
            <a:avLst/>
          </a:prstGeom>
        </p:spPr>
        <p:txBody>
          <a:bodyPr wrap="none">
            <a:spAutoFit/>
          </a:bodyPr>
          <a:lstStyle/>
          <a:p>
            <a:r>
              <a:rPr lang="en-US" sz="4400" dirty="0" smtClean="0">
                <a:solidFill>
                  <a:srgbClr val="92D050"/>
                </a:solidFill>
                <a:latin typeface="Arial" panose="020B0604020202020204" pitchFamily="34" charset="0"/>
                <a:cs typeface="Arial" panose="020B0604020202020204" pitchFamily="34" charset="0"/>
              </a:rPr>
              <a:t>Region 4 Front Door Webinars</a:t>
            </a:r>
            <a:endParaRPr lang="en-US" sz="4400" dirty="0">
              <a:solidFill>
                <a:srgbClr val="92D050"/>
              </a:solidFill>
              <a:latin typeface="Arial" panose="020B0604020202020204" pitchFamily="34" charset="0"/>
              <a:cs typeface="Arial" panose="020B0604020202020204" pitchFamily="34" charset="0"/>
            </a:endParaRPr>
          </a:p>
        </p:txBody>
      </p:sp>
      <p:sp>
        <p:nvSpPr>
          <p:cNvPr id="3" name="Rectangle 2"/>
          <p:cNvSpPr/>
          <p:nvPr/>
        </p:nvSpPr>
        <p:spPr>
          <a:xfrm>
            <a:off x="-37071" y="1219200"/>
            <a:ext cx="9276154" cy="5262979"/>
          </a:xfrm>
          <a:prstGeom prst="rect">
            <a:avLst/>
          </a:prstGeom>
        </p:spPr>
        <p:txBody>
          <a:bodyPr wrap="square">
            <a:spAutoFit/>
          </a:bodyPr>
          <a:lstStyle/>
          <a:p>
            <a:r>
              <a:rPr lang="en-US" dirty="0" smtClean="0"/>
              <a:t> </a:t>
            </a:r>
          </a:p>
          <a:p>
            <a:endParaRPr lang="en-US" dirty="0"/>
          </a:p>
          <a:p>
            <a:endParaRPr lang="en-US" dirty="0" smtClean="0"/>
          </a:p>
          <a:p>
            <a:r>
              <a:rPr lang="en-US" dirty="0" smtClean="0"/>
              <a:t>The virtual </a:t>
            </a:r>
            <a:r>
              <a:rPr lang="en-US" dirty="0" smtClean="0"/>
              <a:t>sessions last approximately 1 ½ hours.</a:t>
            </a:r>
          </a:p>
          <a:p>
            <a:endParaRPr lang="en-US" sz="1000" dirty="0"/>
          </a:p>
          <a:p>
            <a:r>
              <a:rPr lang="en-US" dirty="0" smtClean="0"/>
              <a:t>Please register no later  than 3 days before the webinar.</a:t>
            </a:r>
          </a:p>
          <a:p>
            <a:endParaRPr lang="en-US" sz="1000" dirty="0">
              <a:solidFill>
                <a:srgbClr val="FF0000"/>
              </a:solidFill>
            </a:endParaRPr>
          </a:p>
          <a:p>
            <a:endParaRPr lang="en-US" sz="1000" b="1" u="sng" dirty="0">
              <a:solidFill>
                <a:srgbClr val="0000CC"/>
              </a:solidFill>
            </a:endParaRPr>
          </a:p>
          <a:p>
            <a:r>
              <a:rPr lang="en-US" dirty="0" smtClean="0"/>
              <a:t>The following information is necessary in order to register:</a:t>
            </a:r>
          </a:p>
          <a:p>
            <a:r>
              <a:rPr lang="en-US" dirty="0" smtClean="0"/>
              <a:t>Name, DOB and home address of applicant</a:t>
            </a:r>
          </a:p>
          <a:p>
            <a:r>
              <a:rPr lang="en-US" dirty="0" smtClean="0"/>
              <a:t>Name, phone number, email of the participant and their relationship to the applicant</a:t>
            </a:r>
          </a:p>
          <a:p>
            <a:endParaRPr lang="en-US" dirty="0" smtClean="0"/>
          </a:p>
          <a:p>
            <a:endParaRPr lang="en-US" dirty="0"/>
          </a:p>
          <a:p>
            <a:r>
              <a:rPr lang="en-US" u="sng" dirty="0">
                <a:hlinkClick r:id="rId2"/>
              </a:rPr>
              <a:t>https://www.opwdd.ny.gov/get-started/information-sessions</a:t>
            </a:r>
            <a:r>
              <a:rPr lang="en-US" dirty="0"/>
              <a:t> </a:t>
            </a:r>
          </a:p>
          <a:p>
            <a:endParaRPr lang="en-US" dirty="0" smtClean="0"/>
          </a:p>
          <a:p>
            <a:endParaRPr lang="en-US" dirty="0"/>
          </a:p>
          <a:p>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13808238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Questions?</a:t>
            </a:r>
            <a:br>
              <a:rPr lang="en-US" smtClean="0"/>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37733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panose="020B0604020202020204" pitchFamily="34" charset="0"/>
                <a:cs typeface="Arial" panose="020B0604020202020204" pitchFamily="34" charset="0"/>
              </a:rPr>
              <a:t>What is Transition?</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8229600" cy="4953000"/>
          </a:xfrm>
        </p:spPr>
        <p:txBody>
          <a:bodyPr>
            <a:normAutofit/>
          </a:bodyPr>
          <a:lstStyle/>
          <a:p>
            <a:r>
              <a:rPr lang="en-US" dirty="0" smtClean="0">
                <a:latin typeface="Arial" panose="020B0604020202020204" pitchFamily="34" charset="0"/>
                <a:cs typeface="Arial" panose="020B0604020202020204" pitchFamily="34" charset="0"/>
              </a:rPr>
              <a:t>The term transition refers to the planning and services that are needed and mandated by federal and state law to prepare youth with disabilities to move smoothly from school to adult living.</a:t>
            </a:r>
          </a:p>
          <a:p>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This process includes instruction, community learning experiences, and other support services that will enable young adults to develop skills, knowledge and abilities to address post-school living, learning and working needs. It may also include assistance in making applications prior to leaving school for services from community agencies such as Day Habilitation and Supported Employment.</a:t>
            </a:r>
          </a:p>
          <a:p>
            <a:pPr marL="0" indent="0">
              <a:buNone/>
            </a:pPr>
            <a:endParaRPr lang="en-US" dirty="0"/>
          </a:p>
        </p:txBody>
      </p:sp>
    </p:spTree>
    <p:extLst>
      <p:ext uri="{BB962C8B-B14F-4D97-AF65-F5344CB8AC3E}">
        <p14:creationId xmlns:p14="http://schemas.microsoft.com/office/powerpoint/2010/main" val="2596647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What is Transition? (cont’d)</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Arial" panose="020B0604020202020204" pitchFamily="34" charset="0"/>
                <a:cs typeface="Arial" panose="020B0604020202020204" pitchFamily="34" charset="0"/>
              </a:rPr>
              <a:t>The transition process is a set of coordinated activities that are designed to help students move smoothly from school to adult life.</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This process formally begins during the year that the student turns 15.</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Most schools have a transition </a:t>
            </a:r>
            <a:r>
              <a:rPr lang="en-US" dirty="0">
                <a:latin typeface="Arial" panose="020B0604020202020204" pitchFamily="34" charset="0"/>
                <a:cs typeface="Arial" panose="020B0604020202020204" pitchFamily="34" charset="0"/>
              </a:rPr>
              <a:t>t</a:t>
            </a:r>
            <a:r>
              <a:rPr lang="en-US" dirty="0" smtClean="0">
                <a:latin typeface="Arial" panose="020B0604020202020204" pitchFamily="34" charset="0"/>
                <a:cs typeface="Arial" panose="020B0604020202020204" pitchFamily="34" charset="0"/>
              </a:rPr>
              <a:t>eam </a:t>
            </a:r>
            <a:r>
              <a:rPr lang="en-US" dirty="0">
                <a:latin typeface="Arial" panose="020B0604020202020204" pitchFamily="34" charset="0"/>
                <a:cs typeface="Arial" panose="020B0604020202020204" pitchFamily="34" charset="0"/>
              </a:rPr>
              <a:t>l</a:t>
            </a:r>
            <a:r>
              <a:rPr lang="en-US" dirty="0" smtClean="0">
                <a:latin typeface="Arial" panose="020B0604020202020204" pitchFamily="34" charset="0"/>
                <a:cs typeface="Arial" panose="020B0604020202020204" pitchFamily="34" charset="0"/>
              </a:rPr>
              <a:t>eader or guidance counselor to assist in the transition process.</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Transition planning is a part of the Individualized Education Program (IEP), and will be reviewed each year.</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3634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What is Transition? (cont’d)</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400" y="1600200"/>
            <a:ext cx="8915400" cy="4525963"/>
          </a:xfrm>
        </p:spPr>
        <p:txBody>
          <a:bodyPr>
            <a:normAutofit/>
          </a:bodyPr>
          <a:lstStyle/>
          <a:p>
            <a:r>
              <a:rPr lang="en-US" dirty="0" smtClean="0">
                <a:latin typeface="Arial" panose="020B0604020202020204" pitchFamily="34" charset="0"/>
                <a:cs typeface="Arial" panose="020B0604020202020204" pitchFamily="34" charset="0"/>
              </a:rPr>
              <a:t>The transition </a:t>
            </a:r>
            <a:r>
              <a:rPr lang="en-US" dirty="0">
                <a:latin typeface="Arial" panose="020B0604020202020204" pitchFamily="34" charset="0"/>
                <a:cs typeface="Arial" panose="020B0604020202020204" pitchFamily="34" charset="0"/>
              </a:rPr>
              <a:t>p</a:t>
            </a:r>
            <a:r>
              <a:rPr lang="en-US" dirty="0" smtClean="0">
                <a:latin typeface="Arial" panose="020B0604020202020204" pitchFamily="34" charset="0"/>
                <a:cs typeface="Arial" panose="020B0604020202020204" pitchFamily="34" charset="0"/>
              </a:rPr>
              <a:t>rocess focuses on the student’s dreams and aspirations by using person </a:t>
            </a:r>
            <a:r>
              <a:rPr lang="en-US" dirty="0">
                <a:latin typeface="Arial" panose="020B0604020202020204" pitchFamily="34" charset="0"/>
                <a:cs typeface="Arial" panose="020B0604020202020204" pitchFamily="34" charset="0"/>
              </a:rPr>
              <a:t>c</a:t>
            </a:r>
            <a:r>
              <a:rPr lang="en-US" dirty="0" smtClean="0">
                <a:latin typeface="Arial" panose="020B0604020202020204" pitchFamily="34" charset="0"/>
                <a:cs typeface="Arial" panose="020B0604020202020204" pitchFamily="34" charset="0"/>
              </a:rPr>
              <a:t>entered </a:t>
            </a:r>
            <a:r>
              <a:rPr lang="en-US" dirty="0">
                <a:latin typeface="Arial" panose="020B0604020202020204" pitchFamily="34" charset="0"/>
                <a:cs typeface="Arial" panose="020B0604020202020204" pitchFamily="34" charset="0"/>
              </a:rPr>
              <a:t>p</a:t>
            </a:r>
            <a:r>
              <a:rPr lang="en-US" dirty="0" smtClean="0">
                <a:latin typeface="Arial" panose="020B0604020202020204" pitchFamily="34" charset="0"/>
                <a:cs typeface="Arial" panose="020B0604020202020204" pitchFamily="34" charset="0"/>
              </a:rPr>
              <a:t>lanning techniques.</a:t>
            </a:r>
          </a:p>
          <a:p>
            <a:endParaRPr lang="en-US" sz="2600"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The student should be invited to all planning meetings.</a:t>
            </a:r>
          </a:p>
          <a:p>
            <a:endParaRPr lang="en-US" sz="2600"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With consent from the family and student, all interested parties, including family members and agency representatives, should be invited to take part in these meetings.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5461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panose="020B0604020202020204" pitchFamily="34" charset="0"/>
                <a:cs typeface="Arial" panose="020B0604020202020204" pitchFamily="34" charset="0"/>
              </a:rPr>
              <a:t>Early Planning is Essential Because:</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marL="0" indent="0">
              <a:buNone/>
            </a:pPr>
            <a:endParaRPr lang="en-US"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n-US" dirty="0" smtClean="0">
                <a:latin typeface="Arial" panose="020B0604020202020204" pitchFamily="34" charset="0"/>
                <a:cs typeface="Arial" panose="020B0604020202020204" pitchFamily="34" charset="0"/>
              </a:rPr>
              <a:t>There is </a:t>
            </a:r>
            <a:r>
              <a:rPr lang="en-US" b="1" dirty="0" smtClean="0">
                <a:solidFill>
                  <a:srgbClr val="0070C0"/>
                </a:solidFill>
                <a:latin typeface="Arial" panose="020B0604020202020204" pitchFamily="34" charset="0"/>
                <a:cs typeface="Arial" panose="020B0604020202020204" pitchFamily="34" charset="0"/>
              </a:rPr>
              <a:t>NO GUARANTEE </a:t>
            </a:r>
            <a:r>
              <a:rPr lang="en-US" dirty="0" smtClean="0">
                <a:latin typeface="Arial" panose="020B0604020202020204" pitchFamily="34" charset="0"/>
                <a:cs typeface="Arial" panose="020B0604020202020204" pitchFamily="34" charset="0"/>
              </a:rPr>
              <a:t>of a job, adult day service, vocational training or other community services once the student leaves school.</a:t>
            </a:r>
          </a:p>
          <a:p>
            <a:pPr>
              <a:buFont typeface="Arial" panose="020B0604020202020204" pitchFamily="34" charset="0"/>
              <a:buChar char="•"/>
            </a:pPr>
            <a:endParaRPr lang="en-US"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n-US" dirty="0" smtClean="0">
                <a:latin typeface="Arial" panose="020B0604020202020204" pitchFamily="34" charset="0"/>
                <a:cs typeface="Arial" panose="020B0604020202020204" pitchFamily="34" charset="0"/>
              </a:rPr>
              <a:t>It provides ample time to explore options and alternatives with representatives from schools and outside agencies.</a:t>
            </a:r>
          </a:p>
          <a:p>
            <a:pPr>
              <a:buFont typeface="Arial" panose="020B0604020202020204" pitchFamily="34" charset="0"/>
              <a:buChar char="•"/>
            </a:pPr>
            <a:endParaRPr lang="en-US"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n-US" dirty="0" smtClean="0">
                <a:latin typeface="Arial" panose="020B0604020202020204" pitchFamily="34" charset="0"/>
                <a:cs typeface="Arial" panose="020B0604020202020204" pitchFamily="34" charset="0"/>
              </a:rPr>
              <a:t>Starting early will increase the chances that students receive appropriate services upon transitioning from the NYC Department of Education, as well as services while they are still in school.</a:t>
            </a:r>
          </a:p>
          <a:p>
            <a:pPr>
              <a:buFont typeface="Arial" panose="020B0604020202020204" pitchFamily="34" charset="0"/>
              <a:buChar char="•"/>
            </a:pPr>
            <a:endParaRPr lang="en-US" dirty="0" smtClean="0"/>
          </a:p>
        </p:txBody>
      </p:sp>
    </p:spTree>
    <p:extLst>
      <p:ext uri="{BB962C8B-B14F-4D97-AF65-F5344CB8AC3E}">
        <p14:creationId xmlns:p14="http://schemas.microsoft.com/office/powerpoint/2010/main" val="1975382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panose="020B0604020202020204" pitchFamily="34" charset="0"/>
                <a:cs typeface="Arial" panose="020B0604020202020204" pitchFamily="34" charset="0"/>
              </a:rPr>
              <a:t>Early Planning is Essential Because (cont’d):</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endParaRPr lang="en-US" i="1" dirty="0"/>
          </a:p>
          <a:p>
            <a:pPr>
              <a:buFont typeface="Arial" panose="020B0604020202020204" pitchFamily="34" charset="0"/>
              <a:buChar char="•"/>
            </a:pPr>
            <a:r>
              <a:rPr lang="en-US" dirty="0" smtClean="0">
                <a:latin typeface="Arial" panose="020B0604020202020204" pitchFamily="34" charset="0"/>
                <a:cs typeface="Arial" panose="020B0604020202020204" pitchFamily="34" charset="0"/>
              </a:rPr>
              <a:t>It will identify skills to be developed that will lead to greater future independence and/or participation in the community for the person.</a:t>
            </a:r>
          </a:p>
          <a:p>
            <a:pPr>
              <a:buFont typeface="Arial" panose="020B0604020202020204" pitchFamily="34" charset="0"/>
              <a:buChar char="•"/>
            </a:pPr>
            <a:endParaRPr lang="en-US"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n-US" dirty="0" smtClean="0">
                <a:latin typeface="Arial" panose="020B0604020202020204" pitchFamily="34" charset="0"/>
                <a:cs typeface="Arial" panose="020B0604020202020204" pitchFamily="34" charset="0"/>
              </a:rPr>
              <a:t>It encourages participation of all parties at the planning meetings, thereby helping to accurately focus on the person’s needs.</a:t>
            </a:r>
          </a:p>
          <a:p>
            <a:pPr>
              <a:buFont typeface="Arial" panose="020B0604020202020204" pitchFamily="34" charset="0"/>
              <a:buChar char="•"/>
            </a:pPr>
            <a:endParaRPr lang="en-US"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n-US" dirty="0" smtClean="0">
                <a:latin typeface="Arial" panose="020B0604020202020204" pitchFamily="34" charset="0"/>
                <a:cs typeface="Arial" panose="020B0604020202020204" pitchFamily="34" charset="0"/>
              </a:rPr>
              <a:t>It relieves anxiety for the entire family when a plan is formulated.</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0757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Transition Services Include</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smtClean="0">
                <a:latin typeface="Arial" panose="020B0604020202020204" pitchFamily="34" charset="0"/>
                <a:cs typeface="Arial" panose="020B0604020202020204" pitchFamily="34" charset="0"/>
              </a:rPr>
              <a:t>Instructional Activities</a:t>
            </a:r>
          </a:p>
          <a:p>
            <a:r>
              <a:rPr lang="en-US" dirty="0" smtClean="0">
                <a:latin typeface="Arial" panose="020B0604020202020204" pitchFamily="34" charset="0"/>
                <a:cs typeface="Arial" panose="020B0604020202020204" pitchFamily="34" charset="0"/>
              </a:rPr>
              <a:t>Preparation for Community Inclusion</a:t>
            </a:r>
          </a:p>
          <a:p>
            <a:r>
              <a:rPr lang="en-US" dirty="0" smtClean="0">
                <a:latin typeface="Arial" panose="020B0604020202020204" pitchFamily="34" charset="0"/>
                <a:cs typeface="Arial" panose="020B0604020202020204" pitchFamily="34" charset="0"/>
              </a:rPr>
              <a:t>Collaboration with Adult Services Agencies</a:t>
            </a:r>
          </a:p>
          <a:p>
            <a:r>
              <a:rPr lang="en-US" dirty="0" smtClean="0">
                <a:latin typeface="Arial" panose="020B0604020202020204" pitchFamily="34" charset="0"/>
                <a:cs typeface="Arial" panose="020B0604020202020204" pitchFamily="34" charset="0"/>
              </a:rPr>
              <a:t>Post High School Options</a:t>
            </a:r>
          </a:p>
          <a:p>
            <a:r>
              <a:rPr lang="en-US" dirty="0" smtClean="0">
                <a:latin typeface="Arial" panose="020B0604020202020204" pitchFamily="34" charset="0"/>
                <a:cs typeface="Arial" panose="020B0604020202020204" pitchFamily="34" charset="0"/>
              </a:rPr>
              <a:t>Independent Living Skill Development</a:t>
            </a:r>
          </a:p>
          <a:p>
            <a:pPr marL="0" indent="0">
              <a:buNone/>
            </a:pPr>
            <a:endParaRPr lang="en-US" dirty="0"/>
          </a:p>
        </p:txBody>
      </p:sp>
    </p:spTree>
    <p:extLst>
      <p:ext uri="{BB962C8B-B14F-4D97-AF65-F5344CB8AC3E}">
        <p14:creationId xmlns:p14="http://schemas.microsoft.com/office/powerpoint/2010/main" val="2651810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914400"/>
          </a:xfrm>
        </p:spPr>
        <p:txBody>
          <a:bodyPr/>
          <a:lstStyle/>
          <a:p>
            <a:r>
              <a:rPr lang="en-US" dirty="0" smtClean="0">
                <a:latin typeface="Arial" panose="020B0604020202020204" pitchFamily="34" charset="0"/>
                <a:cs typeface="Arial" panose="020B0604020202020204" pitchFamily="34" charset="0"/>
              </a:rPr>
              <a:t>Other Types of Transition:</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76200" y="1295400"/>
            <a:ext cx="8839200" cy="5334000"/>
          </a:xfrm>
        </p:spPr>
        <p:txBody>
          <a:bodyPr>
            <a:normAutofit/>
          </a:bodyPr>
          <a:lstStyle/>
          <a:p>
            <a:pPr marL="0" indent="0">
              <a:buNone/>
            </a:pPr>
            <a:endParaRPr lang="en-US" sz="11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Day Habilitation to:  DH without walls / Community Pre-Vocational / Employment </a:t>
            </a:r>
            <a:r>
              <a:rPr lang="en-US" sz="2400" dirty="0">
                <a:latin typeface="Arial" panose="020B0604020202020204" pitchFamily="34" charset="0"/>
                <a:cs typeface="Arial" panose="020B0604020202020204" pitchFamily="34" charset="0"/>
              </a:rPr>
              <a:t>T</a:t>
            </a:r>
            <a:r>
              <a:rPr lang="en-US" sz="2400" dirty="0" smtClean="0">
                <a:latin typeface="Arial" panose="020B0604020202020204" pitchFamily="34" charset="0"/>
                <a:cs typeface="Arial" panose="020B0604020202020204" pitchFamily="34" charset="0"/>
              </a:rPr>
              <a:t>raining Program (ETP) / Supported Employment / Pathway to Employment /Community Habilitation </a:t>
            </a:r>
            <a:endParaRPr lang="en-US" sz="24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Day </a:t>
            </a:r>
            <a:r>
              <a:rPr lang="en-US" sz="2400" dirty="0" smtClean="0">
                <a:latin typeface="Arial" panose="020B0604020202020204" pitchFamily="34" charset="0"/>
                <a:cs typeface="Arial" panose="020B0604020202020204" pitchFamily="34" charset="0"/>
              </a:rPr>
              <a:t>Habilitation program to Senior program</a:t>
            </a:r>
          </a:p>
          <a:p>
            <a:pPr>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Program to program - different agencies</a:t>
            </a:r>
          </a:p>
          <a:p>
            <a:pPr>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Family residence to own apartment or group residence</a:t>
            </a:r>
          </a:p>
          <a:p>
            <a:pPr>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Post secondary </a:t>
            </a:r>
            <a:r>
              <a:rPr lang="en-US" sz="2400" dirty="0">
                <a:latin typeface="Arial" panose="020B0604020202020204" pitchFamily="34" charset="0"/>
                <a:cs typeface="Arial" panose="020B0604020202020204" pitchFamily="34" charset="0"/>
              </a:rPr>
              <a:t>e</a:t>
            </a:r>
            <a:r>
              <a:rPr lang="en-US" sz="2400" dirty="0" smtClean="0">
                <a:latin typeface="Arial" panose="020B0604020202020204" pitchFamily="34" charset="0"/>
                <a:cs typeface="Arial" panose="020B0604020202020204" pitchFamily="34" charset="0"/>
              </a:rPr>
              <a:t>ducational </a:t>
            </a:r>
            <a:r>
              <a:rPr lang="en-US" sz="2400" dirty="0">
                <a:latin typeface="Arial" panose="020B0604020202020204" pitchFamily="34" charset="0"/>
                <a:cs typeface="Arial" panose="020B0604020202020204" pitchFamily="34" charset="0"/>
              </a:rPr>
              <a:t>o</a:t>
            </a:r>
            <a:r>
              <a:rPr lang="en-US" sz="2400" dirty="0" smtClean="0">
                <a:latin typeface="Arial" panose="020B0604020202020204" pitchFamily="34" charset="0"/>
                <a:cs typeface="Arial" panose="020B0604020202020204" pitchFamily="34" charset="0"/>
              </a:rPr>
              <a:t>ptions</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56877906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705</TotalTime>
  <Words>1650</Words>
  <Application>Microsoft Office PowerPoint</Application>
  <PresentationFormat>On-screen Show (4:3)</PresentationFormat>
  <Paragraphs>205</Paragraphs>
  <Slides>26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Trebuchet MS</vt:lpstr>
      <vt:lpstr>Wingdings</vt:lpstr>
      <vt:lpstr>Wingdings 3</vt:lpstr>
      <vt:lpstr>Facet</vt:lpstr>
      <vt:lpstr>Reimagining Adult Day Services The New World of Transition</vt:lpstr>
      <vt:lpstr>Reimagining Adult Day Services</vt:lpstr>
      <vt:lpstr>What is Transition?</vt:lpstr>
      <vt:lpstr>What is Transition? (cont’d)</vt:lpstr>
      <vt:lpstr>What is Transition? (cont’d)</vt:lpstr>
      <vt:lpstr>Early Planning is Essential Because:</vt:lpstr>
      <vt:lpstr>Early Planning is Essential Because (cont’d):</vt:lpstr>
      <vt:lpstr>Transition Services Include</vt:lpstr>
      <vt:lpstr>Other Types of Transition:</vt:lpstr>
      <vt:lpstr>What is OPWDD?</vt:lpstr>
      <vt:lpstr>OPWDD</vt:lpstr>
      <vt:lpstr>What Adult Services Are Available?</vt:lpstr>
      <vt:lpstr>Day Habilitation Services</vt:lpstr>
      <vt:lpstr>Community Pre-Vocational Services</vt:lpstr>
      <vt:lpstr>Supported Employment</vt:lpstr>
      <vt:lpstr>PowerPoint Presentation</vt:lpstr>
      <vt:lpstr>Self-Directed Services</vt:lpstr>
      <vt:lpstr>To Access OPWDD Services</vt:lpstr>
      <vt:lpstr>To Access Adult Services</vt:lpstr>
      <vt:lpstr>The Role of the Care Manager  in Transition</vt:lpstr>
      <vt:lpstr>Documents Checklist</vt:lpstr>
      <vt:lpstr>Documents Checklist (cont’d)</vt:lpstr>
      <vt:lpstr>Applying for Benefits</vt:lpstr>
      <vt:lpstr>Resources</vt:lpstr>
      <vt:lpstr>PowerPoint Presentation</vt:lpstr>
      <vt:lpstr>Questions? </vt:lpstr>
    </vt:vector>
  </TitlesOfParts>
  <Company>HHCS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 Smart Get Connected</dc:title>
  <dc:creator>Arlene Rado Myrick</dc:creator>
  <cp:lastModifiedBy>Wini Schiff</cp:lastModifiedBy>
  <cp:revision>173</cp:revision>
  <cp:lastPrinted>2015-10-13T20:08:55Z</cp:lastPrinted>
  <dcterms:created xsi:type="dcterms:W3CDTF">2011-03-23T22:12:54Z</dcterms:created>
  <dcterms:modified xsi:type="dcterms:W3CDTF">2021-10-22T13:53:12Z</dcterms:modified>
</cp:coreProperties>
</file>