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5" r:id="rId8"/>
    <p:sldId id="263" r:id="rId9"/>
    <p:sldId id="264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596B-7477-1D4F-9FE5-C6E01247A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59B51-7076-FB4C-A782-25AF0E6E6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DB0B8-B27A-0449-8272-0737B2F7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9E7B6-D945-E946-9605-F92EFC40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D944B-3DEE-A046-B08F-11B48EE0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6BD6-0DBA-2043-9A70-E033C3A7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9CF78-B0CF-2D40-966F-C6079FCD9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C1C1-4817-EA40-99E5-E1D09066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802B-EFF5-9E44-9CA1-19DC8BBB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C4385-B65A-FE48-9457-C742863C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C04EC-397D-8A4C-ACF2-0ECF8020E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9B830-9585-4049-BB16-0C8216241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4E8E-54DD-7A48-AF11-F077F98B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FE64D-0ED5-B74F-AF1C-3782FC68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C895-8F53-B243-B07D-B10DF0FC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8B34-9374-6041-B844-61D38A85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AA36-6379-E24C-A0FD-4ED7B3B2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809-8DBC-0940-BF17-488D7D3D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8B44-675E-3E4B-9146-B81508A5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CAAF-0087-FF46-896B-CDCF81E1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3ED3-51DD-3841-A6D9-A0A89FBB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19454-B013-D040-84DE-9A84B58D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F1A8-950C-6F44-8F8E-7202D757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C90F-B79F-934D-8439-795638F8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E8AE-742C-2643-B8BF-7C515F9C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B73A-FEE9-F248-AD23-686B8DD4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3398-F859-3043-BBCD-C9D6C8B5F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AFB69-562E-3F43-99EA-F141D0F8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FD566-EFEC-5E43-8407-E2A554D3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19285-6FB7-8743-B3C9-8502F7E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DC238-3965-0B44-A5A3-78D01ECF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1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0C2F-1D91-C745-BF1F-184F7E81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BBD8D-86E6-3244-86F4-B89D6A67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E557E-CE82-9B4C-BF74-F720D8B00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110AA-CCC0-8942-9876-C1EB67C9E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8F92E-93A6-1E4F-B897-53BBE50D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CD5C5-F162-474D-AEA4-62676F89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2F5B8-4456-594B-9ECE-A70B72D1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44DE2-12EC-2546-B0C8-E683D503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4839-1747-B24E-9A67-020FF6B3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D145-74D3-684F-9C94-9409F53C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B51AD-8569-A44F-961D-B002FB33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0B603-C395-234D-8A38-257D9773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523B9-554D-994C-AFEB-A152F675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EBB99-A921-DE4E-8EEC-281F3A4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62614-84BB-AD4F-9ADE-5D327A5C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3EB6-1707-D744-8B72-DF077C69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5813-A76A-F841-B1E5-B774BA73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14F17-E820-694A-ADB0-CB33E5C1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6F736-1105-C940-81B5-508216A3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7CB3-D89D-D344-8869-6D9D273A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676BF-554E-384F-A925-4A42A00D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9001-8460-A144-83FA-C12F55D0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BF1E4-5951-E34D-8FF3-40C560356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E651-721C-F64C-A34D-9F3D4DCCA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031AE-C05D-C246-BBB4-6B914B21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57BB5-8B86-134D-A81B-9E03EC61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5B237-4EE3-BC46-AC31-742B1B55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5D86A-76AA-1F40-A15D-498F744B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F27D-5B2C-854D-A93A-C096C7D9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00E1-BC46-5D4D-AA46-8921EDCD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D4909-B996-9D44-8862-60EEC7F610D3}" type="datetimeFigureOut"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8E806-4D1B-D942-882A-65D20ACC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66A2-8678-3040-9A5C-DB0E985B1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AF46-905F-3545-AEEA-67AE8FE4C3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pwdd.ny.gov/system/files/documents/2020/04/sd_guidance_040620.pdf" TargetMode="External"/><Relationship Id="rId3" Type="http://schemas.openxmlformats.org/officeDocument/2006/relationships/hyperlink" Target="https://inthedriversseat.org/map" TargetMode="External"/><Relationship Id="rId7" Type="http://schemas.openxmlformats.org/officeDocument/2006/relationships/hyperlink" Target="https://opwdd.ny.gov/types-services/self-direction" TargetMode="External"/><Relationship Id="rId2" Type="http://schemas.openxmlformats.org/officeDocument/2006/relationships/hyperlink" Target="http://www.qcddny.org/wp-content/uploads/2019/11/Travel-Training-how-to-summar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sny.org/wp-content/uploads/SDS_Self-Direction_NY_07152021.pdf" TargetMode="External"/><Relationship Id="rId5" Type="http://schemas.openxmlformats.org/officeDocument/2006/relationships/hyperlink" Target="http://www.issny.org/wp-content/uploads/self_direction_make_your_own_path.mp4" TargetMode="External"/><Relationship Id="rId4" Type="http://schemas.openxmlformats.org/officeDocument/2006/relationships/hyperlink" Target="http://www.nyselfd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ny.webex.com/meetny/onstage/g.php?MTID=e8e25e2ae00c63f34fa19a15e6c6b45f6" TargetMode="External"/><Relationship Id="rId2" Type="http://schemas.openxmlformats.org/officeDocument/2006/relationships/hyperlink" Target="https://meetny.webex.com/meetny/onstage/g.php?MTID=e6def63fee1c85523634a42f6db980ae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etny.webex.com/meetny/onstage/g.php?MTID=efd8c43cd6bd591a82153e1a5b5beb78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effrey.E.Mann@opwdd.ny.gov" TargetMode="External"/><Relationship Id="rId7" Type="http://schemas.openxmlformats.org/officeDocument/2006/relationships/hyperlink" Target="mailto:Siobhan.Hunt@opwdd.ny.gov" TargetMode="External"/><Relationship Id="rId2" Type="http://schemas.openxmlformats.org/officeDocument/2006/relationships/hyperlink" Target="mailto:Regine.Petigny@opwdd.ny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.A.Johnsen@opwdd.ny.gov" TargetMode="External"/><Relationship Id="rId5" Type="http://schemas.openxmlformats.org/officeDocument/2006/relationships/hyperlink" Target="mailto:opwdd.sm.region4brokertraining@opwdd.ny.gov" TargetMode="External"/><Relationship Id="rId4" Type="http://schemas.openxmlformats.org/officeDocument/2006/relationships/hyperlink" Target="mailto:Aurora.L.Paulino@opwdd.ny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take@issny.org" TargetMode="External"/><Relationship Id="rId7" Type="http://schemas.openxmlformats.org/officeDocument/2006/relationships/hyperlink" Target="mailto:robert.a.johnsen@opwdd.ny.gov" TargetMode="External"/><Relationship Id="rId2" Type="http://schemas.openxmlformats.org/officeDocument/2006/relationships/hyperlink" Target="mailto:jim.karp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martinez@qsac.com" TargetMode="External"/><Relationship Id="rId5" Type="http://schemas.openxmlformats.org/officeDocument/2006/relationships/hyperlink" Target="mailto:nmartinez@caredesignny.org" TargetMode="External"/><Relationship Id="rId4" Type="http://schemas.openxmlformats.org/officeDocument/2006/relationships/hyperlink" Target="mailto:LSchellenberg@cfsny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yselfd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y-metro-self-direction-community-of-practice@googlegroups.com" TargetMode="External"/><Relationship Id="rId5" Type="http://schemas.openxmlformats.org/officeDocument/2006/relationships/hyperlink" Target="mailto:self-direction-families-new-york@googlegroups.com" TargetMode="External"/><Relationship Id="rId4" Type="http://schemas.openxmlformats.org/officeDocument/2006/relationships/hyperlink" Target="http://inthedriversseat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isphere at Flushing Meadows">
            <a:extLst>
              <a:ext uri="{FF2B5EF4-FFF2-40B4-BE49-F238E27FC236}">
                <a16:creationId xmlns:a16="http://schemas.microsoft.com/office/drawing/2014/main" id="{5AB17B57-3616-DF48-862E-F745317B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ACDE2-4AF5-BA44-9192-E9CF55F1D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Self-Direction Panel at QCDD Virtual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5E991-AA64-8B4B-9C6D-7A68B9942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October 28, 2021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0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0422-2A83-BB46-9F5D-C2AC3A03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C7A3-4538-6B48-A6C2-B121CAEC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376737"/>
            <a:ext cx="11445411" cy="523982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Travel Training </a:t>
            </a:r>
            <a:br>
              <a:rPr lang="en-US"/>
            </a:br>
            <a:r>
              <a:rPr lang="en-US" sz="2200">
                <a:hlinkClick r:id="rId2"/>
              </a:rPr>
              <a:t>qcddny.org/wp-content/uploads/2019/11/Travel-Training-how-to-summary.pdf</a:t>
            </a:r>
            <a:r>
              <a:rPr lang="en-US" sz="2200"/>
              <a:t> </a:t>
            </a:r>
          </a:p>
          <a:p>
            <a:r>
              <a:rPr lang="en-US"/>
              <a:t>In the Driver’s Seat </a:t>
            </a:r>
            <a:br>
              <a:rPr lang="en-US"/>
            </a:br>
            <a:r>
              <a:rPr lang="en-US" sz="2200">
                <a:hlinkClick r:id="rId3"/>
              </a:rPr>
              <a:t>inthedriversseat.org/map</a:t>
            </a:r>
            <a:r>
              <a:rPr lang="en-US" sz="2200"/>
              <a:t> </a:t>
            </a:r>
            <a:endParaRPr lang="en-US"/>
          </a:p>
          <a:p>
            <a:r>
              <a:rPr lang="en-US"/>
              <a:t>New York Self-Determination Coalition </a:t>
            </a:r>
            <a:br>
              <a:rPr lang="en-US"/>
            </a:br>
            <a:r>
              <a:rPr lang="en-US" sz="2200">
                <a:hlinkClick r:id="rId4"/>
              </a:rPr>
              <a:t>nyselfd.org</a:t>
            </a:r>
            <a:r>
              <a:rPr lang="en-US" sz="2200"/>
              <a:t> </a:t>
            </a:r>
            <a:endParaRPr lang="en-US" sz="2400"/>
          </a:p>
          <a:p>
            <a:r>
              <a:rPr lang="en-US"/>
              <a:t>ISS-NY </a:t>
            </a:r>
          </a:p>
          <a:p>
            <a:pPr lvl="1"/>
            <a:r>
              <a:rPr lang="en-US"/>
              <a:t>Documentary </a:t>
            </a:r>
            <a:br>
              <a:rPr lang="en-US"/>
            </a:br>
            <a:r>
              <a:rPr lang="en-US" sz="1900">
                <a:hlinkClick r:id="rId5"/>
              </a:rPr>
              <a:t>issny.org/wp-content/uploads/self_direction_make_your_own_path.mp4</a:t>
            </a:r>
            <a:endParaRPr lang="en-US"/>
          </a:p>
          <a:p>
            <a:pPr lvl="1"/>
            <a:r>
              <a:rPr lang="en-US"/>
              <a:t>Research paper with University of Minnesota </a:t>
            </a:r>
            <a:br>
              <a:rPr lang="en-US"/>
            </a:br>
            <a:r>
              <a:rPr lang="en-US" sz="1700">
                <a:hlinkClick r:id="rId6"/>
              </a:rPr>
              <a:t>issny.org/wp-content/uploads/SDS_Self-Direction_NY_07152021.pdf</a:t>
            </a:r>
            <a:endParaRPr lang="en-US"/>
          </a:p>
          <a:p>
            <a:r>
              <a:rPr lang="en-US"/>
              <a:t>OPWDD</a:t>
            </a:r>
          </a:p>
          <a:p>
            <a:pPr lvl="1"/>
            <a:r>
              <a:rPr lang="en-US"/>
              <a:t>For parents and participants</a:t>
            </a:r>
            <a:br>
              <a:rPr lang="en-US"/>
            </a:br>
            <a:r>
              <a:rPr lang="en-US" sz="2000">
                <a:hlinkClick r:id="rId7"/>
              </a:rPr>
              <a:t>opwdd.ny.gov/types-services/self-direction</a:t>
            </a:r>
            <a:r>
              <a:rPr lang="en-US"/>
              <a:t> </a:t>
            </a:r>
          </a:p>
          <a:p>
            <a:pPr lvl="1"/>
            <a:r>
              <a:rPr lang="en-US"/>
              <a:t>Self-Direction Guidance for Providers (might be useful later in your journey)</a:t>
            </a:r>
            <a:br>
              <a:rPr lang="en-US"/>
            </a:br>
            <a:r>
              <a:rPr lang="en-US" sz="1600">
                <a:hlinkClick r:id="rId8"/>
              </a:rPr>
              <a:t>opwdd.ny.gov/system/files/documents/2020/04/sd_guidance_040620.pdf</a:t>
            </a:r>
            <a:r>
              <a:rPr lang="en-US" sz="160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49BC-436D-D847-9215-F5665845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2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 sz="3100" b="1"/>
              <a:t>OPWDD NYC 2021 SELF-DIRECTION INFORMATION SESSION SCHEDULE </a:t>
            </a:r>
            <a:br>
              <a:rPr lang="en-US"/>
            </a:b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1A5462-6C65-544F-AF91-ADC25EEC5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849763"/>
              </p:ext>
            </p:extLst>
          </p:nvPr>
        </p:nvGraphicFramePr>
        <p:xfrm>
          <a:off x="838200" y="1825625"/>
          <a:ext cx="10515596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25">
                  <a:extLst>
                    <a:ext uri="{9D8B030D-6E8A-4147-A177-3AD203B41FA5}">
                      <a16:colId xmlns:a16="http://schemas.microsoft.com/office/drawing/2014/main" val="2917315973"/>
                    </a:ext>
                  </a:extLst>
                </a:gridCol>
                <a:gridCol w="1345914">
                  <a:extLst>
                    <a:ext uri="{9D8B030D-6E8A-4147-A177-3AD203B41FA5}">
                      <a16:colId xmlns:a16="http://schemas.microsoft.com/office/drawing/2014/main" val="13369646"/>
                    </a:ext>
                  </a:extLst>
                </a:gridCol>
                <a:gridCol w="2250041">
                  <a:extLst>
                    <a:ext uri="{9D8B030D-6E8A-4147-A177-3AD203B41FA5}">
                      <a16:colId xmlns:a16="http://schemas.microsoft.com/office/drawing/2014/main" val="2765100434"/>
                    </a:ext>
                  </a:extLst>
                </a:gridCol>
                <a:gridCol w="5620816">
                  <a:extLst>
                    <a:ext uri="{9D8B030D-6E8A-4147-A177-3AD203B41FA5}">
                      <a16:colId xmlns:a16="http://schemas.microsoft.com/office/drawing/2014/main" val="15732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Registration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4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November 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11/18/2021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10am-2pm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95D5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https://meetny.webex.com/meetny/onstage/g.php?MTID=e6def63fee1c85523634a42f6db980ae2</a:t>
                      </a:r>
                      <a:r>
                        <a:rPr lang="en-US">
                          <a:solidFill>
                            <a:srgbClr val="0095D5"/>
                          </a:solidFill>
                          <a:effectLst/>
                          <a:latin typeface="Arial" panose="020B0604020202020204" pitchFamily="34" charset="0"/>
                        </a:rPr>
                        <a:t>  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33235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December 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12/09/2021 </a:t>
                      </a:r>
                    </a:p>
                    <a:p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2pm-4pm </a:t>
                      </a:r>
                    </a:p>
                    <a:p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95D5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https://meetny.webex.com/meetny/onstage/g.php?MTID=e8e25e2ae00c63f34fa19a15e6c6b45f6</a:t>
                      </a:r>
                      <a:r>
                        <a:rPr lang="en-US">
                          <a:solidFill>
                            <a:srgbClr val="0095D5"/>
                          </a:solidFill>
                          <a:effectLst/>
                          <a:latin typeface="Arial" panose="020B0604020202020204" pitchFamily="34" charset="0"/>
                        </a:rPr>
                        <a:t>  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250780669"/>
                  </a:ext>
                </a:extLst>
              </a:tr>
              <a:tr h="62765">
                <a:tc>
                  <a:txBody>
                    <a:bodyPr/>
                    <a:lstStyle/>
                    <a:p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12/16/2021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2pm-4pm </a:t>
                      </a:r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SPANISH 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95D5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https://meetny.webex.com/meetny/onstage/g.php?MTID=efd8c43cd6bd591a82153e1a5b5beb784</a:t>
                      </a:r>
                      <a:endParaRPr lang="en-US">
                        <a:solidFill>
                          <a:srgbClr val="0095D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11505342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E7CAC01-697B-9B4B-A05D-B79D37B860B1}"/>
              </a:ext>
            </a:extLst>
          </p:cNvPr>
          <p:cNvSpPr txBox="1"/>
          <p:nvPr/>
        </p:nvSpPr>
        <p:spPr>
          <a:xfrm>
            <a:off x="2065107" y="4458984"/>
            <a:ext cx="750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Directions: To Register, please click the link for the session you want to attend.</a:t>
            </a:r>
          </a:p>
          <a:p>
            <a:r>
              <a:rPr lang="en-US"/>
              <a:t>You will receive an email confirmation and calendar invite after you register. </a:t>
            </a:r>
          </a:p>
          <a:p>
            <a:r>
              <a:rPr lang="en-US"/>
              <a:t>The event password for all sessions is </a:t>
            </a:r>
            <a:r>
              <a:rPr lang="en-US" u="sng"/>
              <a:t>SD2021</a:t>
            </a:r>
          </a:p>
        </p:txBody>
      </p:sp>
    </p:spTree>
    <p:extLst>
      <p:ext uri="{BB962C8B-B14F-4D97-AF65-F5344CB8AC3E}">
        <p14:creationId xmlns:p14="http://schemas.microsoft.com/office/powerpoint/2010/main" val="167519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4F9C-D324-D743-A541-9D5B22BE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OPWDD Self-Direction Contacts for Queens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B4BB-C861-8E47-88C0-CA0B1750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715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Queens: </a:t>
            </a:r>
          </a:p>
          <a:p>
            <a:pPr marL="0" indent="0">
              <a:buNone/>
            </a:pPr>
            <a:r>
              <a:rPr lang="en-US"/>
              <a:t>Regine Petigny, </a:t>
            </a:r>
            <a:r>
              <a:rPr lang="en-US">
                <a:hlinkClick r:id="rId2"/>
              </a:rPr>
              <a:t>Regine.Petigny@opwdd.ny.gov</a:t>
            </a:r>
            <a:r>
              <a:rPr lang="en-US"/>
              <a:t> (718) 722-2833 </a:t>
            </a:r>
          </a:p>
          <a:p>
            <a:pPr marL="0" indent="0">
              <a:buNone/>
            </a:pPr>
            <a:r>
              <a:rPr lang="en-US"/>
              <a:t>Jeffrey Mann, </a:t>
            </a:r>
            <a:r>
              <a:rPr lang="en-US">
                <a:hlinkClick r:id="rId3"/>
              </a:rPr>
              <a:t>Jeffrey.E.Mann@opwdd.ny.gov</a:t>
            </a:r>
            <a:r>
              <a:rPr lang="en-US"/>
              <a:t>  (718) 722-2848 </a:t>
            </a:r>
          </a:p>
          <a:p>
            <a:pPr marL="0" indent="0">
              <a:buNone/>
            </a:pPr>
            <a:r>
              <a:rPr lang="en-US"/>
              <a:t>Aurora Paulino, </a:t>
            </a:r>
            <a:r>
              <a:rPr lang="en-US">
                <a:hlinkClick r:id="rId4"/>
              </a:rPr>
              <a:t>Aurora.L.Paulino@opwdd.ny.gov</a:t>
            </a:r>
            <a:r>
              <a:rPr lang="en-US"/>
              <a:t>  (718) 722-2834 </a:t>
            </a:r>
          </a:p>
          <a:p>
            <a:pPr marL="0" indent="0">
              <a:buNone/>
            </a:pPr>
            <a:br>
              <a:rPr lang="en-US"/>
            </a:br>
            <a:r>
              <a:rPr lang="en-US" b="1"/>
              <a:t>For Support Broker and Broker Training Questions: </a:t>
            </a:r>
            <a:endParaRPr lang="en-US"/>
          </a:p>
          <a:p>
            <a:pPr marL="0" indent="0">
              <a:buNone/>
            </a:pPr>
            <a:r>
              <a:rPr lang="en-US"/>
              <a:t>Daniella Goon, </a:t>
            </a:r>
            <a:r>
              <a:rPr lang="en-US">
                <a:hlinkClick r:id="rId5"/>
              </a:rPr>
              <a:t>opwdd.sm.region4brokertraining@opwdd.ny.gov</a:t>
            </a:r>
            <a:r>
              <a:rPr lang="en-US"/>
              <a:t>  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NYC Self-Direction Leadership: </a:t>
            </a:r>
            <a:endParaRPr lang="en-US"/>
          </a:p>
          <a:p>
            <a:pPr marL="0" indent="0">
              <a:buNone/>
            </a:pPr>
            <a:r>
              <a:rPr lang="en-US"/>
              <a:t>Robert Johnsen, </a:t>
            </a:r>
            <a:r>
              <a:rPr lang="en-US">
                <a:hlinkClick r:id="rId6"/>
              </a:rPr>
              <a:t>Robert.A.Johnsen@opwdd.ny.gov</a:t>
            </a:r>
            <a:r>
              <a:rPr lang="en-US"/>
              <a:t>  (718) 430-0887 </a:t>
            </a:r>
          </a:p>
          <a:p>
            <a:pPr marL="0" indent="0">
              <a:buNone/>
            </a:pPr>
            <a:r>
              <a:rPr lang="en-US"/>
              <a:t>Siobhan Hunt, </a:t>
            </a:r>
            <a:r>
              <a:rPr lang="en-US">
                <a:hlinkClick r:id="rId7"/>
              </a:rPr>
              <a:t>Siobhan.Hunt@opwdd.ny.gov</a:t>
            </a:r>
            <a:r>
              <a:rPr lang="en-US"/>
              <a:t>  (718) 983-5217 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BC43-BEFA-BE4C-B7E9-6012C62E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6CF7-FCBB-D444-8101-C17F3BE9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9629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Introductions. Who is on the panel. </a:t>
            </a:r>
            <a:br>
              <a:rPr lang="en-US"/>
            </a:br>
            <a:r>
              <a:rPr lang="en-US"/>
              <a:t>5 minutes.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Parents: Jim Karpe, Cassie Ruiz, Maria Davis, Theresa Muga, Alan Kulchinsky.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Professionals: Alan Kulchinsky, Linda Schellenberg, Nydia Martinez, Kevin Martinez.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OPWDD: Robert Johnsen</a:t>
            </a:r>
          </a:p>
          <a:p>
            <a:r>
              <a:rPr lang="en-US"/>
              <a:t>Why Self-Direction. Stories from parents. </a:t>
            </a:r>
            <a:br>
              <a:rPr lang="en-US"/>
            </a:br>
            <a:r>
              <a:rPr lang="en-US"/>
              <a:t>20 minutes.</a:t>
            </a:r>
          </a:p>
          <a:p>
            <a:r>
              <a:rPr lang="en-US"/>
              <a:t>Here's How. Presented by Jim Karpe. </a:t>
            </a:r>
            <a:br>
              <a:rPr lang="en-US"/>
            </a:br>
            <a:r>
              <a:rPr lang="en-US"/>
              <a:t>5 minutes.</a:t>
            </a:r>
          </a:p>
          <a:p>
            <a:r>
              <a:rPr lang="en-US"/>
              <a:t>What. Essentials that parents need to know, presented by professionals. </a:t>
            </a:r>
            <a:br>
              <a:rPr lang="en-US"/>
            </a:br>
            <a:r>
              <a:rPr lang="en-US"/>
              <a:t>15 minutes. </a:t>
            </a:r>
          </a:p>
          <a:p>
            <a:r>
              <a:rPr lang="en-US"/>
              <a:t>Q&amp;A.</a:t>
            </a:r>
            <a:br>
              <a:rPr lang="en-US"/>
            </a:br>
            <a:r>
              <a:rPr lang="en-US"/>
              <a:t>Remaining time. 40 minutes</a:t>
            </a:r>
          </a:p>
        </p:txBody>
      </p:sp>
    </p:spTree>
    <p:extLst>
      <p:ext uri="{BB962C8B-B14F-4D97-AF65-F5344CB8AC3E}">
        <p14:creationId xmlns:p14="http://schemas.microsoft.com/office/powerpoint/2010/main" val="231264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BC43-BEFA-BE4C-B7E9-6012C62E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6CF7-FCBB-D444-8101-C17F3BE9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43" y="1825625"/>
            <a:ext cx="11480515" cy="493843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Parents</a:t>
            </a:r>
          </a:p>
          <a:p>
            <a:pPr lvl="1"/>
            <a:r>
              <a:rPr lang="en-US"/>
              <a:t>Jim Karpe, </a:t>
            </a:r>
            <a:r>
              <a:rPr lang="en-US">
                <a:hlinkClick r:id="rId2"/>
              </a:rPr>
              <a:t>jim.karpe@gmail.com</a:t>
            </a:r>
            <a:r>
              <a:rPr lang="en-US"/>
              <a:t> 516-655-2713</a:t>
            </a:r>
          </a:p>
          <a:p>
            <a:pPr lvl="1"/>
            <a:r>
              <a:rPr lang="en-US"/>
              <a:t>Cassie Ruiz.</a:t>
            </a:r>
          </a:p>
          <a:p>
            <a:pPr lvl="1"/>
            <a:r>
              <a:rPr lang="en-US"/>
              <a:t>Maria Davis.</a:t>
            </a:r>
          </a:p>
          <a:p>
            <a:pPr lvl="1"/>
            <a:r>
              <a:rPr lang="en-US"/>
              <a:t>Theresa Muga.</a:t>
            </a:r>
          </a:p>
          <a:p>
            <a:pPr lvl="1"/>
            <a:r>
              <a:rPr lang="en-US"/>
              <a:t>Alan Kulchinsky.</a:t>
            </a:r>
          </a:p>
          <a:p>
            <a:r>
              <a:rPr lang="en-US"/>
              <a:t>Professionals </a:t>
            </a:r>
          </a:p>
          <a:p>
            <a:pPr lvl="1"/>
            <a:r>
              <a:rPr lang="en-US"/>
              <a:t>Alan Kulchinsky, Fiscal Intermediary (FI), ISS-NY.  </a:t>
            </a:r>
            <a:r>
              <a:rPr lang="en-US">
                <a:hlinkClick r:id="rId3"/>
              </a:rPr>
              <a:t>intake@issny.org</a:t>
            </a:r>
            <a:r>
              <a:rPr lang="en-US"/>
              <a:t> </a:t>
            </a:r>
          </a:p>
          <a:p>
            <a:pPr lvl="1"/>
            <a:r>
              <a:rPr lang="en-US"/>
              <a:t>Linda Schellenberg, FI, Center for Family Support. </a:t>
            </a:r>
            <a:r>
              <a:rPr lang="en-US">
                <a:hlinkClick r:id="rId4"/>
              </a:rPr>
              <a:t>LSchellenberg@cfsny.org</a:t>
            </a:r>
            <a:r>
              <a:rPr lang="en-US"/>
              <a:t> </a:t>
            </a:r>
          </a:p>
          <a:p>
            <a:pPr lvl="1"/>
            <a:r>
              <a:rPr lang="en-US"/>
              <a:t>Nydia Martinez, Regional Team Lead for Care Managers, CDNY. </a:t>
            </a:r>
            <a:r>
              <a:rPr lang="en-US">
                <a:hlinkClick r:id="rId5"/>
              </a:rPr>
              <a:t>nmartinez@caredesignny.org</a:t>
            </a:r>
            <a:r>
              <a:rPr lang="en-US"/>
              <a:t> </a:t>
            </a:r>
          </a:p>
          <a:p>
            <a:pPr lvl="1"/>
            <a:r>
              <a:rPr lang="en-US"/>
              <a:t>Kevin Martinez, Support Broker, QSAC. </a:t>
            </a:r>
            <a:r>
              <a:rPr lang="en-US">
                <a:hlinkClick r:id="rId6"/>
              </a:rPr>
              <a:t>kmartinez@qsac.com</a:t>
            </a:r>
            <a:r>
              <a:rPr lang="en-US"/>
              <a:t> </a:t>
            </a:r>
          </a:p>
          <a:p>
            <a:r>
              <a:rPr lang="en-US"/>
              <a:t>OPWDD</a:t>
            </a:r>
          </a:p>
          <a:p>
            <a:pPr lvl="1"/>
            <a:r>
              <a:rPr lang="en-US"/>
              <a:t>Robert Johnsen. Regional Self-Direction Supervisor, OPWDD. </a:t>
            </a:r>
            <a:r>
              <a:rPr lang="en-US">
                <a:hlinkClick r:id="rId7"/>
              </a:rPr>
              <a:t>robert.a.johnsen@opwdd.ny.gov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arrows painted on the asphalt">
            <a:extLst>
              <a:ext uri="{FF2B5EF4-FFF2-40B4-BE49-F238E27FC236}">
                <a16:creationId xmlns:a16="http://schemas.microsoft.com/office/drawing/2014/main" id="{395D5945-D818-BF41-8A03-8B497BB40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" r="23001" b="71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779DC-FD00-DB4F-B3EF-76B2B903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Why Self-Direction?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66F46-F19F-EF4C-80BA-25D2D8B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419697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Independent living is not doing things by yourself.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It is being in control of how things are done.  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– Judy Heumann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8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a circular maze">
            <a:extLst>
              <a:ext uri="{FF2B5EF4-FFF2-40B4-BE49-F238E27FC236}">
                <a16:creationId xmlns:a16="http://schemas.microsoft.com/office/drawing/2014/main" id="{A1A589C5-01F9-3444-83B8-18CAC9D9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5" r="1856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8AD62-CE25-414D-8886-E3ED1387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Here’s how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85C3-4B32-DF4D-8A95-DFE4414A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76C9-D321-B640-A9E1-1E419627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/>
              <a:t>Here’s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A655-EF9F-8F43-9A3A-009113F3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2863"/>
            <a:ext cx="10515600" cy="28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/>
              <a:t>Tell your Care Manager:</a:t>
            </a:r>
          </a:p>
          <a:p>
            <a:pPr marL="457200" lvl="1" indent="0">
              <a:buNone/>
            </a:pPr>
            <a:r>
              <a:rPr lang="en-US" sz="6000"/>
              <a:t>We need a startup broker.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039E8A-53EB-8641-B304-B1AC5888B5D2}"/>
              </a:ext>
            </a:extLst>
          </p:cNvPr>
          <p:cNvSpPr txBox="1">
            <a:spLocks/>
          </p:cNvSpPr>
          <p:nvPr/>
        </p:nvSpPr>
        <p:spPr>
          <a:xfrm>
            <a:off x="9082413" y="3806824"/>
            <a:ext cx="331835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/>
              <a:t>, please.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9716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118B-E77F-244C-AB54-E376BEDC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99" y="0"/>
            <a:ext cx="10515600" cy="1325563"/>
          </a:xfrm>
        </p:spPr>
        <p:txBody>
          <a:bodyPr/>
          <a:lstStyle/>
          <a:p>
            <a:r>
              <a:rPr lang="en-US"/>
              <a:t>You are not alone…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148B6B-364F-E34C-B728-91955355C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8" t="21020" r="5057" b="11547"/>
          <a:stretch/>
        </p:blipFill>
        <p:spPr>
          <a:xfrm>
            <a:off x="5284519" y="-1"/>
            <a:ext cx="6815877" cy="68698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44678-0DCF-CC44-9B77-FBD81A901275}"/>
              </a:ext>
            </a:extLst>
          </p:cNvPr>
          <p:cNvSpPr txBox="1"/>
          <p:nvPr/>
        </p:nvSpPr>
        <p:spPr>
          <a:xfrm>
            <a:off x="203859" y="1120673"/>
            <a:ext cx="5235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People who can help you get started: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Another parent you know.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School- Teachers, Transition coordinator.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Start-up broker.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Care Manager, </a:t>
            </a:r>
            <a:br>
              <a:rPr lang="en-US"/>
            </a:br>
            <a:r>
              <a:rPr lang="en-US"/>
              <a:t>or the CM supervisor if they don’t know.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Fiscal Intermediary.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SD Websites.	</a:t>
            </a:r>
            <a:br>
              <a:rPr lang="en-US"/>
            </a:br>
            <a:r>
              <a:rPr lang="en-US">
                <a:hlinkClick r:id="rId3"/>
              </a:rPr>
              <a:t>nyselfd.org</a:t>
            </a:r>
            <a:br>
              <a:rPr lang="en-US"/>
            </a:br>
            <a:r>
              <a:rPr lang="en-US">
                <a:hlinkClick r:id="rId4"/>
              </a:rPr>
              <a:t>inthedriversseat.org 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SD forums and social media networks.</a:t>
            </a:r>
            <a:br>
              <a:rPr lang="en-US"/>
            </a:br>
            <a:r>
              <a:rPr lang="en-US" sz="1400"/>
              <a:t>But be careful, can be source of misinformation.</a:t>
            </a:r>
            <a:br>
              <a:rPr lang="en-US"/>
            </a:br>
            <a:r>
              <a:rPr lang="en-US" sz="1200">
                <a:hlinkClick r:id="rId5"/>
              </a:rPr>
              <a:t>self-direction-families-new-york@googlegroups.com</a:t>
            </a:r>
            <a:r>
              <a:rPr lang="en-US" sz="1200"/>
              <a:t> </a:t>
            </a:r>
            <a:br>
              <a:rPr lang="en-US" sz="1200"/>
            </a:br>
            <a:r>
              <a:rPr lang="en-US" sz="1200"/>
              <a:t> </a:t>
            </a:r>
            <a:r>
              <a:rPr lang="en-US" sz="1200">
                <a:hlinkClick r:id="rId6"/>
              </a:rPr>
              <a:t>ny-metro-self-direction-community-of-practice@googlegroups.com</a:t>
            </a:r>
            <a:r>
              <a:rPr lang="en-US" sz="12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Big-hearted experts (Linda, Alan).</a:t>
            </a:r>
            <a:br>
              <a:rPr lang="en-US"/>
            </a:br>
            <a:r>
              <a:rPr lang="en-US" sz="1400"/>
              <a:t>They are great, but their time is scarce.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OPWDD.</a:t>
            </a:r>
            <a:br>
              <a:rPr lang="en-US"/>
            </a:br>
            <a:r>
              <a:rPr lang="en-US" sz="1400"/>
              <a:t>Similarly, time is scarce.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mpass">
            <a:extLst>
              <a:ext uri="{FF2B5EF4-FFF2-40B4-BE49-F238E27FC236}">
                <a16:creationId xmlns:a16="http://schemas.microsoft.com/office/drawing/2014/main" id="{910F9D10-2E31-E642-AB58-42B0A08E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" r="23298" b="73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382AC-8430-5B41-9444-5DCB1EFD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you </a:t>
            </a:r>
            <a:br>
              <a:rPr lang="en-US" sz="4800"/>
            </a:br>
            <a:r>
              <a:rPr lang="en-US" sz="4800"/>
              <a:t>must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ACF0-7E50-EE45-9B07-68F668540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604611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tabLst>
                <a:tab pos="2109788" algn="l"/>
              </a:tabLst>
            </a:pPr>
            <a:r>
              <a:rPr lang="en-US" sz="2000">
                <a:solidFill>
                  <a:schemeClr val="tx1"/>
                </a:solidFill>
              </a:rPr>
              <a:t>Essentials for parents, from the professionals.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Kevin Martinez 	Startup process and timelines.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Linda Schellenberg 	Person-Centered Planning.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Alan Kulchinsky 	Success factors.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2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Question mark on green pastel background">
            <a:extLst>
              <a:ext uri="{FF2B5EF4-FFF2-40B4-BE49-F238E27FC236}">
                <a16:creationId xmlns:a16="http://schemas.microsoft.com/office/drawing/2014/main" id="{8A86AECE-1D0C-0B4E-B9B0-CFB47E769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382AC-8430-5B41-9444-5DCB1EFD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D821D-D099-E844-8BD1-39ACFC63F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787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Self-Direction Panel at QCDD Virtual Conference</vt:lpstr>
      <vt:lpstr>Agenda</vt:lpstr>
      <vt:lpstr>Introductions</vt:lpstr>
      <vt:lpstr>Why Self-Direction?</vt:lpstr>
      <vt:lpstr>Here’s how</vt:lpstr>
      <vt:lpstr>Here’s how</vt:lpstr>
      <vt:lpstr>You are not alone…</vt:lpstr>
      <vt:lpstr>What you  must know</vt:lpstr>
      <vt:lpstr>Questions?</vt:lpstr>
      <vt:lpstr>Resources</vt:lpstr>
      <vt:lpstr>  OPWDD NYC 2021 SELF-DIRECTION INFORMATION SESSION SCHEDULE  </vt:lpstr>
      <vt:lpstr>OPWDD Self-Direction Contacts for Queens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Self-Direction Panel at QCDD Virtual Conference</dc:title>
  <dc:creator>Karpe, Jim</dc:creator>
  <cp:lastModifiedBy>Karpe, Jim</cp:lastModifiedBy>
  <cp:revision>5</cp:revision>
  <dcterms:created xsi:type="dcterms:W3CDTF">2021-10-25T15:15:45Z</dcterms:created>
  <dcterms:modified xsi:type="dcterms:W3CDTF">2021-10-26T17:19:54Z</dcterms:modified>
</cp:coreProperties>
</file>