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5" r:id="rId4"/>
    <p:sldId id="258" r:id="rId5"/>
    <p:sldId id="259" r:id="rId6"/>
    <p:sldId id="260" r:id="rId7"/>
    <p:sldId id="261" r:id="rId8"/>
    <p:sldId id="262" r:id="rId9"/>
    <p:sldId id="266" r:id="rId10"/>
    <p:sldId id="267" r:id="rId11"/>
    <p:sldId id="268" r:id="rId12"/>
    <p:sldId id="269" r:id="rId13"/>
    <p:sldId id="264" r:id="rId14"/>
    <p:sldId id="271"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66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E435AA-588A-450E-872F-BE56303F6BA8}"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7873E-44F3-47A4-94CA-158BA714B09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435AA-588A-450E-872F-BE56303F6BA8}"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7873E-44F3-47A4-94CA-158BA714B0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435AA-588A-450E-872F-BE56303F6BA8}"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7873E-44F3-47A4-94CA-158BA714B0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435AA-588A-450E-872F-BE56303F6BA8}"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7873E-44F3-47A4-94CA-158BA714B0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435AA-588A-450E-872F-BE56303F6BA8}"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7873E-44F3-47A4-94CA-158BA714B09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E435AA-588A-450E-872F-BE56303F6BA8}"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7873E-44F3-47A4-94CA-158BA714B0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435AA-588A-450E-872F-BE56303F6BA8}"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7873E-44F3-47A4-94CA-158BA714B09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E435AA-588A-450E-872F-BE56303F6BA8}"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7873E-44F3-47A4-94CA-158BA714B0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435AA-588A-450E-872F-BE56303F6BA8}"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7873E-44F3-47A4-94CA-158BA714B0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435AA-588A-450E-872F-BE56303F6BA8}"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7873E-44F3-47A4-94CA-158BA714B09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435AA-588A-450E-872F-BE56303F6BA8}"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7873E-44F3-47A4-94CA-158BA714B0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5E435AA-588A-450E-872F-BE56303F6BA8}" type="datetimeFigureOut">
              <a:rPr lang="en-US" smtClean="0"/>
              <a:t>10/25/2021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337873E-44F3-47A4-94CA-158BA714B09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Wayne.thomas@ahrcnyc.org" TargetMode="External"/><Relationship Id="rId2" Type="http://schemas.openxmlformats.org/officeDocument/2006/relationships/hyperlink" Target="mailto:Steve.towler@ahrcnyc.org" TargetMode="External"/><Relationship Id="rId1" Type="http://schemas.openxmlformats.org/officeDocument/2006/relationships/slideLayout" Target="../slideLayouts/slideLayout2.xml"/><Relationship Id="rId4" Type="http://schemas.openxmlformats.org/officeDocument/2006/relationships/hyperlink" Target="mailto:Melissa.levin@ahrcnyc.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AHRC – NYC</a:t>
            </a:r>
            <a:br>
              <a:rPr lang="en-US" sz="4800" dirty="0" smtClean="0"/>
            </a:br>
            <a:r>
              <a:rPr lang="en-US" sz="4800" dirty="0" smtClean="0"/>
              <a:t>Hudson River Services (HRS) </a:t>
            </a:r>
            <a:endParaRPr lang="en-US" sz="4800" dirty="0"/>
          </a:p>
        </p:txBody>
      </p:sp>
      <p:sp>
        <p:nvSpPr>
          <p:cNvPr id="3" name="Subtitle 2"/>
          <p:cNvSpPr>
            <a:spLocks noGrp="1"/>
          </p:cNvSpPr>
          <p:nvPr>
            <p:ph type="subTitle" idx="1"/>
          </p:nvPr>
        </p:nvSpPr>
        <p:spPr/>
        <p:txBody>
          <a:bodyPr>
            <a:normAutofit fontScale="92500" lnSpcReduction="10000"/>
          </a:bodyPr>
          <a:lstStyle/>
          <a:p>
            <a:endParaRPr lang="en-US" sz="2000" dirty="0" smtClean="0"/>
          </a:p>
          <a:p>
            <a:endParaRPr lang="en-US" sz="2000" dirty="0"/>
          </a:p>
          <a:p>
            <a:r>
              <a:rPr lang="en-US" sz="2000" dirty="0" smtClean="0"/>
              <a:t>Presentation October 2021</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81000"/>
            <a:ext cx="3810000" cy="1905000"/>
          </a:xfrm>
          <a:prstGeom prst="rect">
            <a:avLst/>
          </a:prstGeom>
        </p:spPr>
      </p:pic>
    </p:spTree>
    <p:extLst>
      <p:ext uri="{BB962C8B-B14F-4D97-AF65-F5344CB8AC3E}">
        <p14:creationId xmlns:p14="http://schemas.microsoft.com/office/powerpoint/2010/main" val="3681019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274320" lvl="0" indent="-274320">
              <a:spcBef>
                <a:spcPct val="20000"/>
              </a:spcBef>
            </a:pPr>
            <a:r>
              <a:rPr lang="en-US" sz="2200" i="1" dirty="0">
                <a:solidFill>
                  <a:srgbClr val="242852"/>
                </a:solidFill>
                <a:latin typeface="Times New Roman"/>
                <a:ea typeface="+mn-ea"/>
                <a:cs typeface="+mn-cs"/>
              </a:rPr>
              <a:t>James Walker, Winner of </a:t>
            </a:r>
            <a:r>
              <a:rPr lang="en-US" sz="2200" i="1" dirty="0" smtClean="0">
                <a:solidFill>
                  <a:srgbClr val="242852"/>
                </a:solidFill>
                <a:latin typeface="Times New Roman"/>
                <a:ea typeface="+mn-ea"/>
                <a:cs typeface="+mn-cs"/>
              </a:rPr>
              <a:t>2015 </a:t>
            </a:r>
            <a:r>
              <a:rPr lang="en-US" sz="2200" i="1" dirty="0" err="1" smtClean="0">
                <a:solidFill>
                  <a:srgbClr val="242852"/>
                </a:solidFill>
                <a:latin typeface="Times New Roman"/>
                <a:ea typeface="+mn-ea"/>
                <a:cs typeface="+mn-cs"/>
              </a:rPr>
              <a:t>Joslin</a:t>
            </a:r>
            <a:r>
              <a:rPr lang="en-US" sz="2200" i="1" dirty="0" smtClean="0">
                <a:solidFill>
                  <a:srgbClr val="242852"/>
                </a:solidFill>
                <a:latin typeface="Times New Roman"/>
                <a:ea typeface="+mn-ea"/>
                <a:cs typeface="+mn-cs"/>
              </a:rPr>
              <a:t> Outstanding Performer Award:</a:t>
            </a:r>
            <a:r>
              <a:rPr lang="en-US" sz="2200" b="1" i="1" dirty="0" smtClean="0">
                <a:solidFill>
                  <a:srgbClr val="242852"/>
                </a:solidFill>
                <a:latin typeface="Times New Roman"/>
                <a:ea typeface="+mn-ea"/>
                <a:cs typeface="+mn-cs"/>
              </a:rPr>
              <a:t> </a:t>
            </a:r>
            <a:r>
              <a:rPr lang="en-US" sz="2200" b="1" i="1" dirty="0">
                <a:solidFill>
                  <a:srgbClr val="242852"/>
                </a:solidFill>
                <a:latin typeface="Times New Roman"/>
                <a:ea typeface="+mn-ea"/>
                <a:cs typeface="+mn-cs"/>
              </a:rPr>
              <a:t>“If I didn’t have this job, I would be hanging around in the street doing nothing, probably getting into trouble. I like being busy” </a:t>
            </a:r>
            <a:r>
              <a:rPr lang="en-US" sz="2200" dirty="0">
                <a:solidFill>
                  <a:srgbClr val="242852"/>
                </a:solidFill>
                <a:latin typeface="Times New Roman"/>
                <a:ea typeface="+mn-ea"/>
                <a:cs typeface="+mn-cs"/>
              </a:rPr>
              <a:t>(Works with American Maintenance at Westchester Community College). </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7599" y="609600"/>
            <a:ext cx="4882969" cy="2895600"/>
          </a:xfrm>
        </p:spPr>
      </p:pic>
      <p:sp>
        <p:nvSpPr>
          <p:cNvPr id="6" name="Text Placeholder 5"/>
          <p:cNvSpPr>
            <a:spLocks noGrp="1"/>
          </p:cNvSpPr>
          <p:nvPr>
            <p:ph type="body" sz="half" idx="2"/>
          </p:nvPr>
        </p:nvSpPr>
        <p:spPr/>
        <p:txBody>
          <a:bodyPr>
            <a:normAutofit fontScale="70000" lnSpcReduction="20000"/>
          </a:bodyPr>
          <a:lstStyle/>
          <a:p>
            <a:r>
              <a:rPr lang="en-US" b="1" dirty="0" smtClean="0">
                <a:effectLst>
                  <a:outerShdw blurRad="38100" dist="38100" dir="2700000" algn="tl">
                    <a:srgbClr val="000000">
                      <a:alpha val="43137"/>
                    </a:srgbClr>
                  </a:outerShdw>
                </a:effectLst>
              </a:rPr>
              <a:t>James Walker, 50</a:t>
            </a:r>
          </a:p>
          <a:p>
            <a:pPr marL="342900" indent="-342900">
              <a:buFont typeface="Arial" pitchFamily="34" charset="0"/>
              <a:buChar char="•"/>
            </a:pPr>
            <a:r>
              <a:rPr lang="en-US" dirty="0" smtClean="0"/>
              <a:t>Moderate Intellectual Disability </a:t>
            </a:r>
          </a:p>
          <a:p>
            <a:pPr marL="342900" indent="-342900">
              <a:buFont typeface="Arial" pitchFamily="34" charset="0"/>
              <a:buChar char="•"/>
            </a:pPr>
            <a:r>
              <a:rPr lang="en-US" dirty="0" smtClean="0"/>
              <a:t>Seizure Disorder </a:t>
            </a:r>
          </a:p>
          <a:p>
            <a:pPr marL="342900" indent="-342900">
              <a:buFont typeface="Arial" pitchFamily="34" charset="0"/>
              <a:buChar char="•"/>
            </a:pPr>
            <a:r>
              <a:rPr lang="en-US" dirty="0" smtClean="0"/>
              <a:t>Lived with family, attended day habilitation programs. </a:t>
            </a:r>
          </a:p>
          <a:p>
            <a:r>
              <a:rPr lang="en-US" b="1" i="1" dirty="0" smtClean="0"/>
              <a:t>20 years ago joined EBS- he now works through HRS:</a:t>
            </a:r>
          </a:p>
          <a:p>
            <a:pPr marL="342900" indent="-342900">
              <a:buFont typeface="Arial" pitchFamily="34" charset="0"/>
              <a:buChar char="•"/>
            </a:pPr>
            <a:r>
              <a:rPr lang="en-US" dirty="0"/>
              <a:t>l</a:t>
            </a:r>
            <a:r>
              <a:rPr lang="en-US" dirty="0" smtClean="0"/>
              <a:t>oves his job</a:t>
            </a:r>
          </a:p>
          <a:p>
            <a:pPr marL="342900" indent="-342900">
              <a:buFont typeface="Arial" pitchFamily="34" charset="0"/>
              <a:buChar char="•"/>
            </a:pPr>
            <a:r>
              <a:rPr lang="en-US" dirty="0" smtClean="0"/>
              <a:t>lives in his own apartment </a:t>
            </a:r>
            <a:endParaRPr lang="en-US" dirty="0"/>
          </a:p>
          <a:p>
            <a:pPr marL="342900" indent="-342900">
              <a:buFont typeface="Arial" pitchFamily="34" charset="0"/>
              <a:buChar char="•"/>
            </a:pPr>
            <a:r>
              <a:rPr lang="en-US" dirty="0" smtClean="0"/>
              <a:t>enjoy listening to gospel music and going to church when not working. </a:t>
            </a:r>
          </a:p>
          <a:p>
            <a:pPr marL="342900" indent="-342900">
              <a:buFont typeface="Arial" pitchFamily="34" charset="0"/>
              <a:buChar char="•"/>
            </a:pPr>
            <a:r>
              <a:rPr lang="en-US" dirty="0" smtClean="0"/>
              <a:t>Has friends among co-workers who help him if he needs it and job coach is not around </a:t>
            </a:r>
            <a:endParaRPr lang="en-US" dirty="0"/>
          </a:p>
        </p:txBody>
      </p:sp>
    </p:spTree>
    <p:extLst>
      <p:ext uri="{BB962C8B-B14F-4D97-AF65-F5344CB8AC3E}">
        <p14:creationId xmlns:p14="http://schemas.microsoft.com/office/powerpoint/2010/main" val="1571875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lvl="0" indent="-274320">
              <a:spcBef>
                <a:spcPct val="20000"/>
              </a:spcBef>
            </a:pPr>
            <a:r>
              <a:rPr lang="en-US" sz="2400" dirty="0">
                <a:solidFill>
                  <a:srgbClr val="242852"/>
                </a:solidFill>
                <a:latin typeface="Times New Roman"/>
                <a:ea typeface="+mn-ea"/>
                <a:cs typeface="+mn-cs"/>
              </a:rPr>
              <a:t>Maggy </a:t>
            </a:r>
            <a:r>
              <a:rPr lang="en-US" sz="2400" dirty="0" err="1">
                <a:solidFill>
                  <a:srgbClr val="242852"/>
                </a:solidFill>
                <a:latin typeface="Times New Roman"/>
                <a:ea typeface="+mn-ea"/>
                <a:cs typeface="+mn-cs"/>
              </a:rPr>
              <a:t>Bottex</a:t>
            </a:r>
            <a:r>
              <a:rPr lang="en-US" sz="2400" dirty="0">
                <a:solidFill>
                  <a:srgbClr val="242852"/>
                </a:solidFill>
                <a:latin typeface="Times New Roman"/>
                <a:ea typeface="+mn-ea"/>
                <a:cs typeface="+mn-cs"/>
              </a:rPr>
              <a:t>, Winner of 2016 </a:t>
            </a:r>
            <a:r>
              <a:rPr lang="en-US" sz="2400" dirty="0" smtClean="0">
                <a:solidFill>
                  <a:srgbClr val="242852"/>
                </a:solidFill>
                <a:latin typeface="Times New Roman"/>
                <a:ea typeface="+mn-ea"/>
                <a:cs typeface="+mn-cs"/>
              </a:rPr>
              <a:t>Outstanding Performer Award </a:t>
            </a:r>
            <a:r>
              <a:rPr lang="en-US" sz="2400" b="1" i="1" dirty="0" smtClean="0">
                <a:solidFill>
                  <a:srgbClr val="242852"/>
                </a:solidFill>
                <a:latin typeface="Times New Roman"/>
                <a:ea typeface="+mn-ea"/>
                <a:cs typeface="+mn-cs"/>
              </a:rPr>
              <a:t>“I </a:t>
            </a:r>
            <a:r>
              <a:rPr lang="en-US" sz="2400" b="1" i="1" dirty="0">
                <a:solidFill>
                  <a:srgbClr val="242852"/>
                </a:solidFill>
                <a:latin typeface="Times New Roman"/>
                <a:ea typeface="+mn-ea"/>
                <a:cs typeface="+mn-cs"/>
              </a:rPr>
              <a:t>like to show other people what people with disabilities can do”</a:t>
            </a:r>
            <a:r>
              <a:rPr lang="en-US" sz="2400" dirty="0">
                <a:solidFill>
                  <a:srgbClr val="242852"/>
                </a:solidFill>
                <a:latin typeface="Times New Roman"/>
                <a:ea typeface="+mn-ea"/>
                <a:cs typeface="+mn-cs"/>
              </a:rPr>
              <a:t>(Works at OPD Clinic in Brooklyn)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457200"/>
            <a:ext cx="2590800" cy="3925455"/>
          </a:xfrm>
        </p:spPr>
      </p:pic>
      <p:sp>
        <p:nvSpPr>
          <p:cNvPr id="4" name="Text Placeholder 3"/>
          <p:cNvSpPr>
            <a:spLocks noGrp="1"/>
          </p:cNvSpPr>
          <p:nvPr>
            <p:ph type="body" sz="half" idx="2"/>
          </p:nvPr>
        </p:nvSpPr>
        <p:spPr>
          <a:xfrm>
            <a:off x="762001" y="457200"/>
            <a:ext cx="2743199" cy="3657600"/>
          </a:xfrm>
        </p:spPr>
        <p:txBody>
          <a:bodyPr/>
          <a:lstStyle/>
          <a:p>
            <a:r>
              <a:rPr lang="en-US" dirty="0" smtClean="0"/>
              <a:t>   </a:t>
            </a:r>
            <a:endParaRPr lang="en-US" dirty="0"/>
          </a:p>
        </p:txBody>
      </p:sp>
      <p:sp>
        <p:nvSpPr>
          <p:cNvPr id="6" name="TextBox 5"/>
          <p:cNvSpPr txBox="1"/>
          <p:nvPr/>
        </p:nvSpPr>
        <p:spPr>
          <a:xfrm>
            <a:off x="4191000" y="762000"/>
            <a:ext cx="2133600" cy="3754874"/>
          </a:xfrm>
          <a:prstGeom prst="rect">
            <a:avLst/>
          </a:prstGeom>
          <a:noFill/>
        </p:spPr>
        <p:txBody>
          <a:bodyPr wrap="square" rtlCol="0">
            <a:spAutoFit/>
          </a:bodyPr>
          <a:lstStyle/>
          <a:p>
            <a:r>
              <a:rPr lang="en-US" sz="1400" dirty="0" smtClean="0"/>
              <a:t>BEFORE HRS: </a:t>
            </a:r>
          </a:p>
          <a:p>
            <a:endParaRPr lang="en-US" sz="1400" dirty="0" smtClean="0"/>
          </a:p>
          <a:p>
            <a:pPr marL="285750" indent="-285750">
              <a:buFont typeface="Arial" charset="0"/>
              <a:buChar char="•"/>
            </a:pPr>
            <a:r>
              <a:rPr lang="en-US" sz="1400" dirty="0" smtClean="0"/>
              <a:t>Moved to NYC in 1996 from Haiti</a:t>
            </a:r>
          </a:p>
          <a:p>
            <a:pPr marL="285750" indent="-285750">
              <a:buFont typeface="Arial" charset="0"/>
              <a:buChar char="•"/>
            </a:pPr>
            <a:endParaRPr lang="en-US" sz="1400" dirty="0" smtClean="0"/>
          </a:p>
          <a:p>
            <a:pPr marL="285750" indent="-285750">
              <a:buFont typeface="Arial" charset="0"/>
              <a:buChar char="•"/>
            </a:pPr>
            <a:r>
              <a:rPr lang="en-US" sz="1400" dirty="0" smtClean="0"/>
              <a:t>Had undiagnosed DD/ID</a:t>
            </a:r>
          </a:p>
          <a:p>
            <a:pPr marL="285750" indent="-285750">
              <a:buFont typeface="Arial" charset="0"/>
              <a:buChar char="•"/>
            </a:pPr>
            <a:endParaRPr lang="en-US" sz="1400" dirty="0" smtClean="0"/>
          </a:p>
          <a:p>
            <a:pPr marL="285750" indent="-285750">
              <a:buFont typeface="Arial" charset="0"/>
              <a:buChar char="•"/>
            </a:pPr>
            <a:r>
              <a:rPr lang="en-US" sz="1400" dirty="0" smtClean="0"/>
              <a:t>No family supports</a:t>
            </a:r>
          </a:p>
          <a:p>
            <a:pPr marL="285750" indent="-285750">
              <a:buFont typeface="Arial" charset="0"/>
              <a:buChar char="•"/>
            </a:pPr>
            <a:endParaRPr lang="en-US" sz="1400" dirty="0" smtClean="0"/>
          </a:p>
          <a:p>
            <a:pPr marL="285750" indent="-285750">
              <a:buFont typeface="Arial" charset="0"/>
              <a:buChar char="•"/>
            </a:pPr>
            <a:r>
              <a:rPr lang="en-US" sz="1400" dirty="0" smtClean="0"/>
              <a:t>Homeless, lived in shelter</a:t>
            </a:r>
          </a:p>
          <a:p>
            <a:pPr marL="285750" indent="-285750">
              <a:buFont typeface="Arial" charset="0"/>
              <a:buChar char="•"/>
            </a:pPr>
            <a:endParaRPr lang="en-US" sz="1400" dirty="0" smtClean="0"/>
          </a:p>
          <a:p>
            <a:pPr marL="285750" indent="-285750">
              <a:buFont typeface="Arial" charset="0"/>
              <a:buChar char="•"/>
            </a:pPr>
            <a:r>
              <a:rPr lang="en-US" sz="1400" dirty="0" smtClean="0"/>
              <a:t>Relied on Food stamps</a:t>
            </a:r>
          </a:p>
          <a:p>
            <a:pPr marL="285750" indent="-285750">
              <a:buFont typeface="Arial" charset="0"/>
              <a:buChar char="•"/>
            </a:pPr>
            <a:endParaRPr lang="en-US" sz="1400" dirty="0" smtClean="0"/>
          </a:p>
          <a:p>
            <a:pPr marL="285750" indent="-285750">
              <a:buFont typeface="Arial" charset="0"/>
              <a:buChar char="•"/>
            </a:pPr>
            <a:r>
              <a:rPr lang="en-US" sz="1400" dirty="0" smtClean="0"/>
              <a:t>Attended Day Hab Program</a:t>
            </a:r>
            <a:endParaRPr lang="en-US" sz="1400" dirty="0"/>
          </a:p>
        </p:txBody>
      </p:sp>
      <p:sp>
        <p:nvSpPr>
          <p:cNvPr id="7" name="TextBox 6"/>
          <p:cNvSpPr txBox="1"/>
          <p:nvPr/>
        </p:nvSpPr>
        <p:spPr>
          <a:xfrm>
            <a:off x="6553200" y="762000"/>
            <a:ext cx="2133600" cy="4185761"/>
          </a:xfrm>
          <a:prstGeom prst="rect">
            <a:avLst/>
          </a:prstGeom>
          <a:noFill/>
        </p:spPr>
        <p:txBody>
          <a:bodyPr wrap="square" rtlCol="0">
            <a:spAutoFit/>
          </a:bodyPr>
          <a:lstStyle/>
          <a:p>
            <a:r>
              <a:rPr lang="en-US" sz="1400" dirty="0" smtClean="0"/>
              <a:t>NOW WITH HRS JOB:</a:t>
            </a:r>
          </a:p>
          <a:p>
            <a:endParaRPr lang="en-US" sz="1400" dirty="0" smtClean="0"/>
          </a:p>
          <a:p>
            <a:pPr marL="285750" indent="-285750">
              <a:buFont typeface="Arial" charset="0"/>
              <a:buChar char="•"/>
            </a:pPr>
            <a:r>
              <a:rPr lang="en-US" sz="1400" dirty="0" smtClean="0"/>
              <a:t>Works with OPD, earn $25 per hour</a:t>
            </a:r>
          </a:p>
          <a:p>
            <a:pPr marL="285750" indent="-285750">
              <a:buFont typeface="Arial" charset="0"/>
              <a:buChar char="•"/>
            </a:pPr>
            <a:endParaRPr lang="en-US" sz="1400" dirty="0" smtClean="0"/>
          </a:p>
          <a:p>
            <a:pPr marL="285750" indent="-285750">
              <a:buFont typeface="Arial" charset="0"/>
              <a:buChar char="•"/>
            </a:pPr>
            <a:r>
              <a:rPr lang="en-US" sz="1400" dirty="0" smtClean="0"/>
              <a:t>Lives in her own apartment through ISS</a:t>
            </a:r>
          </a:p>
          <a:p>
            <a:pPr marL="285750" indent="-285750">
              <a:buFont typeface="Arial" charset="0"/>
              <a:buChar char="•"/>
            </a:pPr>
            <a:endParaRPr lang="en-US" sz="1400" dirty="0" smtClean="0"/>
          </a:p>
          <a:p>
            <a:pPr marL="285750" indent="-285750">
              <a:buFont typeface="Arial" charset="0"/>
              <a:buChar char="•"/>
            </a:pPr>
            <a:r>
              <a:rPr lang="en-US" sz="1400" dirty="0" smtClean="0"/>
              <a:t>Has Medicaid Service Coordinator</a:t>
            </a:r>
          </a:p>
          <a:p>
            <a:pPr marL="285750" indent="-285750">
              <a:buFont typeface="Arial" charset="0"/>
              <a:buChar char="•"/>
            </a:pPr>
            <a:r>
              <a:rPr lang="en-US" sz="1400" dirty="0" smtClean="0"/>
              <a:t>Loved by co-workers who have become friends </a:t>
            </a:r>
          </a:p>
          <a:p>
            <a:pPr marL="285750" indent="-285750">
              <a:buFont typeface="Arial" charset="0"/>
              <a:buChar char="•"/>
            </a:pPr>
            <a:r>
              <a:rPr lang="en-US" sz="1400" dirty="0" smtClean="0"/>
              <a:t>Does not look back</a:t>
            </a:r>
          </a:p>
          <a:p>
            <a:pPr marL="285750" indent="-285750">
              <a:buFont typeface="Arial" charset="0"/>
              <a:buChar char="•"/>
            </a:pPr>
            <a:endParaRPr lang="en-US" sz="1400" dirty="0" smtClean="0"/>
          </a:p>
          <a:p>
            <a:pPr marL="285750" indent="-285750">
              <a:buFont typeface="Arial" charset="0"/>
              <a:buChar char="•"/>
            </a:pPr>
            <a:r>
              <a:rPr lang="en-US" sz="1400" dirty="0" smtClean="0"/>
              <a:t>Earn her own money to pay for food and clothing</a:t>
            </a:r>
          </a:p>
          <a:p>
            <a:pPr marL="285750" indent="-285750">
              <a:buFont typeface="Arial" charset="0"/>
              <a:buChar char="•"/>
            </a:pPr>
            <a:endParaRPr lang="en-US" sz="1400" dirty="0"/>
          </a:p>
        </p:txBody>
      </p:sp>
    </p:spTree>
    <p:extLst>
      <p:ext uri="{BB962C8B-B14F-4D97-AF65-F5344CB8AC3E}">
        <p14:creationId xmlns:p14="http://schemas.microsoft.com/office/powerpoint/2010/main" val="2271364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95800"/>
            <a:ext cx="6784848" cy="1676400"/>
          </a:xfrm>
        </p:spPr>
        <p:txBody>
          <a:bodyPr>
            <a:normAutofit fontScale="90000"/>
          </a:bodyPr>
          <a:lstStyle/>
          <a:p>
            <a:pPr marL="274320" lvl="0" indent="-274320">
              <a:spcBef>
                <a:spcPct val="20000"/>
              </a:spcBef>
            </a:pPr>
            <a:r>
              <a:rPr lang="en-US" sz="2400" dirty="0">
                <a:solidFill>
                  <a:srgbClr val="242852"/>
                </a:solidFill>
                <a:latin typeface="Times New Roman"/>
                <a:ea typeface="+mn-ea"/>
                <a:cs typeface="+mn-cs"/>
              </a:rPr>
              <a:t>David Jackson, </a:t>
            </a:r>
            <a:r>
              <a:rPr lang="en-US" sz="2400" dirty="0" err="1">
                <a:solidFill>
                  <a:srgbClr val="242852"/>
                </a:solidFill>
                <a:latin typeface="Times New Roman"/>
                <a:ea typeface="+mn-ea"/>
                <a:cs typeface="+mn-cs"/>
              </a:rPr>
              <a:t>Joslin</a:t>
            </a:r>
            <a:r>
              <a:rPr lang="en-US" sz="2400" dirty="0">
                <a:solidFill>
                  <a:srgbClr val="242852"/>
                </a:solidFill>
                <a:latin typeface="Times New Roman"/>
                <a:ea typeface="+mn-ea"/>
                <a:cs typeface="+mn-cs"/>
              </a:rPr>
              <a:t> Outstanding Award Winner 2017 said </a:t>
            </a:r>
            <a:r>
              <a:rPr lang="en-US" sz="2400" b="1" i="1" dirty="0">
                <a:solidFill>
                  <a:srgbClr val="242852"/>
                </a:solidFill>
                <a:latin typeface="Times New Roman"/>
                <a:ea typeface="+mn-ea"/>
                <a:cs typeface="+mn-cs"/>
              </a:rPr>
              <a:t>“If I didn’t have a job with Hudson River Services, I would be still working at a grocery store and making minimum wage”</a:t>
            </a:r>
            <a:r>
              <a:rPr lang="en-US" sz="2400" dirty="0">
                <a:solidFill>
                  <a:srgbClr val="242852"/>
                </a:solidFill>
                <a:latin typeface="Times New Roman"/>
                <a:ea typeface="+mn-ea"/>
                <a:cs typeface="+mn-cs"/>
              </a:rPr>
              <a:t> (works at DOT Staten Island Ferry)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3800" y="609600"/>
            <a:ext cx="2297113" cy="1521837"/>
          </a:xfrm>
        </p:spPr>
      </p:pic>
      <p:sp>
        <p:nvSpPr>
          <p:cNvPr id="4" name="Text Placeholder 3"/>
          <p:cNvSpPr>
            <a:spLocks noGrp="1"/>
          </p:cNvSpPr>
          <p:nvPr>
            <p:ph type="body" sz="half" idx="2"/>
          </p:nvPr>
        </p:nvSpPr>
        <p:spPr/>
        <p:txBody>
          <a:bodyPr/>
          <a:lstStyle/>
          <a:p>
            <a:r>
              <a:rPr lang="en-US" dirty="0" smtClean="0"/>
              <a:t>David Jackson, 50, </a:t>
            </a:r>
            <a:r>
              <a:rPr lang="en-US" sz="1400" dirty="0" smtClean="0"/>
              <a:t>Diagnosed with ID/DD</a:t>
            </a:r>
          </a:p>
          <a:p>
            <a:r>
              <a:rPr lang="en-US" sz="1400" dirty="0" smtClean="0"/>
              <a:t>Born to 16 year old mom</a:t>
            </a:r>
          </a:p>
          <a:p>
            <a:r>
              <a:rPr lang="en-US" sz="1400" dirty="0" smtClean="0"/>
              <a:t>Had sister with disability</a:t>
            </a:r>
          </a:p>
          <a:p>
            <a:r>
              <a:rPr lang="en-US" sz="1400" dirty="0" smtClean="0"/>
              <a:t>No father</a:t>
            </a:r>
          </a:p>
          <a:p>
            <a:r>
              <a:rPr lang="en-US" sz="1400" dirty="0" smtClean="0"/>
              <a:t>Before Working with HRS:</a:t>
            </a:r>
          </a:p>
          <a:p>
            <a:pPr marL="285750" indent="-285750">
              <a:buFont typeface="Arial" charset="0"/>
              <a:buChar char="•"/>
            </a:pPr>
            <a:r>
              <a:rPr lang="en-US" sz="1400" dirty="0" smtClean="0"/>
              <a:t>Attended </a:t>
            </a:r>
            <a:r>
              <a:rPr lang="en-US" sz="1400" dirty="0" err="1" smtClean="0"/>
              <a:t>Weingold</a:t>
            </a:r>
            <a:r>
              <a:rPr lang="en-US" sz="1400" dirty="0" smtClean="0"/>
              <a:t> workshop</a:t>
            </a:r>
          </a:p>
          <a:p>
            <a:pPr marL="285750" indent="-285750">
              <a:buFont typeface="Arial" charset="0"/>
              <a:buChar char="•"/>
            </a:pPr>
            <a:endParaRPr lang="en-US" sz="1400" dirty="0" smtClean="0"/>
          </a:p>
          <a:p>
            <a:pPr marL="285750" indent="-285750">
              <a:buFont typeface="Arial" charset="0"/>
              <a:buChar char="•"/>
            </a:pPr>
            <a:r>
              <a:rPr lang="en-US" sz="1400" dirty="0" smtClean="0"/>
              <a:t>Lived with mom and sister who had disability)</a:t>
            </a:r>
          </a:p>
          <a:p>
            <a:pPr marL="285750" indent="-285750">
              <a:buFont typeface="Arial" charset="0"/>
              <a:buChar char="•"/>
            </a:pPr>
            <a:endParaRPr lang="en-US" sz="1400" dirty="0" smtClean="0"/>
          </a:p>
          <a:p>
            <a:pPr marL="285750" indent="-285750">
              <a:buFont typeface="Arial" charset="0"/>
              <a:buChar char="•"/>
            </a:pPr>
            <a:r>
              <a:rPr lang="en-US" sz="1400" dirty="0" smtClean="0"/>
              <a:t>Enrolled into SEMP but had a job at a grocery store- not making enough</a:t>
            </a:r>
          </a:p>
          <a:p>
            <a:pPr marL="285750" indent="-285750">
              <a:buFont typeface="Arial" charset="0"/>
              <a:buChar char="•"/>
            </a:pPr>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572" y="2286000"/>
            <a:ext cx="2448476" cy="1828800"/>
          </a:xfrm>
          <a:prstGeom prst="rect">
            <a:avLst/>
          </a:prstGeom>
        </p:spPr>
      </p:pic>
      <p:sp>
        <p:nvSpPr>
          <p:cNvPr id="7" name="TextBox 6"/>
          <p:cNvSpPr txBox="1"/>
          <p:nvPr/>
        </p:nvSpPr>
        <p:spPr>
          <a:xfrm>
            <a:off x="3810000" y="2438400"/>
            <a:ext cx="2133600" cy="1169551"/>
          </a:xfrm>
          <a:prstGeom prst="rect">
            <a:avLst/>
          </a:prstGeom>
          <a:noFill/>
        </p:spPr>
        <p:txBody>
          <a:bodyPr wrap="square" rtlCol="0">
            <a:spAutoFit/>
          </a:bodyPr>
          <a:lstStyle/>
          <a:p>
            <a:r>
              <a:rPr lang="en-US" sz="1400" dirty="0" smtClean="0">
                <a:solidFill>
                  <a:srgbClr val="00B050"/>
                </a:solidFill>
              </a:rPr>
              <a:t>Works at the Ferry- loved by co-workers, supervisors and recognized for the hard work</a:t>
            </a:r>
          </a:p>
          <a:p>
            <a:endParaRPr lang="en-US" sz="1400" dirty="0">
              <a:solidFill>
                <a:srgbClr val="00B050"/>
              </a:solidFill>
            </a:endParaRPr>
          </a:p>
        </p:txBody>
      </p:sp>
      <p:sp>
        <p:nvSpPr>
          <p:cNvPr id="8" name="TextBox 7"/>
          <p:cNvSpPr txBox="1"/>
          <p:nvPr/>
        </p:nvSpPr>
        <p:spPr>
          <a:xfrm>
            <a:off x="6370572" y="685800"/>
            <a:ext cx="1859028" cy="738664"/>
          </a:xfrm>
          <a:prstGeom prst="rect">
            <a:avLst/>
          </a:prstGeom>
          <a:noFill/>
        </p:spPr>
        <p:txBody>
          <a:bodyPr wrap="square" rtlCol="0">
            <a:spAutoFit/>
          </a:bodyPr>
          <a:lstStyle/>
          <a:p>
            <a:r>
              <a:rPr lang="en-US" sz="1400" dirty="0" smtClean="0"/>
              <a:t>Lives with his fiancé in their own one bedroom apartment </a:t>
            </a:r>
            <a:endParaRPr lang="en-US" sz="1400" dirty="0"/>
          </a:p>
        </p:txBody>
      </p:sp>
      <p:sp>
        <p:nvSpPr>
          <p:cNvPr id="9" name="TextBox 8"/>
          <p:cNvSpPr txBox="1"/>
          <p:nvPr/>
        </p:nvSpPr>
        <p:spPr>
          <a:xfrm>
            <a:off x="3886200" y="3505200"/>
            <a:ext cx="2133600" cy="954107"/>
          </a:xfrm>
          <a:prstGeom prst="rect">
            <a:avLst/>
          </a:prstGeom>
          <a:noFill/>
        </p:spPr>
        <p:txBody>
          <a:bodyPr wrap="square" rtlCol="0">
            <a:spAutoFit/>
          </a:bodyPr>
          <a:lstStyle/>
          <a:p>
            <a:r>
              <a:rPr lang="en-US" sz="1400" dirty="0" smtClean="0">
                <a:solidFill>
                  <a:srgbClr val="0070C0"/>
                </a:solidFill>
              </a:rPr>
              <a:t>Goes for vacation with fiancé once a year to Puerto Rico where he is originally from</a:t>
            </a:r>
            <a:endParaRPr lang="en-US" sz="1400" dirty="0">
              <a:solidFill>
                <a:srgbClr val="0070C0"/>
              </a:solidFill>
            </a:endParaRPr>
          </a:p>
        </p:txBody>
      </p:sp>
    </p:spTree>
    <p:extLst>
      <p:ext uri="{BB962C8B-B14F-4D97-AF65-F5344CB8AC3E}">
        <p14:creationId xmlns:p14="http://schemas.microsoft.com/office/powerpoint/2010/main" val="4287774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562600"/>
            <a:ext cx="6781800" cy="457200"/>
          </a:xfrm>
        </p:spPr>
        <p:txBody>
          <a:bodyPr>
            <a:normAutofit fontScale="90000"/>
          </a:bodyPr>
          <a:lstStyle/>
          <a:p>
            <a:r>
              <a:rPr lang="en-US" sz="2000" dirty="0" smtClean="0">
                <a:solidFill>
                  <a:schemeClr val="tx1"/>
                </a:solidFill>
                <a:latin typeface="+mn-lt"/>
                <a:ea typeface="+mn-ea"/>
                <a:cs typeface="+mn-cs"/>
              </a:rPr>
              <a:t/>
            </a:r>
            <a:br>
              <a:rPr lang="en-US" sz="2000" dirty="0" smtClean="0">
                <a:solidFill>
                  <a:schemeClr val="tx1"/>
                </a:solidFill>
                <a:latin typeface="+mn-lt"/>
                <a:ea typeface="+mn-ea"/>
                <a:cs typeface="+mn-cs"/>
              </a:rPr>
            </a:br>
            <a:r>
              <a:rPr lang="en-US" sz="2000" dirty="0" smtClean="0">
                <a:solidFill>
                  <a:schemeClr val="tx1"/>
                </a:solidFill>
                <a:latin typeface="+mn-lt"/>
                <a:ea typeface="+mn-ea"/>
                <a:cs typeface="+mn-cs"/>
              </a:rPr>
              <a:t/>
            </a:r>
            <a:br>
              <a:rPr lang="en-US" sz="2000" dirty="0" smtClean="0">
                <a:solidFill>
                  <a:schemeClr val="tx1"/>
                </a:solidFill>
                <a:latin typeface="+mn-lt"/>
                <a:ea typeface="+mn-ea"/>
                <a:cs typeface="+mn-cs"/>
              </a:rPr>
            </a:br>
            <a:r>
              <a:rPr lang="en-US" sz="2000" dirty="0">
                <a:solidFill>
                  <a:schemeClr val="tx1"/>
                </a:solidFill>
                <a:latin typeface="+mn-lt"/>
                <a:ea typeface="+mn-ea"/>
                <a:cs typeface="+mn-cs"/>
              </a:rPr>
              <a:t/>
            </a:r>
            <a:br>
              <a:rPr lang="en-US" sz="2000" dirty="0">
                <a:solidFill>
                  <a:schemeClr val="tx1"/>
                </a:solidFill>
                <a:latin typeface="+mn-lt"/>
                <a:ea typeface="+mn-ea"/>
                <a:cs typeface="+mn-cs"/>
              </a:rPr>
            </a:br>
            <a:r>
              <a:rPr lang="en-US" sz="2000" dirty="0" smtClean="0">
                <a:solidFill>
                  <a:schemeClr val="tx1"/>
                </a:solidFill>
                <a:latin typeface="+mn-lt"/>
                <a:ea typeface="+mn-ea"/>
                <a:cs typeface="+mn-cs"/>
              </a:rPr>
              <a:t/>
            </a:r>
            <a:br>
              <a:rPr lang="en-US" sz="2000" dirty="0" smtClean="0">
                <a:solidFill>
                  <a:schemeClr val="tx1"/>
                </a:solidFill>
                <a:latin typeface="+mn-lt"/>
                <a:ea typeface="+mn-ea"/>
                <a:cs typeface="+mn-cs"/>
              </a:rPr>
            </a:br>
            <a:endParaRPr lang="en-US" sz="1600" dirty="0">
              <a:solidFill>
                <a:schemeClr val="tx1"/>
              </a:solidFill>
              <a:latin typeface="+mn-lt"/>
              <a:ea typeface="+mn-ea"/>
              <a:cs typeface="+mn-cs"/>
            </a:endParaRPr>
          </a:p>
        </p:txBody>
      </p:sp>
      <p:sp>
        <p:nvSpPr>
          <p:cNvPr id="6" name="Content Placeholder 5"/>
          <p:cNvSpPr>
            <a:spLocks noGrp="1"/>
          </p:cNvSpPr>
          <p:nvPr>
            <p:ph idx="1"/>
          </p:nvPr>
        </p:nvSpPr>
        <p:spPr>
          <a:xfrm>
            <a:off x="609600" y="0"/>
            <a:ext cx="7543800" cy="6324600"/>
          </a:xfrm>
        </p:spPr>
        <p:txBody>
          <a:bodyPr>
            <a:normAutofit/>
          </a:bodyPr>
          <a:lstStyle/>
          <a:p>
            <a:pPr marL="114300" lvl="0" indent="0" algn="ctr">
              <a:lnSpc>
                <a:spcPct val="90000"/>
              </a:lnSpc>
              <a:spcBef>
                <a:spcPts val="1000"/>
              </a:spcBef>
              <a:buClr>
                <a:srgbClr val="434345"/>
              </a:buClr>
              <a:buSzPts val="1800"/>
              <a:buNone/>
            </a:pPr>
            <a:r>
              <a:rPr lang="en-US" sz="2000" b="1" dirty="0" smtClean="0"/>
              <a:t> HOW DO I START A CAREER IN JANITORIAL SERVICES</a:t>
            </a:r>
          </a:p>
          <a:p>
            <a:pPr marL="114300" lvl="0" indent="0" algn="ctr">
              <a:lnSpc>
                <a:spcPct val="90000"/>
              </a:lnSpc>
              <a:spcBef>
                <a:spcPts val="1000"/>
              </a:spcBef>
              <a:buClr>
                <a:srgbClr val="434345"/>
              </a:buClr>
              <a:buSzPts val="1800"/>
              <a:buNone/>
            </a:pPr>
            <a:r>
              <a:rPr lang="en-US" sz="2000" dirty="0" smtClean="0"/>
              <a:t> </a:t>
            </a:r>
            <a:endParaRPr lang="en-US" sz="2000" dirty="0"/>
          </a:p>
          <a:p>
            <a:pPr marL="457200" lvl="0" indent="-342900">
              <a:lnSpc>
                <a:spcPct val="90000"/>
              </a:lnSpc>
              <a:spcBef>
                <a:spcPts val="1000"/>
              </a:spcBef>
              <a:buClr>
                <a:srgbClr val="434345"/>
              </a:buClr>
              <a:buSzPts val="1800"/>
            </a:pPr>
            <a:r>
              <a:rPr lang="en-US" b="1" dirty="0"/>
              <a:t>Careers in Environmental Services</a:t>
            </a:r>
            <a:r>
              <a:rPr lang="en-US" dirty="0"/>
              <a:t>— 16 week combination of virtual and in-person classroom, life skills, academic skills, work readiness preparation, on-site training, paid internships, graduating with the Cleaning Management Institute Certification, ages 18-24.</a:t>
            </a:r>
          </a:p>
          <a:p>
            <a:pPr marL="114300" lvl="0" indent="0">
              <a:lnSpc>
                <a:spcPct val="90000"/>
              </a:lnSpc>
              <a:spcBef>
                <a:spcPts val="1000"/>
              </a:spcBef>
              <a:buClr>
                <a:srgbClr val="434345"/>
              </a:buClr>
              <a:buSzPts val="1800"/>
              <a:buNone/>
            </a:pPr>
            <a:r>
              <a:rPr lang="en-US" dirty="0"/>
              <a:t>This is an opportunity to not only learn the in’s and out’s of the ever expanding and growing Janitorial field of work, but get hands-on training. </a:t>
            </a:r>
            <a:endParaRPr lang="en-US" dirty="0" smtClean="0"/>
          </a:p>
          <a:p>
            <a:pPr marL="114300" lvl="0" indent="0" algn="ctr">
              <a:lnSpc>
                <a:spcPct val="90000"/>
              </a:lnSpc>
              <a:spcBef>
                <a:spcPts val="1000"/>
              </a:spcBef>
              <a:buClr>
                <a:srgbClr val="434345"/>
              </a:buClr>
              <a:buSzPts val="1800"/>
              <a:buNone/>
            </a:pPr>
            <a:r>
              <a:rPr lang="en-US" sz="2800" b="1" dirty="0" smtClean="0"/>
              <a:t>ENROLLING NOW!!!</a:t>
            </a:r>
          </a:p>
          <a:p>
            <a:pPr marL="114300" lvl="0" indent="0" algn="ctr">
              <a:lnSpc>
                <a:spcPct val="90000"/>
              </a:lnSpc>
              <a:spcBef>
                <a:spcPts val="1000"/>
              </a:spcBef>
              <a:buClr>
                <a:srgbClr val="434345"/>
              </a:buClr>
              <a:buSzPts val="1800"/>
              <a:buNone/>
            </a:pPr>
            <a:r>
              <a:rPr lang="en-US" b="1" dirty="0" smtClean="0"/>
              <a:t>Contact Marina Muratova </a:t>
            </a:r>
          </a:p>
          <a:p>
            <a:pPr marL="114300" lvl="0" indent="0" algn="ctr">
              <a:lnSpc>
                <a:spcPct val="90000"/>
              </a:lnSpc>
              <a:spcBef>
                <a:spcPts val="1000"/>
              </a:spcBef>
              <a:buClr>
                <a:srgbClr val="434345"/>
              </a:buClr>
              <a:buSzPts val="1800"/>
              <a:buNone/>
            </a:pPr>
            <a:r>
              <a:rPr lang="en-US" b="1" dirty="0" smtClean="0"/>
              <a:t>646-455-7772</a:t>
            </a:r>
            <a:endParaRPr lang="en-US" b="1" dirty="0"/>
          </a:p>
          <a:p>
            <a:pPr marL="114300" indent="0">
              <a:lnSpc>
                <a:spcPct val="90000"/>
              </a:lnSpc>
              <a:spcBef>
                <a:spcPts val="1000"/>
              </a:spcBef>
              <a:buClr>
                <a:srgbClr val="434345"/>
              </a:buClr>
              <a:buSzPts val="1800"/>
              <a:buNone/>
            </a:pPr>
            <a:endParaRPr lang="en-US" dirty="0" smtClean="0"/>
          </a:p>
          <a:p>
            <a:pPr marL="114300" lvl="0" indent="0">
              <a:lnSpc>
                <a:spcPct val="90000"/>
              </a:lnSpc>
              <a:spcBef>
                <a:spcPts val="1000"/>
              </a:spcBef>
              <a:buClr>
                <a:srgbClr val="434345"/>
              </a:buClr>
              <a:buSzPts val="1800"/>
              <a:buNone/>
            </a:pPr>
            <a:endParaRPr lang="en-US" dirty="0"/>
          </a:p>
        </p:txBody>
      </p:sp>
    </p:spTree>
    <p:extLst>
      <p:ext uri="{BB962C8B-B14F-4D97-AF65-F5344CB8AC3E}">
        <p14:creationId xmlns:p14="http://schemas.microsoft.com/office/powerpoint/2010/main" val="1750643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562600"/>
            <a:ext cx="6781800" cy="457200"/>
          </a:xfrm>
        </p:spPr>
        <p:txBody>
          <a:bodyPr>
            <a:normAutofit fontScale="90000"/>
          </a:bodyPr>
          <a:lstStyle/>
          <a:p>
            <a:r>
              <a:rPr lang="en-US" sz="2000" dirty="0" smtClean="0">
                <a:solidFill>
                  <a:schemeClr val="tx1"/>
                </a:solidFill>
                <a:latin typeface="+mn-lt"/>
                <a:ea typeface="+mn-ea"/>
                <a:cs typeface="+mn-cs"/>
              </a:rPr>
              <a:t/>
            </a:r>
            <a:br>
              <a:rPr lang="en-US" sz="2000" dirty="0" smtClean="0">
                <a:solidFill>
                  <a:schemeClr val="tx1"/>
                </a:solidFill>
                <a:latin typeface="+mn-lt"/>
                <a:ea typeface="+mn-ea"/>
                <a:cs typeface="+mn-cs"/>
              </a:rPr>
            </a:br>
            <a:r>
              <a:rPr lang="en-US" sz="2000" dirty="0" smtClean="0">
                <a:solidFill>
                  <a:schemeClr val="tx1"/>
                </a:solidFill>
                <a:latin typeface="+mn-lt"/>
                <a:ea typeface="+mn-ea"/>
                <a:cs typeface="+mn-cs"/>
              </a:rPr>
              <a:t/>
            </a:r>
            <a:br>
              <a:rPr lang="en-US" sz="2000" dirty="0" smtClean="0">
                <a:solidFill>
                  <a:schemeClr val="tx1"/>
                </a:solidFill>
                <a:latin typeface="+mn-lt"/>
                <a:ea typeface="+mn-ea"/>
                <a:cs typeface="+mn-cs"/>
              </a:rPr>
            </a:br>
            <a:r>
              <a:rPr lang="en-US" sz="2000" dirty="0">
                <a:solidFill>
                  <a:schemeClr val="tx1"/>
                </a:solidFill>
                <a:latin typeface="+mn-lt"/>
                <a:ea typeface="+mn-ea"/>
                <a:cs typeface="+mn-cs"/>
              </a:rPr>
              <a:t/>
            </a:r>
            <a:br>
              <a:rPr lang="en-US" sz="2000" dirty="0">
                <a:solidFill>
                  <a:schemeClr val="tx1"/>
                </a:solidFill>
                <a:latin typeface="+mn-lt"/>
                <a:ea typeface="+mn-ea"/>
                <a:cs typeface="+mn-cs"/>
              </a:rPr>
            </a:br>
            <a:r>
              <a:rPr lang="en-US" sz="2000" dirty="0" smtClean="0">
                <a:solidFill>
                  <a:schemeClr val="tx1"/>
                </a:solidFill>
                <a:latin typeface="+mn-lt"/>
                <a:ea typeface="+mn-ea"/>
                <a:cs typeface="+mn-cs"/>
              </a:rPr>
              <a:t/>
            </a:r>
            <a:br>
              <a:rPr lang="en-US" sz="2000" dirty="0" smtClean="0">
                <a:solidFill>
                  <a:schemeClr val="tx1"/>
                </a:solidFill>
                <a:latin typeface="+mn-lt"/>
                <a:ea typeface="+mn-ea"/>
                <a:cs typeface="+mn-cs"/>
              </a:rPr>
            </a:br>
            <a:endParaRPr lang="en-US" sz="1600" dirty="0">
              <a:solidFill>
                <a:schemeClr val="tx1"/>
              </a:solidFill>
              <a:latin typeface="+mn-lt"/>
              <a:ea typeface="+mn-ea"/>
              <a:cs typeface="+mn-cs"/>
            </a:endParaRPr>
          </a:p>
        </p:txBody>
      </p:sp>
      <p:sp>
        <p:nvSpPr>
          <p:cNvPr id="6" name="Content Placeholder 5"/>
          <p:cNvSpPr>
            <a:spLocks noGrp="1"/>
          </p:cNvSpPr>
          <p:nvPr>
            <p:ph idx="1"/>
          </p:nvPr>
        </p:nvSpPr>
        <p:spPr>
          <a:xfrm>
            <a:off x="609600" y="0"/>
            <a:ext cx="7543800" cy="6324600"/>
          </a:xfrm>
        </p:spPr>
        <p:txBody>
          <a:bodyPr>
            <a:normAutofit fontScale="85000" lnSpcReduction="20000"/>
          </a:bodyPr>
          <a:lstStyle/>
          <a:p>
            <a:pPr marL="0" indent="0" algn="ctr">
              <a:spcBef>
                <a:spcPct val="0"/>
              </a:spcBef>
              <a:buClr>
                <a:schemeClr val="bg2">
                  <a:lumMod val="25000"/>
                </a:schemeClr>
              </a:buClr>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b="1" dirty="0" smtClean="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b="1">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r>
              <a:rPr lang="en-US" b="1" smtClean="0">
                <a:solidFill>
                  <a:schemeClr val="tx1"/>
                </a:solidFill>
                <a:latin typeface="Times New Roman" panose="02020603050405020304" pitchFamily="18" charset="0"/>
                <a:cs typeface="Times New Roman" panose="02020603050405020304" pitchFamily="18" charset="0"/>
              </a:rPr>
              <a:t>AHRC </a:t>
            </a:r>
            <a:r>
              <a:rPr lang="en-US" b="1" dirty="0" smtClean="0">
                <a:solidFill>
                  <a:schemeClr val="tx1"/>
                </a:solidFill>
                <a:latin typeface="Times New Roman" panose="02020603050405020304" pitchFamily="18" charset="0"/>
                <a:cs typeface="Times New Roman" panose="02020603050405020304" pitchFamily="18" charset="0"/>
              </a:rPr>
              <a:t>NYC Queens Employment and Business </a:t>
            </a:r>
            <a:r>
              <a:rPr lang="en-US" b="1" dirty="0" err="1" smtClean="0">
                <a:solidFill>
                  <a:schemeClr val="tx1"/>
                </a:solidFill>
                <a:latin typeface="Times New Roman" panose="02020603050405020304" pitchFamily="18" charset="0"/>
                <a:cs typeface="Times New Roman" panose="02020603050405020304" pitchFamily="18" charset="0"/>
              </a:rPr>
              <a:t>Serivces</a:t>
            </a:r>
            <a:endParaRPr lang="en-US" b="1" dirty="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r>
              <a:rPr lang="en-US" dirty="0" smtClean="0">
                <a:solidFill>
                  <a:schemeClr val="tx1"/>
                </a:solidFill>
                <a:latin typeface="Times New Roman" panose="02020603050405020304" pitchFamily="18" charset="0"/>
                <a:cs typeface="Times New Roman" panose="02020603050405020304" pitchFamily="18" charset="0"/>
              </a:rPr>
              <a:t>AHRC NYC Queens offers a variety of programs like:</a:t>
            </a:r>
          </a:p>
          <a:p>
            <a:pPr marL="0" indent="0" algn="ctr">
              <a:spcBef>
                <a:spcPct val="0"/>
              </a:spcBef>
              <a:buClr>
                <a:schemeClr val="bg2">
                  <a:lumMod val="25000"/>
                </a:schemeClr>
              </a:buClr>
              <a:buNone/>
            </a:pPr>
            <a:r>
              <a:rPr lang="en-US" dirty="0" smtClean="0">
                <a:solidFill>
                  <a:schemeClr val="tx1"/>
                </a:solidFill>
                <a:latin typeface="Times New Roman" panose="02020603050405020304" pitchFamily="18" charset="0"/>
                <a:cs typeface="Times New Roman" panose="02020603050405020304" pitchFamily="18" charset="0"/>
              </a:rPr>
              <a:t>Supported Employment (ACCES-VR), Supported Employment (OPWDD ), Pathway’s to Employment and Direct Placement Services </a:t>
            </a:r>
          </a:p>
          <a:p>
            <a:pPr marL="0" indent="0" algn="ctr">
              <a:spcBef>
                <a:spcPct val="0"/>
              </a:spcBef>
              <a:buClr>
                <a:schemeClr val="bg2">
                  <a:lumMod val="25000"/>
                </a:schemeClr>
              </a:buClr>
              <a:buNone/>
            </a:pPr>
            <a:endParaRPr lang="en-US" dirty="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b="1" dirty="0" smtClean="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b="1" dirty="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r>
              <a:rPr lang="en-US" b="1" dirty="0" smtClean="0">
                <a:solidFill>
                  <a:schemeClr val="tx1"/>
                </a:solidFill>
                <a:latin typeface="Times New Roman" panose="02020603050405020304" pitchFamily="18" charset="0"/>
                <a:cs typeface="Times New Roman" panose="02020603050405020304" pitchFamily="18" charset="0"/>
              </a:rPr>
              <a:t>AHRC NYC Queens</a:t>
            </a:r>
            <a:endParaRPr lang="en-US" b="1" dirty="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r>
              <a:rPr lang="en-US" dirty="0" smtClean="0">
                <a:solidFill>
                  <a:schemeClr val="tx1"/>
                </a:solidFill>
                <a:latin typeface="Times New Roman" panose="02020603050405020304" pitchFamily="18" charset="0"/>
                <a:cs typeface="Times New Roman" panose="02020603050405020304" pitchFamily="18" charset="0"/>
              </a:rPr>
              <a:t>Day Habilitation, Day Habilitation Without Walls (DHWOW), Respite, Community Habilitation, Travel Training Services and many more. For more information or to request services for you or a loved one, </a:t>
            </a:r>
            <a:r>
              <a:rPr lang="en-US" dirty="0" smtClean="0"/>
              <a:t>please call:</a:t>
            </a:r>
          </a:p>
          <a:p>
            <a:pPr marL="0" indent="0" algn="ctr">
              <a:spcBef>
                <a:spcPct val="0"/>
              </a:spcBef>
              <a:buClr>
                <a:schemeClr val="bg2">
                  <a:lumMod val="25000"/>
                </a:schemeClr>
              </a:buClr>
              <a:buNone/>
            </a:pPr>
            <a:r>
              <a:rPr lang="en-US" dirty="0" smtClean="0"/>
              <a:t>at Referral and Information Center at</a:t>
            </a:r>
            <a:endParaRPr lang="en-US" dirty="0"/>
          </a:p>
          <a:p>
            <a:pPr marL="0" indent="0">
              <a:buNone/>
            </a:pPr>
            <a:r>
              <a:rPr lang="en-US" dirty="0" smtClean="0"/>
              <a:t>			212-780-4491 </a:t>
            </a:r>
          </a:p>
          <a:p>
            <a:pPr marL="0" indent="0" algn="ctr">
              <a:buNone/>
            </a:pPr>
            <a:r>
              <a:rPr lang="en-US" dirty="0" smtClean="0"/>
              <a:t>Email: referrals@ahrcnyc.org</a:t>
            </a:r>
            <a:endParaRPr lang="en-US" dirty="0"/>
          </a:p>
          <a:p>
            <a:pPr marL="0" indent="0">
              <a:buNone/>
            </a:pPr>
            <a:endParaRPr lang="en-US" u="sng" dirty="0">
              <a:solidFill>
                <a:schemeClr val="tx1"/>
              </a:solidFill>
              <a:latin typeface="Times New Roman" panose="02020603050405020304" pitchFamily="18" charset="0"/>
              <a:cs typeface="Times New Roman" panose="02020603050405020304" pitchFamily="18" charset="0"/>
            </a:endParaRPr>
          </a:p>
          <a:p>
            <a:pPr marL="0" indent="0" algn="ctr">
              <a:spcBef>
                <a:spcPct val="0"/>
              </a:spcBef>
              <a:buClr>
                <a:schemeClr val="bg2">
                  <a:lumMod val="25000"/>
                </a:schemeClr>
              </a:buClr>
              <a:buNone/>
            </a:pPr>
            <a:endParaRPr lang="en-US" u="sng" dirty="0" smtClean="0">
              <a:solidFill>
                <a:schemeClr val="tx1"/>
              </a:solidFill>
              <a:latin typeface="Times New Roman" panose="02020603050405020304" pitchFamily="18" charset="0"/>
              <a:cs typeface="Times New Roman" panose="02020603050405020304" pitchFamily="18" charset="0"/>
            </a:endParaRPr>
          </a:p>
          <a:p>
            <a:pPr marL="114300" indent="0">
              <a:lnSpc>
                <a:spcPct val="90000"/>
              </a:lnSpc>
              <a:spcBef>
                <a:spcPts val="1000"/>
              </a:spcBef>
              <a:buClr>
                <a:srgbClr val="434345"/>
              </a:buClr>
              <a:buSzPts val="1800"/>
              <a:buNone/>
            </a:pPr>
            <a:endParaRPr lang="en-US" dirty="0" smtClean="0"/>
          </a:p>
          <a:p>
            <a:pPr marL="114300" lvl="0" indent="0">
              <a:lnSpc>
                <a:spcPct val="90000"/>
              </a:lnSpc>
              <a:spcBef>
                <a:spcPts val="1000"/>
              </a:spcBef>
              <a:buClr>
                <a:srgbClr val="434345"/>
              </a:buClr>
              <a:buSzPts val="1800"/>
              <a:buNone/>
            </a:pPr>
            <a:endParaRPr lang="en-US" dirty="0"/>
          </a:p>
        </p:txBody>
      </p:sp>
    </p:spTree>
    <p:extLst>
      <p:ext uri="{BB962C8B-B14F-4D97-AF65-F5344CB8AC3E}">
        <p14:creationId xmlns:p14="http://schemas.microsoft.com/office/powerpoint/2010/main" val="583284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6248400"/>
            <a:ext cx="6781800" cy="304800"/>
          </a:xfrm>
        </p:spPr>
        <p:txBody>
          <a:bodyPr>
            <a:normAutofit fontScale="90000"/>
          </a:bodyPr>
          <a:lstStyle/>
          <a:p>
            <a:endParaRPr lang="en-US" dirty="0"/>
          </a:p>
        </p:txBody>
      </p:sp>
      <p:sp>
        <p:nvSpPr>
          <p:cNvPr id="3" name="Content Placeholder 2"/>
          <p:cNvSpPr>
            <a:spLocks noGrp="1"/>
          </p:cNvSpPr>
          <p:nvPr>
            <p:ph idx="1"/>
          </p:nvPr>
        </p:nvSpPr>
        <p:spPr>
          <a:xfrm>
            <a:off x="762000" y="685800"/>
            <a:ext cx="7543800" cy="6019800"/>
          </a:xfrm>
        </p:spPr>
        <p:txBody>
          <a:bodyPr>
            <a:normAutofit fontScale="92500" lnSpcReduction="10000"/>
          </a:bodyPr>
          <a:lstStyle/>
          <a:p>
            <a:pPr marL="0" indent="0">
              <a:buNone/>
            </a:pPr>
            <a:r>
              <a:rPr lang="en-US" sz="2000" b="1" dirty="0">
                <a:solidFill>
                  <a:schemeClr val="tx1"/>
                </a:solidFill>
              </a:rPr>
              <a:t>Presenter contact information</a:t>
            </a:r>
            <a:r>
              <a:rPr lang="en-US" sz="2000" dirty="0">
                <a:solidFill>
                  <a:schemeClr val="tx1"/>
                </a:solidFill>
              </a:rPr>
              <a:t>: </a:t>
            </a:r>
            <a:br>
              <a:rPr lang="en-US" sz="2000" dirty="0">
                <a:solidFill>
                  <a:schemeClr val="tx1"/>
                </a:solidFill>
              </a:rPr>
            </a:br>
            <a:r>
              <a:rPr lang="en-US" sz="2000" dirty="0">
                <a:solidFill>
                  <a:schemeClr val="tx1"/>
                </a:solidFill>
              </a:rPr>
              <a:t>Steve Towler</a:t>
            </a:r>
            <a:br>
              <a:rPr lang="en-US" sz="2000" dirty="0">
                <a:solidFill>
                  <a:schemeClr val="tx1"/>
                </a:solidFill>
              </a:rPr>
            </a:br>
            <a:r>
              <a:rPr lang="en-US" sz="2000" dirty="0">
                <a:solidFill>
                  <a:schemeClr val="tx1"/>
                </a:solidFill>
              </a:rPr>
              <a:t>AHRC-NYC</a:t>
            </a:r>
            <a:br>
              <a:rPr lang="en-US" sz="2000" dirty="0">
                <a:solidFill>
                  <a:schemeClr val="tx1"/>
                </a:solidFill>
              </a:rPr>
            </a:br>
            <a:r>
              <a:rPr lang="en-US" sz="2000" dirty="0">
                <a:solidFill>
                  <a:schemeClr val="tx1"/>
                </a:solidFill>
              </a:rPr>
              <a:t>VP Programs &amp; Business Development</a:t>
            </a:r>
            <a:br>
              <a:rPr lang="en-US" sz="2000" dirty="0">
                <a:solidFill>
                  <a:schemeClr val="tx1"/>
                </a:solidFill>
              </a:rPr>
            </a:br>
            <a:r>
              <a:rPr lang="en-US" sz="2000" dirty="0">
                <a:solidFill>
                  <a:schemeClr val="tx1"/>
                </a:solidFill>
                <a:hlinkClick r:id="rId2"/>
              </a:rPr>
              <a:t>Steve.towler@ahrcnyc.org</a:t>
            </a:r>
            <a:r>
              <a:rPr lang="en-US" sz="2000" dirty="0">
                <a:solidFill>
                  <a:schemeClr val="tx1"/>
                </a:solidFill>
              </a:rPr>
              <a:t/>
            </a:r>
            <a:br>
              <a:rPr lang="en-US" sz="2000" dirty="0">
                <a:solidFill>
                  <a:schemeClr val="tx1"/>
                </a:solidFill>
              </a:rPr>
            </a:br>
            <a:r>
              <a:rPr lang="en-US" sz="2000" dirty="0">
                <a:solidFill>
                  <a:schemeClr val="tx1"/>
                </a:solidFill>
              </a:rPr>
              <a:t>347-672-7013</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Wayne </a:t>
            </a:r>
            <a:r>
              <a:rPr lang="en-US" sz="2000" dirty="0" smtClean="0">
                <a:solidFill>
                  <a:schemeClr val="tx1"/>
                </a:solidFill>
              </a:rPr>
              <a:t>Thomas</a:t>
            </a:r>
          </a:p>
          <a:p>
            <a:pPr marL="0" indent="0">
              <a:buNone/>
            </a:pPr>
            <a:r>
              <a:rPr lang="en-US" sz="2000" dirty="0" smtClean="0">
                <a:solidFill>
                  <a:schemeClr val="tx1"/>
                </a:solidFill>
              </a:rPr>
              <a:t>AHRC-NYC</a:t>
            </a:r>
          </a:p>
          <a:p>
            <a:pPr marL="0" indent="0">
              <a:buNone/>
            </a:pPr>
            <a:r>
              <a:rPr lang="en-US" sz="2000" dirty="0" smtClean="0">
                <a:solidFill>
                  <a:schemeClr val="tx1"/>
                </a:solidFill>
              </a:rPr>
              <a:t>Regional Operations Director</a:t>
            </a:r>
          </a:p>
          <a:p>
            <a:pPr marL="0" indent="0">
              <a:buNone/>
            </a:pPr>
            <a:r>
              <a:rPr lang="en-US" sz="2000" dirty="0" smtClean="0">
                <a:solidFill>
                  <a:schemeClr val="tx1"/>
                </a:solidFill>
              </a:rPr>
              <a:t>Employment and Business Services</a:t>
            </a:r>
          </a:p>
          <a:p>
            <a:pPr marL="0" indent="0">
              <a:buNone/>
            </a:pPr>
            <a:r>
              <a:rPr lang="en-US" sz="2000" dirty="0" smtClean="0">
                <a:solidFill>
                  <a:schemeClr val="tx1"/>
                </a:solidFill>
                <a:hlinkClick r:id="rId3"/>
              </a:rPr>
              <a:t>Wayne.thomas@ahrcnyc.org</a:t>
            </a:r>
            <a:endParaRPr lang="en-US" sz="2000" dirty="0" smtClean="0">
              <a:solidFill>
                <a:schemeClr val="tx1"/>
              </a:solidFill>
            </a:endParaRPr>
          </a:p>
          <a:p>
            <a:pPr marL="0" indent="0">
              <a:buNone/>
            </a:pPr>
            <a:r>
              <a:rPr lang="en-US" sz="2000" dirty="0" smtClean="0">
                <a:solidFill>
                  <a:schemeClr val="tx1"/>
                </a:solidFill>
              </a:rPr>
              <a:t>347-672-7022</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For Program Contact and more information:</a:t>
            </a:r>
          </a:p>
          <a:p>
            <a:pPr marL="0" indent="0">
              <a:buNone/>
            </a:pPr>
            <a:r>
              <a:rPr lang="en-US" sz="2000" dirty="0" smtClean="0">
                <a:solidFill>
                  <a:schemeClr val="tx1"/>
                </a:solidFill>
              </a:rPr>
              <a:t>Melissa Levin</a:t>
            </a:r>
          </a:p>
          <a:p>
            <a:pPr marL="0" indent="0">
              <a:buNone/>
            </a:pPr>
            <a:r>
              <a:rPr lang="en-US" sz="2000" dirty="0" smtClean="0">
                <a:solidFill>
                  <a:schemeClr val="tx1"/>
                </a:solidFill>
              </a:rPr>
              <a:t>AHRC-NYC</a:t>
            </a:r>
          </a:p>
          <a:p>
            <a:pPr marL="0" indent="0">
              <a:buNone/>
            </a:pPr>
            <a:r>
              <a:rPr lang="en-US" sz="2000" dirty="0" smtClean="0">
                <a:solidFill>
                  <a:schemeClr val="tx1"/>
                </a:solidFill>
              </a:rPr>
              <a:t>Employment &amp; Community Services Coordinator</a:t>
            </a:r>
          </a:p>
          <a:p>
            <a:pPr marL="0" indent="0">
              <a:buNone/>
            </a:pPr>
            <a:r>
              <a:rPr lang="en-US" sz="2000" dirty="0" smtClean="0">
                <a:solidFill>
                  <a:schemeClr val="tx1"/>
                </a:solidFill>
                <a:hlinkClick r:id="rId4"/>
              </a:rPr>
              <a:t>Melissa.levin@ahrcnyc.org</a:t>
            </a:r>
            <a:endParaRPr lang="en-US" sz="2000" dirty="0" smtClean="0">
              <a:solidFill>
                <a:schemeClr val="tx1"/>
              </a:solidFill>
            </a:endParaRPr>
          </a:p>
          <a:p>
            <a:pPr marL="0" indent="0">
              <a:buNone/>
            </a:pPr>
            <a:r>
              <a:rPr lang="en-US" sz="2000" dirty="0" smtClean="0">
                <a:solidFill>
                  <a:schemeClr val="tx1"/>
                </a:solidFill>
              </a:rPr>
              <a:t>917-664-6496</a:t>
            </a:r>
            <a:endParaRPr lang="en-US" sz="2000" dirty="0"/>
          </a:p>
        </p:txBody>
      </p:sp>
    </p:spTree>
    <p:extLst>
      <p:ext uri="{BB962C8B-B14F-4D97-AF65-F5344CB8AC3E}">
        <p14:creationId xmlns:p14="http://schemas.microsoft.com/office/powerpoint/2010/main" val="172274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Our vision is to create rewarding employment opportunities for all people in our programs leading to long term success, personal satisfaction and economic self-sufficiency. </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919" y="685800"/>
            <a:ext cx="5865962" cy="3886200"/>
          </a:xfrm>
        </p:spPr>
      </p:pic>
    </p:spTree>
    <p:extLst>
      <p:ext uri="{BB962C8B-B14F-4D97-AF65-F5344CB8AC3E}">
        <p14:creationId xmlns:p14="http://schemas.microsoft.com/office/powerpoint/2010/main" val="1512113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8952" y="4267200"/>
            <a:ext cx="6784848" cy="1905000"/>
          </a:xfrm>
        </p:spPr>
        <p:txBody>
          <a:bodyPr>
            <a:normAutofit/>
          </a:bodyPr>
          <a:lstStyle/>
          <a:p>
            <a:r>
              <a:rPr lang="en-US" sz="2200" b="1" dirty="0" smtClean="0">
                <a:effectLst>
                  <a:outerShdw blurRad="38100" dist="38100" dir="2700000" algn="tl">
                    <a:srgbClr val="000000">
                      <a:alpha val="43137"/>
                    </a:srgbClr>
                  </a:outerShdw>
                </a:effectLst>
                <a:latin typeface="+mn-lt"/>
              </a:rPr>
              <a:t>Individualized Approach to Employment. </a:t>
            </a:r>
            <a:r>
              <a:rPr lang="en-US" sz="2000" dirty="0" smtClean="0">
                <a:latin typeface="+mn-lt"/>
              </a:rPr>
              <a:t/>
            </a:r>
            <a:br>
              <a:rPr lang="en-US" sz="2000" dirty="0" smtClean="0">
                <a:latin typeface="+mn-lt"/>
              </a:rPr>
            </a:br>
            <a:r>
              <a:rPr lang="en-US" sz="2000" dirty="0" smtClean="0">
                <a:latin typeface="+mn-lt"/>
              </a:rPr>
              <a:t>We offer career choices, variety of careers and customized supports. The final goal is to help individuals to become more independent, productive and work in inclusive environment, make friends and have natural supports! </a:t>
            </a:r>
            <a:endParaRPr lang="en-US" sz="2000" dirty="0">
              <a:latin typeface="+mn-lt"/>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05" b="24305"/>
          <a:stretch>
            <a:fillRect/>
          </a:stretch>
        </p:blipFill>
        <p:spPr>
          <a:xfrm>
            <a:off x="533400" y="533400"/>
            <a:ext cx="1779813" cy="990600"/>
          </a:xfrm>
        </p:spPr>
      </p:pic>
      <p:sp>
        <p:nvSpPr>
          <p:cNvPr id="6" name="Text Placeholder 5"/>
          <p:cNvSpPr>
            <a:spLocks noGrp="1"/>
          </p:cNvSpPr>
          <p:nvPr>
            <p:ph type="body" sz="half" idx="2"/>
          </p:nvPr>
        </p:nvSpPr>
        <p:spPr/>
        <p:txBody>
          <a:bodyPr/>
          <a:lstStyle/>
          <a:p>
            <a:r>
              <a:rPr lang="en-US" sz="2200" b="1" dirty="0"/>
              <a:t>Jobs, Jobs, Jobs for people with all Abilities and Interests!</a:t>
            </a:r>
            <a:endParaRPr lang="en-US" sz="2200" dirty="0"/>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972127"/>
            <a:ext cx="1447800" cy="1447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57400"/>
            <a:ext cx="1934455" cy="146208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533400"/>
            <a:ext cx="1972541" cy="131502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9600" y="2149845"/>
            <a:ext cx="1919287" cy="127719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0" y="1238394"/>
            <a:ext cx="1691999" cy="1119187"/>
          </a:xfrm>
          <a:prstGeom prst="rect">
            <a:avLst/>
          </a:prstGeom>
        </p:spPr>
      </p:pic>
    </p:spTree>
    <p:extLst>
      <p:ext uri="{BB962C8B-B14F-4D97-AF65-F5344CB8AC3E}">
        <p14:creationId xmlns:p14="http://schemas.microsoft.com/office/powerpoint/2010/main" val="1423539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CORE ON BUSINESS LINES &amp; CUSTOMERS</a:t>
            </a:r>
            <a:br>
              <a:rPr lang="en-US" sz="2400" dirty="0" smtClean="0"/>
            </a:br>
            <a:r>
              <a:rPr lang="en-US" sz="2400" dirty="0" smtClean="0"/>
              <a:t>NYSID – ABILITY ONE – COMMERCIAL DEVELOPMENT PREFERRED SOURCE ALLOWS US TO GAIN EASIER ACCESS TO GOVERNMENT OPPORTUNITIES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0603604"/>
              </p:ext>
            </p:extLst>
          </p:nvPr>
        </p:nvGraphicFramePr>
        <p:xfrm>
          <a:off x="762000" y="420624"/>
          <a:ext cx="6537015" cy="3929362"/>
        </p:xfrm>
        <a:graphic>
          <a:graphicData uri="http://schemas.openxmlformats.org/drawingml/2006/table">
            <a:tbl>
              <a:tblPr firstRow="1" firstCol="1" bandRow="1">
                <a:tableStyleId>{5C22544A-7EE6-4342-B048-85BDC9FD1C3A}</a:tableStyleId>
              </a:tblPr>
              <a:tblGrid>
                <a:gridCol w="1148587"/>
                <a:gridCol w="2906915"/>
                <a:gridCol w="2481513"/>
              </a:tblGrid>
              <a:tr h="368605">
                <a:tc>
                  <a:txBody>
                    <a:bodyPr/>
                    <a:lstStyle/>
                    <a:p>
                      <a:pPr marL="0" marR="0">
                        <a:lnSpc>
                          <a:spcPct val="115000"/>
                        </a:lnSpc>
                        <a:spcBef>
                          <a:spcPts val="0"/>
                        </a:spcBef>
                        <a:spcAft>
                          <a:spcPts val="0"/>
                        </a:spcAft>
                      </a:pPr>
                      <a:r>
                        <a:rPr lang="en-US" sz="1100" dirty="0">
                          <a:effectLst/>
                        </a:rPr>
                        <a:t>Line of Business </a:t>
                      </a:r>
                      <a:endParaRPr lang="en-US" sz="1100" dirty="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1100">
                          <a:effectLst/>
                        </a:rPr>
                        <a:t>Description </a:t>
                      </a:r>
                      <a:endParaRPr lang="en-US" sz="110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1100" dirty="0">
                          <a:effectLst/>
                        </a:rPr>
                        <a:t>Some of the Customers</a:t>
                      </a:r>
                      <a:endParaRPr lang="en-US" sz="1100" dirty="0">
                        <a:effectLst/>
                        <a:latin typeface="Calibri"/>
                        <a:ea typeface="Calibri"/>
                        <a:cs typeface="Times New Roman"/>
                      </a:endParaRPr>
                    </a:p>
                  </a:txBody>
                  <a:tcPr marL="41892" marR="41892" marT="0" marB="0"/>
                </a:tc>
              </a:tr>
              <a:tr h="860077">
                <a:tc>
                  <a:txBody>
                    <a:bodyPr/>
                    <a:lstStyle/>
                    <a:p>
                      <a:pPr marL="0" marR="0">
                        <a:lnSpc>
                          <a:spcPct val="115000"/>
                        </a:lnSpc>
                        <a:spcBef>
                          <a:spcPts val="0"/>
                        </a:spcBef>
                        <a:spcAft>
                          <a:spcPts val="0"/>
                        </a:spcAft>
                      </a:pPr>
                      <a:r>
                        <a:rPr lang="en-US" sz="700">
                          <a:effectLst/>
                        </a:rPr>
                        <a:t>Janitorial Business:</a:t>
                      </a:r>
                    </a:p>
                    <a:p>
                      <a:pPr marL="0" marR="0">
                        <a:lnSpc>
                          <a:spcPct val="115000"/>
                        </a:lnSpc>
                        <a:spcBef>
                          <a:spcPts val="0"/>
                        </a:spcBef>
                        <a:spcAft>
                          <a:spcPts val="0"/>
                        </a:spcAft>
                      </a:pPr>
                      <a:r>
                        <a:rPr lang="en-US" sz="700">
                          <a:effectLst/>
                        </a:rPr>
                        <a:t>Commercial</a:t>
                      </a:r>
                    </a:p>
                    <a:p>
                      <a:pPr marL="0" marR="0">
                        <a:lnSpc>
                          <a:spcPct val="115000"/>
                        </a:lnSpc>
                        <a:spcBef>
                          <a:spcPts val="0"/>
                        </a:spcBef>
                        <a:spcAft>
                          <a:spcPts val="0"/>
                        </a:spcAft>
                      </a:pPr>
                      <a:r>
                        <a:rPr lang="en-US" sz="700">
                          <a:effectLst/>
                        </a:rPr>
                        <a:t>Government </a:t>
                      </a:r>
                      <a:endParaRPr lang="en-US" sz="70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a:effectLst/>
                        </a:rPr>
                        <a:t>Provide high quality janitorial services including some handymen services including hospital cleaning, office cleaning, and warehouses. From post-construction clean up to daily maintenance.  </a:t>
                      </a:r>
                      <a:endParaRPr lang="en-US" sz="70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dirty="0">
                          <a:effectLst/>
                        </a:rPr>
                        <a:t>Staten Island Ferry</a:t>
                      </a:r>
                    </a:p>
                    <a:p>
                      <a:pPr marL="0" marR="0">
                        <a:lnSpc>
                          <a:spcPct val="115000"/>
                        </a:lnSpc>
                        <a:spcBef>
                          <a:spcPts val="0"/>
                        </a:spcBef>
                        <a:spcAft>
                          <a:spcPts val="0"/>
                        </a:spcAft>
                      </a:pPr>
                      <a:r>
                        <a:rPr lang="en-US" sz="700" dirty="0">
                          <a:effectLst/>
                        </a:rPr>
                        <a:t>Fire Department of New York</a:t>
                      </a:r>
                    </a:p>
                    <a:p>
                      <a:pPr marL="0" marR="0">
                        <a:lnSpc>
                          <a:spcPct val="115000"/>
                        </a:lnSpc>
                        <a:spcBef>
                          <a:spcPts val="0"/>
                        </a:spcBef>
                        <a:spcAft>
                          <a:spcPts val="0"/>
                        </a:spcAft>
                      </a:pPr>
                      <a:r>
                        <a:rPr lang="en-US" sz="700" dirty="0">
                          <a:effectLst/>
                        </a:rPr>
                        <a:t>Federal Bankruptcy Court </a:t>
                      </a:r>
                    </a:p>
                    <a:p>
                      <a:pPr marL="0" marR="0">
                        <a:lnSpc>
                          <a:spcPct val="115000"/>
                        </a:lnSpc>
                        <a:spcBef>
                          <a:spcPts val="0"/>
                        </a:spcBef>
                        <a:spcAft>
                          <a:spcPts val="0"/>
                        </a:spcAft>
                      </a:pPr>
                      <a:r>
                        <a:rPr lang="en-US" sz="700" dirty="0" smtClean="0">
                          <a:effectLst/>
                        </a:rPr>
                        <a:t>MTA</a:t>
                      </a:r>
                      <a:endParaRPr lang="en-US" sz="700" dirty="0">
                        <a:effectLst/>
                      </a:endParaRPr>
                    </a:p>
                    <a:p>
                      <a:pPr marL="0" marR="0">
                        <a:lnSpc>
                          <a:spcPct val="115000"/>
                        </a:lnSpc>
                        <a:spcBef>
                          <a:spcPts val="0"/>
                        </a:spcBef>
                        <a:spcAft>
                          <a:spcPts val="0"/>
                        </a:spcAft>
                      </a:pPr>
                      <a:r>
                        <a:rPr lang="en-US" sz="700" dirty="0">
                          <a:effectLst/>
                        </a:rPr>
                        <a:t>Department of Transportation</a:t>
                      </a:r>
                    </a:p>
                    <a:p>
                      <a:pPr marL="0" marR="0">
                        <a:lnSpc>
                          <a:spcPct val="115000"/>
                        </a:lnSpc>
                        <a:spcBef>
                          <a:spcPts val="0"/>
                        </a:spcBef>
                        <a:spcAft>
                          <a:spcPts val="0"/>
                        </a:spcAft>
                      </a:pPr>
                      <a:r>
                        <a:rPr lang="en-US" sz="700" dirty="0">
                          <a:effectLst/>
                        </a:rPr>
                        <a:t>Human Resources </a:t>
                      </a:r>
                      <a:r>
                        <a:rPr lang="en-US" sz="700" dirty="0" smtClean="0">
                          <a:effectLst/>
                        </a:rPr>
                        <a:t>Administration</a:t>
                      </a:r>
                    </a:p>
                    <a:p>
                      <a:pPr marL="0" marR="0">
                        <a:lnSpc>
                          <a:spcPct val="115000"/>
                        </a:lnSpc>
                        <a:spcBef>
                          <a:spcPts val="0"/>
                        </a:spcBef>
                        <a:spcAft>
                          <a:spcPts val="0"/>
                        </a:spcAft>
                      </a:pPr>
                      <a:r>
                        <a:rPr lang="en-US" sz="700" dirty="0" smtClean="0">
                          <a:effectLst/>
                          <a:latin typeface="Calibri"/>
                          <a:ea typeface="Calibri"/>
                          <a:cs typeface="Times New Roman"/>
                        </a:rPr>
                        <a:t>AHRC NYC Facilities </a:t>
                      </a:r>
                    </a:p>
                    <a:p>
                      <a:pPr marL="0" marR="0">
                        <a:lnSpc>
                          <a:spcPct val="115000"/>
                        </a:lnSpc>
                        <a:spcBef>
                          <a:spcPts val="0"/>
                        </a:spcBef>
                        <a:spcAft>
                          <a:spcPts val="0"/>
                        </a:spcAft>
                      </a:pPr>
                      <a:r>
                        <a:rPr lang="en-US" sz="700" dirty="0" smtClean="0">
                          <a:effectLst/>
                          <a:latin typeface="Calibri"/>
                          <a:ea typeface="Calibri"/>
                          <a:cs typeface="Times New Roman"/>
                        </a:rPr>
                        <a:t>ETSY</a:t>
                      </a:r>
                      <a:endParaRPr lang="en-US" sz="700" dirty="0">
                        <a:effectLst/>
                        <a:latin typeface="Calibri"/>
                        <a:ea typeface="Calibri"/>
                        <a:cs typeface="Times New Roman"/>
                      </a:endParaRPr>
                    </a:p>
                  </a:txBody>
                  <a:tcPr marL="41892" marR="41892" marT="0" marB="0"/>
                </a:tc>
              </a:tr>
              <a:tr h="511999">
                <a:tc>
                  <a:txBody>
                    <a:bodyPr/>
                    <a:lstStyle/>
                    <a:p>
                      <a:pPr marL="0" marR="0">
                        <a:lnSpc>
                          <a:spcPct val="115000"/>
                        </a:lnSpc>
                        <a:spcBef>
                          <a:spcPts val="0"/>
                        </a:spcBef>
                        <a:spcAft>
                          <a:spcPts val="0"/>
                        </a:spcAft>
                      </a:pPr>
                      <a:r>
                        <a:rPr lang="en-US" sz="700">
                          <a:effectLst/>
                        </a:rPr>
                        <a:t>Landscaping Business </a:t>
                      </a:r>
                      <a:endParaRPr lang="en-US" sz="70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a:effectLst/>
                        </a:rPr>
                        <a:t>Spring and Fall clean up, complete landscaping services for commercial and residential customers, pruning and more </a:t>
                      </a:r>
                      <a:endParaRPr lang="en-US" sz="70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dirty="0">
                          <a:effectLst/>
                        </a:rPr>
                        <a:t>Fire Department of New York</a:t>
                      </a:r>
                    </a:p>
                    <a:p>
                      <a:pPr marL="0" marR="0">
                        <a:lnSpc>
                          <a:spcPct val="115000"/>
                        </a:lnSpc>
                        <a:spcBef>
                          <a:spcPts val="0"/>
                        </a:spcBef>
                        <a:spcAft>
                          <a:spcPts val="0"/>
                        </a:spcAft>
                      </a:pPr>
                      <a:r>
                        <a:rPr lang="en-US" sz="700" dirty="0">
                          <a:effectLst/>
                        </a:rPr>
                        <a:t>MTA Bus Depots</a:t>
                      </a:r>
                    </a:p>
                    <a:p>
                      <a:pPr marL="0" marR="0">
                        <a:lnSpc>
                          <a:spcPct val="115000"/>
                        </a:lnSpc>
                        <a:spcBef>
                          <a:spcPts val="0"/>
                        </a:spcBef>
                        <a:spcAft>
                          <a:spcPts val="0"/>
                        </a:spcAft>
                      </a:pPr>
                      <a:r>
                        <a:rPr lang="en-US" sz="700" dirty="0">
                          <a:effectLst/>
                        </a:rPr>
                        <a:t>DMNA Armory – Staten Island </a:t>
                      </a:r>
                    </a:p>
                    <a:p>
                      <a:pPr marL="0" marR="0">
                        <a:lnSpc>
                          <a:spcPct val="115000"/>
                        </a:lnSpc>
                        <a:spcBef>
                          <a:spcPts val="0"/>
                        </a:spcBef>
                        <a:spcAft>
                          <a:spcPts val="0"/>
                        </a:spcAft>
                      </a:pPr>
                      <a:r>
                        <a:rPr lang="en-US" sz="700" dirty="0">
                          <a:effectLst/>
                        </a:rPr>
                        <a:t>Taxi and Limousine Commission </a:t>
                      </a:r>
                      <a:endParaRPr lang="en-US" sz="700" dirty="0" smtClean="0">
                        <a:effectLst/>
                      </a:endParaRPr>
                    </a:p>
                    <a:p>
                      <a:pPr marL="0" marR="0">
                        <a:lnSpc>
                          <a:spcPct val="115000"/>
                        </a:lnSpc>
                        <a:spcBef>
                          <a:spcPts val="0"/>
                        </a:spcBef>
                        <a:spcAft>
                          <a:spcPts val="0"/>
                        </a:spcAft>
                      </a:pPr>
                      <a:r>
                        <a:rPr lang="en-US" sz="700" dirty="0" smtClean="0">
                          <a:effectLst/>
                          <a:latin typeface="Calibri"/>
                          <a:ea typeface="Calibri"/>
                          <a:cs typeface="Times New Roman"/>
                        </a:rPr>
                        <a:t>OPWDD</a:t>
                      </a:r>
                      <a:endParaRPr lang="en-US" sz="700" dirty="0">
                        <a:effectLst/>
                        <a:latin typeface="Calibri"/>
                        <a:ea typeface="Calibri"/>
                        <a:cs typeface="Times New Roman"/>
                      </a:endParaRPr>
                    </a:p>
                  </a:txBody>
                  <a:tcPr marL="41892" marR="41892" marT="0" marB="0"/>
                </a:tc>
              </a:tr>
              <a:tr h="737209">
                <a:tc>
                  <a:txBody>
                    <a:bodyPr/>
                    <a:lstStyle/>
                    <a:p>
                      <a:pPr marL="0" marR="0">
                        <a:lnSpc>
                          <a:spcPct val="115000"/>
                        </a:lnSpc>
                        <a:spcBef>
                          <a:spcPts val="0"/>
                        </a:spcBef>
                        <a:spcAft>
                          <a:spcPts val="0"/>
                        </a:spcAft>
                      </a:pPr>
                      <a:r>
                        <a:rPr lang="en-US" sz="700" dirty="0" smtClean="0">
                          <a:effectLst/>
                        </a:rPr>
                        <a:t>Secure</a:t>
                      </a:r>
                      <a:r>
                        <a:rPr lang="en-US" sz="700" baseline="0" dirty="0" smtClean="0">
                          <a:effectLst/>
                        </a:rPr>
                        <a:t> Document Destruction</a:t>
                      </a:r>
                      <a:endParaRPr lang="en-US" sz="700" dirty="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dirty="0">
                          <a:effectLst/>
                        </a:rPr>
                        <a:t>Secure document destruction services- off site, AAA  NAID Certified, Purges, Clean up after and before moving, shredding services consultation, community clean up events </a:t>
                      </a:r>
                      <a:r>
                        <a:rPr lang="en-US" sz="700" dirty="0" smtClean="0">
                          <a:effectLst/>
                        </a:rPr>
                        <a:t> and paper recycling </a:t>
                      </a:r>
                      <a:endParaRPr lang="en-US" sz="700" dirty="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dirty="0">
                          <a:effectLst/>
                        </a:rPr>
                        <a:t>Federal Customers </a:t>
                      </a:r>
                    </a:p>
                    <a:p>
                      <a:pPr marL="0" marR="0">
                        <a:lnSpc>
                          <a:spcPct val="115000"/>
                        </a:lnSpc>
                        <a:spcBef>
                          <a:spcPts val="0"/>
                        </a:spcBef>
                        <a:spcAft>
                          <a:spcPts val="0"/>
                        </a:spcAft>
                      </a:pPr>
                      <a:r>
                        <a:rPr lang="en-US" sz="700" dirty="0">
                          <a:effectLst/>
                        </a:rPr>
                        <a:t>Human Resources Administration </a:t>
                      </a:r>
                    </a:p>
                    <a:p>
                      <a:pPr marL="0" marR="0">
                        <a:lnSpc>
                          <a:spcPct val="115000"/>
                        </a:lnSpc>
                        <a:spcBef>
                          <a:spcPts val="0"/>
                        </a:spcBef>
                        <a:spcAft>
                          <a:spcPts val="0"/>
                        </a:spcAft>
                      </a:pPr>
                      <a:r>
                        <a:rPr lang="en-US" sz="700" dirty="0">
                          <a:effectLst/>
                        </a:rPr>
                        <a:t>NYC </a:t>
                      </a:r>
                      <a:r>
                        <a:rPr lang="en-US" sz="700" dirty="0" smtClean="0">
                          <a:effectLst/>
                        </a:rPr>
                        <a:t>Board of Elections</a:t>
                      </a:r>
                      <a:endParaRPr lang="en-US" sz="700" dirty="0">
                        <a:effectLst/>
                      </a:endParaRPr>
                    </a:p>
                    <a:p>
                      <a:pPr marL="0" marR="0">
                        <a:lnSpc>
                          <a:spcPct val="115000"/>
                        </a:lnSpc>
                        <a:spcBef>
                          <a:spcPts val="0"/>
                        </a:spcBef>
                        <a:spcAft>
                          <a:spcPts val="0"/>
                        </a:spcAft>
                      </a:pPr>
                      <a:r>
                        <a:rPr lang="en-US" sz="700" dirty="0">
                          <a:effectLst/>
                        </a:rPr>
                        <a:t>Brooklyn Hospital </a:t>
                      </a:r>
                    </a:p>
                    <a:p>
                      <a:pPr marL="0" marR="0">
                        <a:lnSpc>
                          <a:spcPct val="115000"/>
                        </a:lnSpc>
                        <a:spcBef>
                          <a:spcPts val="0"/>
                        </a:spcBef>
                        <a:spcAft>
                          <a:spcPts val="0"/>
                        </a:spcAft>
                      </a:pPr>
                      <a:r>
                        <a:rPr lang="en-US" sz="700" dirty="0">
                          <a:effectLst/>
                        </a:rPr>
                        <a:t>Richmond University Hospital </a:t>
                      </a:r>
                      <a:endParaRPr lang="en-US" sz="700" dirty="0" smtClean="0">
                        <a:effectLst/>
                      </a:endParaRPr>
                    </a:p>
                    <a:p>
                      <a:pPr marL="0" marR="0">
                        <a:lnSpc>
                          <a:spcPct val="115000"/>
                        </a:lnSpc>
                        <a:spcBef>
                          <a:spcPts val="0"/>
                        </a:spcBef>
                        <a:spcAft>
                          <a:spcPts val="0"/>
                        </a:spcAft>
                      </a:pPr>
                      <a:r>
                        <a:rPr lang="en-US" sz="700" dirty="0" smtClean="0">
                          <a:effectLst/>
                          <a:latin typeface="Calibri"/>
                          <a:ea typeface="Calibri"/>
                          <a:cs typeface="Times New Roman"/>
                        </a:rPr>
                        <a:t>AHRC NYC Facilities </a:t>
                      </a:r>
                      <a:endParaRPr lang="en-US" sz="700" dirty="0">
                        <a:effectLst/>
                        <a:latin typeface="Calibri"/>
                        <a:ea typeface="Calibri"/>
                        <a:cs typeface="Times New Roman"/>
                      </a:endParaRPr>
                    </a:p>
                  </a:txBody>
                  <a:tcPr marL="41892" marR="41892" marT="0" marB="0"/>
                </a:tc>
              </a:tr>
              <a:tr h="614341">
                <a:tc>
                  <a:txBody>
                    <a:bodyPr/>
                    <a:lstStyle/>
                    <a:p>
                      <a:pPr marL="0" marR="0">
                        <a:lnSpc>
                          <a:spcPct val="115000"/>
                        </a:lnSpc>
                        <a:spcBef>
                          <a:spcPts val="0"/>
                        </a:spcBef>
                        <a:spcAft>
                          <a:spcPts val="0"/>
                        </a:spcAft>
                      </a:pPr>
                      <a:r>
                        <a:rPr lang="en-US" sz="700" dirty="0">
                          <a:effectLst/>
                        </a:rPr>
                        <a:t>Messenger Services </a:t>
                      </a:r>
                      <a:endParaRPr lang="en-US" sz="700" dirty="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dirty="0" smtClean="0">
                          <a:effectLst/>
                        </a:rPr>
                        <a:t>Foot and vehicle </a:t>
                      </a:r>
                      <a:r>
                        <a:rPr lang="en-US" sz="700" dirty="0">
                          <a:effectLst/>
                        </a:rPr>
                        <a:t>messenger services across five boroughs of NYC delivering sensitive mail to various establishments </a:t>
                      </a:r>
                      <a:endParaRPr lang="en-US" sz="700" dirty="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dirty="0">
                          <a:effectLst/>
                        </a:rPr>
                        <a:t>Human Resources Administration</a:t>
                      </a:r>
                    </a:p>
                    <a:p>
                      <a:pPr marL="0" marR="0">
                        <a:lnSpc>
                          <a:spcPct val="115000"/>
                        </a:lnSpc>
                        <a:spcBef>
                          <a:spcPts val="0"/>
                        </a:spcBef>
                        <a:spcAft>
                          <a:spcPts val="0"/>
                        </a:spcAft>
                      </a:pPr>
                      <a:r>
                        <a:rPr lang="en-US" sz="700" dirty="0">
                          <a:effectLst/>
                        </a:rPr>
                        <a:t>NYC Hospitals</a:t>
                      </a:r>
                    </a:p>
                    <a:p>
                      <a:pPr marL="0" marR="0">
                        <a:lnSpc>
                          <a:spcPct val="115000"/>
                        </a:lnSpc>
                        <a:spcBef>
                          <a:spcPts val="0"/>
                        </a:spcBef>
                        <a:spcAft>
                          <a:spcPts val="0"/>
                        </a:spcAft>
                      </a:pPr>
                      <a:r>
                        <a:rPr lang="en-US" sz="700" dirty="0">
                          <a:effectLst/>
                        </a:rPr>
                        <a:t>Medicaid Offices across 5 boroughs </a:t>
                      </a:r>
                      <a:endParaRPr lang="en-US" sz="700" dirty="0">
                        <a:effectLst/>
                        <a:latin typeface="Calibri"/>
                        <a:ea typeface="Calibri"/>
                        <a:cs typeface="Times New Roman"/>
                      </a:endParaRPr>
                    </a:p>
                  </a:txBody>
                  <a:tcPr marL="41892" marR="41892" marT="0" marB="0"/>
                </a:tc>
              </a:tr>
              <a:tr h="614341">
                <a:tc>
                  <a:txBody>
                    <a:bodyPr/>
                    <a:lstStyle/>
                    <a:p>
                      <a:pPr marL="0" marR="0">
                        <a:lnSpc>
                          <a:spcPct val="115000"/>
                        </a:lnSpc>
                        <a:spcBef>
                          <a:spcPts val="0"/>
                        </a:spcBef>
                        <a:spcAft>
                          <a:spcPts val="0"/>
                        </a:spcAft>
                      </a:pPr>
                      <a:r>
                        <a:rPr lang="en-US" sz="700">
                          <a:effectLst/>
                        </a:rPr>
                        <a:t>Snow Removal Services </a:t>
                      </a:r>
                      <a:endParaRPr lang="en-US" sz="70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a:effectLst/>
                        </a:rPr>
                        <a:t>Snow removal services for commercial customers including public parking lots and sidewalks. Plowing services, ice removal services, and more. </a:t>
                      </a:r>
                      <a:endParaRPr lang="en-US" sz="700">
                        <a:effectLst/>
                        <a:latin typeface="Calibri"/>
                        <a:ea typeface="Calibri"/>
                        <a:cs typeface="Times New Roman"/>
                      </a:endParaRPr>
                    </a:p>
                  </a:txBody>
                  <a:tcPr marL="41892" marR="41892" marT="0" marB="0"/>
                </a:tc>
                <a:tc>
                  <a:txBody>
                    <a:bodyPr/>
                    <a:lstStyle/>
                    <a:p>
                      <a:pPr marL="0" marR="0">
                        <a:lnSpc>
                          <a:spcPct val="115000"/>
                        </a:lnSpc>
                        <a:spcBef>
                          <a:spcPts val="0"/>
                        </a:spcBef>
                        <a:spcAft>
                          <a:spcPts val="0"/>
                        </a:spcAft>
                      </a:pPr>
                      <a:r>
                        <a:rPr lang="en-US" sz="700" dirty="0" smtClean="0">
                          <a:effectLst/>
                        </a:rPr>
                        <a:t>OPWDD</a:t>
                      </a:r>
                      <a:endParaRPr lang="en-US" sz="700" dirty="0">
                        <a:effectLst/>
                      </a:endParaRPr>
                    </a:p>
                    <a:p>
                      <a:pPr marL="0" marR="0">
                        <a:lnSpc>
                          <a:spcPct val="115000"/>
                        </a:lnSpc>
                        <a:spcBef>
                          <a:spcPts val="0"/>
                        </a:spcBef>
                        <a:spcAft>
                          <a:spcPts val="0"/>
                        </a:spcAft>
                      </a:pPr>
                      <a:r>
                        <a:rPr lang="en-US" sz="700" dirty="0">
                          <a:effectLst/>
                        </a:rPr>
                        <a:t>Metropolitan Transit Authority</a:t>
                      </a:r>
                    </a:p>
                    <a:p>
                      <a:pPr marL="0" marR="0">
                        <a:lnSpc>
                          <a:spcPct val="115000"/>
                        </a:lnSpc>
                        <a:spcBef>
                          <a:spcPts val="0"/>
                        </a:spcBef>
                        <a:spcAft>
                          <a:spcPts val="0"/>
                        </a:spcAft>
                      </a:pPr>
                      <a:r>
                        <a:rPr lang="en-US" sz="700" dirty="0">
                          <a:effectLst/>
                        </a:rPr>
                        <a:t>Office for Children Services</a:t>
                      </a:r>
                    </a:p>
                    <a:p>
                      <a:pPr marL="0" marR="0">
                        <a:lnSpc>
                          <a:spcPct val="115000"/>
                        </a:lnSpc>
                        <a:spcBef>
                          <a:spcPts val="0"/>
                        </a:spcBef>
                        <a:spcAft>
                          <a:spcPts val="0"/>
                        </a:spcAft>
                      </a:pPr>
                      <a:r>
                        <a:rPr lang="en-US" sz="700" dirty="0">
                          <a:effectLst/>
                        </a:rPr>
                        <a:t>Department of Transportation </a:t>
                      </a:r>
                      <a:endParaRPr lang="en-US" sz="700" dirty="0">
                        <a:effectLst/>
                        <a:latin typeface="Calibri"/>
                        <a:ea typeface="Calibri"/>
                        <a:cs typeface="Times New Roman"/>
                      </a:endParaRPr>
                    </a:p>
                  </a:txBody>
                  <a:tcPr marL="41892" marR="41892" marT="0" marB="0"/>
                </a:tc>
              </a:tr>
            </a:tbl>
          </a:graphicData>
        </a:graphic>
      </p:graphicFrame>
    </p:spTree>
    <p:extLst>
      <p:ext uri="{BB962C8B-B14F-4D97-AF65-F5344CB8AC3E}">
        <p14:creationId xmlns:p14="http://schemas.microsoft.com/office/powerpoint/2010/main" val="32394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7543800" cy="3886200"/>
          </a:xfrm>
        </p:spPr>
        <p:txBody>
          <a:bodyPr/>
          <a:lstStyle/>
          <a:p>
            <a:pPr lvl="0"/>
            <a:r>
              <a:rPr lang="en-US" dirty="0" smtClean="0"/>
              <a:t>Average </a:t>
            </a:r>
            <a:r>
              <a:rPr lang="en-US" dirty="0"/>
              <a:t>wage per hour </a:t>
            </a:r>
            <a:r>
              <a:rPr lang="en-US" dirty="0" smtClean="0"/>
              <a:t>$21.00</a:t>
            </a:r>
            <a:endParaRPr lang="en-US" dirty="0"/>
          </a:p>
          <a:p>
            <a:pPr lvl="0"/>
            <a:r>
              <a:rPr lang="en-US" dirty="0" smtClean="0"/>
              <a:t>Career choices – occupational diversity</a:t>
            </a:r>
          </a:p>
          <a:p>
            <a:pPr lvl="0"/>
            <a:r>
              <a:rPr lang="en-US" dirty="0" smtClean="0"/>
              <a:t>Retirement plan</a:t>
            </a:r>
            <a:endParaRPr lang="en-US" dirty="0"/>
          </a:p>
          <a:p>
            <a:pPr lvl="0"/>
            <a:r>
              <a:rPr lang="en-US" dirty="0" smtClean="0"/>
              <a:t>Medical / Dental / Vision Insurance</a:t>
            </a:r>
            <a:endParaRPr lang="en-US" dirty="0"/>
          </a:p>
          <a:p>
            <a:pPr lvl="0"/>
            <a:r>
              <a:rPr lang="en-US" dirty="0"/>
              <a:t>Paid Time Off</a:t>
            </a:r>
          </a:p>
          <a:p>
            <a:pPr lvl="0"/>
            <a:r>
              <a:rPr lang="en-US" dirty="0"/>
              <a:t>Routine, structured schedules </a:t>
            </a:r>
          </a:p>
          <a:p>
            <a:pPr lvl="0"/>
            <a:r>
              <a:rPr lang="en-US" dirty="0"/>
              <a:t>Career  </a:t>
            </a:r>
            <a:r>
              <a:rPr lang="en-US" dirty="0" smtClean="0"/>
              <a:t>choices</a:t>
            </a:r>
          </a:p>
          <a:p>
            <a:pPr lvl="0"/>
            <a:r>
              <a:rPr lang="en-US" dirty="0" smtClean="0"/>
              <a:t>Job Coach support</a:t>
            </a:r>
            <a:endParaRPr lang="en-US" dirty="0"/>
          </a:p>
          <a:p>
            <a:endParaRPr lang="en-US" dirty="0"/>
          </a:p>
        </p:txBody>
      </p:sp>
      <p:sp>
        <p:nvSpPr>
          <p:cNvPr id="4" name="Rectangle 3"/>
          <p:cNvSpPr/>
          <p:nvPr/>
        </p:nvSpPr>
        <p:spPr>
          <a:xfrm>
            <a:off x="914399" y="762000"/>
            <a:ext cx="7620997" cy="846386"/>
          </a:xfrm>
          <a:prstGeom prst="rect">
            <a:avLst/>
          </a:prstGeom>
        </p:spPr>
        <p:txBody>
          <a:bodyPr wrap="none">
            <a:spAutoFit/>
          </a:bodyPr>
          <a:lstStyle/>
          <a:p>
            <a:r>
              <a:rPr lang="en-US" sz="4900" dirty="0">
                <a:solidFill>
                  <a:schemeClr val="tx1">
                    <a:lumMod val="85000"/>
                    <a:lumOff val="15000"/>
                  </a:schemeClr>
                </a:solidFill>
                <a:latin typeface="+mj-lt"/>
                <a:ea typeface="+mj-ea"/>
                <a:cs typeface="+mj-cs"/>
              </a:rPr>
              <a:t>WHY CHOOSE AHRC- NYC HRS?</a:t>
            </a:r>
          </a:p>
        </p:txBody>
      </p:sp>
    </p:spTree>
    <p:extLst>
      <p:ext uri="{BB962C8B-B14F-4D97-AF65-F5344CB8AC3E}">
        <p14:creationId xmlns:p14="http://schemas.microsoft.com/office/powerpoint/2010/main" val="1224623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dirty="0" err="1">
                <a:latin typeface="+mn-lt"/>
              </a:rPr>
              <a:t>Lanora</a:t>
            </a:r>
            <a:r>
              <a:rPr lang="en-US" sz="1400" dirty="0">
                <a:latin typeface="+mn-lt"/>
              </a:rPr>
              <a:t> </a:t>
            </a:r>
            <a:r>
              <a:rPr lang="en-US" sz="1400" dirty="0" smtClean="0">
                <a:latin typeface="+mn-lt"/>
              </a:rPr>
              <a:t>works with HRS since 2013. She came through one of our programs- YAIP. She says her life changed for the better. It was first time she could afford a vacation and go see her cousin in Florida.  She encourages </a:t>
            </a:r>
            <a:r>
              <a:rPr lang="en-US" sz="1400" dirty="0">
                <a:latin typeface="+mn-lt"/>
              </a:rPr>
              <a:t>anybody seeking a fresh start to consider </a:t>
            </a:r>
            <a:r>
              <a:rPr lang="en-US" sz="1400" dirty="0" smtClean="0">
                <a:latin typeface="+mn-lt"/>
              </a:rPr>
              <a:t>YAIP with the hope of working with HRS.</a:t>
            </a:r>
            <a:r>
              <a:rPr lang="en-US" sz="1400" dirty="0">
                <a:latin typeface="+mn-lt"/>
              </a:rPr>
              <a:t> </a:t>
            </a:r>
            <a:r>
              <a:rPr lang="en-US" sz="1400" i="1" dirty="0">
                <a:latin typeface="+mn-lt"/>
              </a:rPr>
              <a:t>“I always tell my friends that you’re with people who are in the same position as you, and let’s be honest – finding work on your own hasn’t worked. I’m living proof. I did the 14 weeks and got a job.”</a:t>
            </a:r>
            <a:endParaRPr lang="en-US" sz="1400"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685800"/>
            <a:ext cx="5867400" cy="3886200"/>
          </a:xfrm>
        </p:spPr>
      </p:pic>
    </p:spTree>
    <p:extLst>
      <p:ext uri="{BB962C8B-B14F-4D97-AF65-F5344CB8AC3E}">
        <p14:creationId xmlns:p14="http://schemas.microsoft.com/office/powerpoint/2010/main" val="116945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400" b="1" dirty="0" smtClean="0">
                <a:effectLst>
                  <a:outerShdw blurRad="38100" dist="38100" dir="2700000" algn="tl">
                    <a:srgbClr val="000000">
                      <a:alpha val="43137"/>
                    </a:srgbClr>
                  </a:outerShdw>
                </a:effectLst>
                <a:latin typeface="+mn-lt"/>
              </a:rPr>
              <a:t>Our Secure Document Destruction Business </a:t>
            </a:r>
            <a:r>
              <a:rPr lang="en-US" sz="1400" dirty="0" smtClean="0">
                <a:latin typeface="+mn-lt"/>
              </a:rPr>
              <a:t>provides opportunity for people who do not want to do janitorial work or need more supports to work in other areas. Just to name a few jobs:</a:t>
            </a:r>
            <a:br>
              <a:rPr lang="en-US" sz="1400" dirty="0" smtClean="0">
                <a:latin typeface="+mn-lt"/>
              </a:rPr>
            </a:br>
            <a:r>
              <a:rPr lang="en-US" sz="1400" dirty="0" smtClean="0">
                <a:latin typeface="+mn-lt"/>
              </a:rPr>
              <a:t>* Customer Service Assistant</a:t>
            </a:r>
            <a:br>
              <a:rPr lang="en-US" sz="1400" dirty="0" smtClean="0">
                <a:latin typeface="+mn-lt"/>
              </a:rPr>
            </a:br>
            <a:r>
              <a:rPr lang="en-US" sz="1400" dirty="0" smtClean="0">
                <a:latin typeface="+mn-lt"/>
              </a:rPr>
              <a:t>* Paper Sorter</a:t>
            </a:r>
            <a:br>
              <a:rPr lang="en-US" sz="1400" dirty="0" smtClean="0">
                <a:latin typeface="+mn-lt"/>
              </a:rPr>
            </a:br>
            <a:r>
              <a:rPr lang="en-US" sz="1400" dirty="0" smtClean="0">
                <a:latin typeface="+mn-lt"/>
              </a:rPr>
              <a:t>* Data Entry Specialist</a:t>
            </a:r>
            <a:br>
              <a:rPr lang="en-US" sz="1400" dirty="0" smtClean="0">
                <a:latin typeface="+mn-lt"/>
              </a:rPr>
            </a:br>
            <a:r>
              <a:rPr lang="en-US" sz="1400" dirty="0" smtClean="0">
                <a:latin typeface="+mn-lt"/>
              </a:rPr>
              <a:t>* Shredder Operator </a:t>
            </a:r>
            <a:br>
              <a:rPr lang="en-US" sz="1400" dirty="0" smtClean="0">
                <a:latin typeface="+mn-lt"/>
              </a:rPr>
            </a:br>
            <a:r>
              <a:rPr lang="en-US" sz="1400" dirty="0" smtClean="0">
                <a:latin typeface="+mn-lt"/>
              </a:rPr>
              <a:t>These jobs provide us opportunity to use individualized approach to employment based on person’s likes, dislikes and strengths. </a:t>
            </a:r>
            <a:endParaRPr lang="en-US" sz="1400"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838200"/>
            <a:ext cx="3946071" cy="2209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285999"/>
            <a:ext cx="4387901" cy="1833561"/>
          </a:xfrm>
          <a:prstGeom prst="rect">
            <a:avLst/>
          </a:prstGeom>
        </p:spPr>
      </p:pic>
      <p:sp>
        <p:nvSpPr>
          <p:cNvPr id="3" name="TextBox 2"/>
          <p:cNvSpPr txBox="1"/>
          <p:nvPr/>
        </p:nvSpPr>
        <p:spPr>
          <a:xfrm>
            <a:off x="5203850" y="685800"/>
            <a:ext cx="2667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ShredAbility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5719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LANDSCAPING JOBS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457200"/>
            <a:ext cx="3886200" cy="3886200"/>
          </a:xfrm>
        </p:spPr>
      </p:pic>
      <p:sp>
        <p:nvSpPr>
          <p:cNvPr id="5" name="TextBox 4"/>
          <p:cNvSpPr txBox="1"/>
          <p:nvPr/>
        </p:nvSpPr>
        <p:spPr>
          <a:xfrm>
            <a:off x="5029200" y="533400"/>
            <a:ext cx="3200400" cy="3416320"/>
          </a:xfrm>
          <a:prstGeom prst="rect">
            <a:avLst/>
          </a:prstGeom>
          <a:noFill/>
        </p:spPr>
        <p:txBody>
          <a:bodyPr wrap="square" rtlCol="0">
            <a:spAutoFit/>
          </a:bodyPr>
          <a:lstStyle/>
          <a:p>
            <a:r>
              <a:rPr lang="en-US" dirty="0" smtClean="0"/>
              <a:t>For workers who like to move around, work outside and do something new ever day. </a:t>
            </a:r>
          </a:p>
          <a:p>
            <a:endParaRPr lang="en-US" dirty="0"/>
          </a:p>
          <a:p>
            <a:r>
              <a:rPr lang="en-US" dirty="0" smtClean="0"/>
              <a:t>Easy machines to use and gaining transferable skills to use at other jobs </a:t>
            </a:r>
          </a:p>
          <a:p>
            <a:endParaRPr lang="en-US" dirty="0"/>
          </a:p>
          <a:p>
            <a:r>
              <a:rPr lang="en-US" dirty="0" smtClean="0"/>
              <a:t>9 months a year that leaves time for other projects for 3 months </a:t>
            </a:r>
          </a:p>
          <a:p>
            <a:endParaRPr lang="en-US" dirty="0"/>
          </a:p>
          <a:p>
            <a:r>
              <a:rPr lang="en-US" dirty="0" smtClean="0"/>
              <a:t>Average pay $17 per hour </a:t>
            </a:r>
            <a:endParaRPr lang="en-US" dirty="0"/>
          </a:p>
        </p:txBody>
      </p:sp>
    </p:spTree>
    <p:extLst>
      <p:ext uri="{BB962C8B-B14F-4D97-AF65-F5344CB8AC3E}">
        <p14:creationId xmlns:p14="http://schemas.microsoft.com/office/powerpoint/2010/main" val="388458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Foot &amp; Vehicle Messenger Jobs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838200"/>
            <a:ext cx="3265714" cy="1828800"/>
          </a:xfrm>
        </p:spPr>
      </p:pic>
      <p:sp>
        <p:nvSpPr>
          <p:cNvPr id="5" name="TextBox 4"/>
          <p:cNvSpPr txBox="1"/>
          <p:nvPr/>
        </p:nvSpPr>
        <p:spPr>
          <a:xfrm>
            <a:off x="1371600" y="1219200"/>
            <a:ext cx="3124200" cy="3139321"/>
          </a:xfrm>
          <a:prstGeom prst="rect">
            <a:avLst/>
          </a:prstGeom>
          <a:noFill/>
        </p:spPr>
        <p:txBody>
          <a:bodyPr wrap="square" rtlCol="0">
            <a:spAutoFit/>
          </a:bodyPr>
          <a:lstStyle/>
          <a:p>
            <a:r>
              <a:rPr lang="en-US" dirty="0" smtClean="0"/>
              <a:t>Foot &amp; Vehicle Messenger services between 5 boroughs of NYC</a:t>
            </a:r>
          </a:p>
          <a:p>
            <a:endParaRPr lang="en-US" dirty="0"/>
          </a:p>
          <a:p>
            <a:r>
              <a:rPr lang="en-US" dirty="0" smtClean="0"/>
              <a:t>38 messengers working at various HRA locations delivering mail</a:t>
            </a:r>
          </a:p>
          <a:p>
            <a:endParaRPr lang="en-US" dirty="0"/>
          </a:p>
          <a:p>
            <a:r>
              <a:rPr lang="en-US" dirty="0" smtClean="0"/>
              <a:t>Monday through Friday</a:t>
            </a:r>
          </a:p>
          <a:p>
            <a:endParaRPr lang="en-US" dirty="0"/>
          </a:p>
          <a:p>
            <a:r>
              <a:rPr lang="en-US" dirty="0" smtClean="0"/>
              <a:t>9 am- 4 pm </a:t>
            </a:r>
            <a:endParaRPr lang="en-US" dirty="0"/>
          </a:p>
        </p:txBody>
      </p:sp>
    </p:spTree>
    <p:extLst>
      <p:ext uri="{BB962C8B-B14F-4D97-AF65-F5344CB8AC3E}">
        <p14:creationId xmlns:p14="http://schemas.microsoft.com/office/powerpoint/2010/main" val="2230133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352</TotalTime>
  <Words>1017</Words>
  <Application>Microsoft Office PowerPoint</Application>
  <PresentationFormat>On-screen Show (4:3)</PresentationFormat>
  <Paragraphs>168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NewsPrint</vt:lpstr>
      <vt:lpstr>AHRC – NYC Hudson River Services (HRS) </vt:lpstr>
      <vt:lpstr>Our vision is to create rewarding employment opportunities for all people in our programs leading to long term success, personal satisfaction and economic self-sufficiency. </vt:lpstr>
      <vt:lpstr>Individualized Approach to Employment.  We offer career choices, variety of careers and customized supports. The final goal is to help individuals to become more independent, productive and work in inclusive environment, make friends and have natural supports! </vt:lpstr>
      <vt:lpstr>CORE ON BUSINESS LINES &amp; CUSTOMERS NYSID – ABILITY ONE – COMMERCIAL DEVELOPMENT PREFERRED SOURCE ALLOWS US TO GAIN EASIER ACCESS TO GOVERNMENT OPPORTUNITIES </vt:lpstr>
      <vt:lpstr>PowerPoint Presentation</vt:lpstr>
      <vt:lpstr>Lanora works with HRS since 2013. She came through one of our programs- YAIP. She says her life changed for the better. It was first time she could afford a vacation and go see her cousin in Florida.  She encourages anybody seeking a fresh start to consider YAIP with the hope of working with HRS. “I always tell my friends that you’re with people who are in the same position as you, and let’s be honest – finding work on your own hasn’t worked. I’m living proof. I did the 14 weeks and got a job.”</vt:lpstr>
      <vt:lpstr>Our Secure Document Destruction Business provides opportunity for people who do not want to do janitorial work or need more supports to work in other areas. Just to name a few jobs: * Customer Service Assistant * Paper Sorter * Data Entry Specialist * Shredder Operator  These jobs provide us opportunity to use individualized approach to employment based on person’s likes, dislikes and strengths. </vt:lpstr>
      <vt:lpstr>LANDSCAPING JOBS</vt:lpstr>
      <vt:lpstr>Foot &amp; Vehicle Messenger Jobs </vt:lpstr>
      <vt:lpstr>James Walker, Winner of 2015 Joslin Outstanding Performer Award: “If I didn’t have this job, I would be hanging around in the street doing nothing, probably getting into trouble. I like being busy” (Works with American Maintenance at Westchester Community College). </vt:lpstr>
      <vt:lpstr>Maggy Bottex, Winner of 2016 Outstanding Performer Award “I like to show other people what people with disabilities can do”(Works at OPD Clinic in Brooklyn) </vt:lpstr>
      <vt:lpstr>David Jackson, Joslin Outstanding Award Winner 2017 said “If I didn’t have a job with Hudson River Services, I would be still working at a grocery store and making minimum wage” (works at DOT Staten Island Ferry) </vt:lpstr>
      <vt:lpstr>    </vt:lpstr>
      <vt:lpstr>    </vt:lpstr>
      <vt:lpstr>PowerPoint Presentation</vt:lpstr>
    </vt:vector>
  </TitlesOfParts>
  <Company>AHRCNYC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Hudson River Services</dc:title>
  <dc:creator>Test</dc:creator>
  <cp:lastModifiedBy>Melissa Levin</cp:lastModifiedBy>
  <cp:revision>22</cp:revision>
  <dcterms:created xsi:type="dcterms:W3CDTF">2018-01-22T15:28:54Z</dcterms:created>
  <dcterms:modified xsi:type="dcterms:W3CDTF">2021-10-25T20:44:03Z</dcterms:modified>
</cp:coreProperties>
</file>