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4" r:id="rId1"/>
  </p:sldMasterIdLst>
  <p:notesMasterIdLst>
    <p:notesMasterId r:id="rId46"/>
  </p:notesMasterIdLst>
  <p:handoutMasterIdLst>
    <p:handoutMasterId r:id="rId47"/>
  </p:handoutMasterIdLst>
  <p:sldIdLst>
    <p:sldId id="256" r:id="rId2"/>
    <p:sldId id="278" r:id="rId3"/>
    <p:sldId id="312" r:id="rId4"/>
    <p:sldId id="311" r:id="rId5"/>
    <p:sldId id="288" r:id="rId6"/>
    <p:sldId id="320" r:id="rId7"/>
    <p:sldId id="315" r:id="rId8"/>
    <p:sldId id="292" r:id="rId9"/>
    <p:sldId id="297" r:id="rId10"/>
    <p:sldId id="289" r:id="rId11"/>
    <p:sldId id="310" r:id="rId12"/>
    <p:sldId id="290" r:id="rId13"/>
    <p:sldId id="298" r:id="rId14"/>
    <p:sldId id="299" r:id="rId15"/>
    <p:sldId id="291" r:id="rId16"/>
    <p:sldId id="301" r:id="rId17"/>
    <p:sldId id="281" r:id="rId18"/>
    <p:sldId id="268" r:id="rId19"/>
    <p:sldId id="269" r:id="rId20"/>
    <p:sldId id="270" r:id="rId21"/>
    <p:sldId id="314" r:id="rId22"/>
    <p:sldId id="271" r:id="rId23"/>
    <p:sldId id="302" r:id="rId24"/>
    <p:sldId id="272" r:id="rId25"/>
    <p:sldId id="273" r:id="rId26"/>
    <p:sldId id="293" r:id="rId27"/>
    <p:sldId id="294" r:id="rId28"/>
    <p:sldId id="295" r:id="rId29"/>
    <p:sldId id="274" r:id="rId30"/>
    <p:sldId id="303" r:id="rId31"/>
    <p:sldId id="322" r:id="rId32"/>
    <p:sldId id="304" r:id="rId33"/>
    <p:sldId id="305" r:id="rId34"/>
    <p:sldId id="317" r:id="rId35"/>
    <p:sldId id="280" r:id="rId36"/>
    <p:sldId id="283" r:id="rId37"/>
    <p:sldId id="318" r:id="rId38"/>
    <p:sldId id="287" r:id="rId39"/>
    <p:sldId id="275" r:id="rId40"/>
    <p:sldId id="276" r:id="rId41"/>
    <p:sldId id="277" r:id="rId42"/>
    <p:sldId id="306" r:id="rId43"/>
    <p:sldId id="321" r:id="rId44"/>
    <p:sldId id="307" r:id="rId45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CC"/>
    <a:srgbClr val="00CCFF"/>
    <a:srgbClr val="FF0000"/>
    <a:srgbClr val="33CCCC"/>
    <a:srgbClr val="FFFF00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>
        <p:scale>
          <a:sx n="103" d="100"/>
          <a:sy n="103" d="100"/>
        </p:scale>
        <p:origin x="7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2744" y="64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5C92E-2071-422E-9430-08C4D6D51630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01348C4-C453-4EFF-8EAB-3B95C05FDCA8}">
      <dgm:prSet/>
      <dgm:spPr/>
      <dgm:t>
        <a:bodyPr/>
        <a:lstStyle/>
        <a:p>
          <a:r>
            <a:rPr lang="en-US" b="1"/>
            <a:t>Definition of Advocate</a:t>
          </a:r>
          <a:endParaRPr lang="en-US"/>
        </a:p>
      </dgm:t>
    </dgm:pt>
    <dgm:pt modelId="{A2110716-B4CA-4248-A4D8-3FB4B45F2977}" type="parTrans" cxnId="{C391A94D-22CB-481C-B737-CE4E10214D0F}">
      <dgm:prSet/>
      <dgm:spPr/>
      <dgm:t>
        <a:bodyPr/>
        <a:lstStyle/>
        <a:p>
          <a:endParaRPr lang="en-US"/>
        </a:p>
      </dgm:t>
    </dgm:pt>
    <dgm:pt modelId="{F76FE3F6-1741-4B5A-9887-A773A0B61F77}" type="sibTrans" cxnId="{C391A94D-22CB-481C-B737-CE4E10214D0F}">
      <dgm:prSet/>
      <dgm:spPr/>
      <dgm:t>
        <a:bodyPr/>
        <a:lstStyle/>
        <a:p>
          <a:endParaRPr lang="en-US"/>
        </a:p>
      </dgm:t>
    </dgm:pt>
    <dgm:pt modelId="{AA87ECB8-61A2-4479-B878-06C6AB8581AB}">
      <dgm:prSet/>
      <dgm:spPr/>
      <dgm:t>
        <a:bodyPr/>
        <a:lstStyle/>
        <a:p>
          <a:r>
            <a:rPr lang="en-US"/>
            <a:t>1 One who pleads the cause of another; </a:t>
          </a:r>
        </a:p>
      </dgm:t>
    </dgm:pt>
    <dgm:pt modelId="{62359484-06DA-4C66-ADB9-E933076C071A}" type="parTrans" cxnId="{336D3814-343D-46FE-8B6B-E87338D0A70C}">
      <dgm:prSet/>
      <dgm:spPr/>
      <dgm:t>
        <a:bodyPr/>
        <a:lstStyle/>
        <a:p>
          <a:endParaRPr lang="en-US"/>
        </a:p>
      </dgm:t>
    </dgm:pt>
    <dgm:pt modelId="{8A8610F1-7441-4F27-B091-9D6DDC833CAB}" type="sibTrans" cxnId="{336D3814-343D-46FE-8B6B-E87338D0A70C}">
      <dgm:prSet/>
      <dgm:spPr/>
      <dgm:t>
        <a:bodyPr/>
        <a:lstStyle/>
        <a:p>
          <a:endParaRPr lang="en-US"/>
        </a:p>
      </dgm:t>
    </dgm:pt>
    <dgm:pt modelId="{B35AC899-44C1-4EF2-968E-18E92F732BF4}">
      <dgm:prSet/>
      <dgm:spPr/>
      <dgm:t>
        <a:bodyPr/>
        <a:lstStyle/>
        <a:p>
          <a:r>
            <a:rPr lang="en-US" dirty="0"/>
            <a:t>2 One who defends or maintains a cause or proposal </a:t>
          </a:r>
        </a:p>
      </dgm:t>
    </dgm:pt>
    <dgm:pt modelId="{430F06C2-9FEF-44CB-B697-20A9B0491DB3}" type="parTrans" cxnId="{2C4AEBE8-FC68-465D-9A86-7B53F7363504}">
      <dgm:prSet/>
      <dgm:spPr/>
      <dgm:t>
        <a:bodyPr/>
        <a:lstStyle/>
        <a:p>
          <a:endParaRPr lang="en-US"/>
        </a:p>
      </dgm:t>
    </dgm:pt>
    <dgm:pt modelId="{744EB675-C6F6-44A5-8120-2CA9DBD071B4}" type="sibTrans" cxnId="{2C4AEBE8-FC68-465D-9A86-7B53F7363504}">
      <dgm:prSet/>
      <dgm:spPr/>
      <dgm:t>
        <a:bodyPr/>
        <a:lstStyle/>
        <a:p>
          <a:endParaRPr lang="en-US"/>
        </a:p>
      </dgm:t>
    </dgm:pt>
    <dgm:pt modelId="{73221CB5-B47D-4A90-85F8-80F0CEBBC55E}">
      <dgm:prSet/>
      <dgm:spPr/>
      <dgm:t>
        <a:bodyPr/>
        <a:lstStyle/>
        <a:p>
          <a:r>
            <a:rPr lang="en-US" dirty="0"/>
            <a:t>3 One who supports or promotes the interests of a cause or group</a:t>
          </a:r>
        </a:p>
      </dgm:t>
    </dgm:pt>
    <dgm:pt modelId="{9B8A9C35-E08F-4BD4-872E-2812FEC666A1}" type="parTrans" cxnId="{7E295915-BEC4-4B36-914C-FA03F868B6B6}">
      <dgm:prSet/>
      <dgm:spPr/>
      <dgm:t>
        <a:bodyPr/>
        <a:lstStyle/>
        <a:p>
          <a:endParaRPr lang="en-US"/>
        </a:p>
      </dgm:t>
    </dgm:pt>
    <dgm:pt modelId="{C86698C8-E2BF-4665-A979-88AD28FC340B}" type="sibTrans" cxnId="{7E295915-BEC4-4B36-914C-FA03F868B6B6}">
      <dgm:prSet/>
      <dgm:spPr/>
      <dgm:t>
        <a:bodyPr/>
        <a:lstStyle/>
        <a:p>
          <a:endParaRPr lang="en-US"/>
        </a:p>
      </dgm:t>
    </dgm:pt>
    <dgm:pt modelId="{FC2B8C97-DEDD-4736-A020-59E9B32BE011}" type="pres">
      <dgm:prSet presAssocID="{2855C92E-2071-422E-9430-08C4D6D51630}" presName="linear" presStyleCnt="0">
        <dgm:presLayoutVars>
          <dgm:animLvl val="lvl"/>
          <dgm:resizeHandles val="exact"/>
        </dgm:presLayoutVars>
      </dgm:prSet>
      <dgm:spPr/>
    </dgm:pt>
    <dgm:pt modelId="{6F8CD7B7-ED2C-479B-B8F9-95273B83BECE}" type="pres">
      <dgm:prSet presAssocID="{101348C4-C453-4EFF-8EAB-3B95C05FDCA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3293BA-6396-4583-97DD-1535D819CFD7}" type="pres">
      <dgm:prSet presAssocID="{101348C4-C453-4EFF-8EAB-3B95C05FDCA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36D3814-343D-46FE-8B6B-E87338D0A70C}" srcId="{101348C4-C453-4EFF-8EAB-3B95C05FDCA8}" destId="{AA87ECB8-61A2-4479-B878-06C6AB8581AB}" srcOrd="0" destOrd="0" parTransId="{62359484-06DA-4C66-ADB9-E933076C071A}" sibTransId="{8A8610F1-7441-4F27-B091-9D6DDC833CAB}"/>
    <dgm:cxn modelId="{7E295915-BEC4-4B36-914C-FA03F868B6B6}" srcId="{101348C4-C453-4EFF-8EAB-3B95C05FDCA8}" destId="{73221CB5-B47D-4A90-85F8-80F0CEBBC55E}" srcOrd="2" destOrd="0" parTransId="{9B8A9C35-E08F-4BD4-872E-2812FEC666A1}" sibTransId="{C86698C8-E2BF-4665-A979-88AD28FC340B}"/>
    <dgm:cxn modelId="{DCE01C1B-0EAF-41A9-84D1-A21DD91FEEDF}" type="presOf" srcId="{AA87ECB8-61A2-4479-B878-06C6AB8581AB}" destId="{2F3293BA-6396-4583-97DD-1535D819CFD7}" srcOrd="0" destOrd="0" presId="urn:microsoft.com/office/officeart/2005/8/layout/vList2"/>
    <dgm:cxn modelId="{911A151C-D7DD-4A8D-B6F1-E1E5CE118A8D}" type="presOf" srcId="{101348C4-C453-4EFF-8EAB-3B95C05FDCA8}" destId="{6F8CD7B7-ED2C-479B-B8F9-95273B83BECE}" srcOrd="0" destOrd="0" presId="urn:microsoft.com/office/officeart/2005/8/layout/vList2"/>
    <dgm:cxn modelId="{56275038-778F-4D49-886A-C441E51F7FD0}" type="presOf" srcId="{2855C92E-2071-422E-9430-08C4D6D51630}" destId="{FC2B8C97-DEDD-4736-A020-59E9B32BE011}" srcOrd="0" destOrd="0" presId="urn:microsoft.com/office/officeart/2005/8/layout/vList2"/>
    <dgm:cxn modelId="{C391A94D-22CB-481C-B737-CE4E10214D0F}" srcId="{2855C92E-2071-422E-9430-08C4D6D51630}" destId="{101348C4-C453-4EFF-8EAB-3B95C05FDCA8}" srcOrd="0" destOrd="0" parTransId="{A2110716-B4CA-4248-A4D8-3FB4B45F2977}" sibTransId="{F76FE3F6-1741-4B5A-9887-A773A0B61F77}"/>
    <dgm:cxn modelId="{8C360B4E-0F4D-4994-8D36-432B550C0984}" type="presOf" srcId="{B35AC899-44C1-4EF2-968E-18E92F732BF4}" destId="{2F3293BA-6396-4583-97DD-1535D819CFD7}" srcOrd="0" destOrd="1" presId="urn:microsoft.com/office/officeart/2005/8/layout/vList2"/>
    <dgm:cxn modelId="{108F0481-693E-4D3C-BABF-04289057F2FF}" type="presOf" srcId="{73221CB5-B47D-4A90-85F8-80F0CEBBC55E}" destId="{2F3293BA-6396-4583-97DD-1535D819CFD7}" srcOrd="0" destOrd="2" presId="urn:microsoft.com/office/officeart/2005/8/layout/vList2"/>
    <dgm:cxn modelId="{2C4AEBE8-FC68-465D-9A86-7B53F7363504}" srcId="{101348C4-C453-4EFF-8EAB-3B95C05FDCA8}" destId="{B35AC899-44C1-4EF2-968E-18E92F732BF4}" srcOrd="1" destOrd="0" parTransId="{430F06C2-9FEF-44CB-B697-20A9B0491DB3}" sibTransId="{744EB675-C6F6-44A5-8120-2CA9DBD071B4}"/>
    <dgm:cxn modelId="{06A89E1E-E68B-4911-A392-DCFFF88A650E}" type="presParOf" srcId="{FC2B8C97-DEDD-4736-A020-59E9B32BE011}" destId="{6F8CD7B7-ED2C-479B-B8F9-95273B83BECE}" srcOrd="0" destOrd="0" presId="urn:microsoft.com/office/officeart/2005/8/layout/vList2"/>
    <dgm:cxn modelId="{72F0CC93-20C6-4AF2-A5EA-DA0BFB11070A}" type="presParOf" srcId="{FC2B8C97-DEDD-4736-A020-59E9B32BE011}" destId="{2F3293BA-6396-4583-97DD-1535D819CFD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A5F49-9CC3-42CC-AB9D-83E798AE6A6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9B84B8-606A-423F-BFAD-30BC4B0E10B5}">
      <dgm:prSet/>
      <dgm:spPr/>
      <dgm:t>
        <a:bodyPr/>
        <a:lstStyle/>
        <a:p>
          <a:r>
            <a:rPr lang="en-US"/>
            <a:t>A parent can bring anyone they want to an IEP meeting – knowledge and expertise about their child</a:t>
          </a:r>
        </a:p>
      </dgm:t>
    </dgm:pt>
    <dgm:pt modelId="{F4F13FA0-8FF2-41F1-A897-FC86BC5B9A22}" type="parTrans" cxnId="{C3E59C36-C658-4360-8744-6822AA64F451}">
      <dgm:prSet/>
      <dgm:spPr/>
      <dgm:t>
        <a:bodyPr/>
        <a:lstStyle/>
        <a:p>
          <a:endParaRPr lang="en-US"/>
        </a:p>
      </dgm:t>
    </dgm:pt>
    <dgm:pt modelId="{BA97A15A-4307-46AB-9852-1E4006491336}" type="sibTrans" cxnId="{C3E59C36-C658-4360-8744-6822AA64F451}">
      <dgm:prSet/>
      <dgm:spPr/>
      <dgm:t>
        <a:bodyPr/>
        <a:lstStyle/>
        <a:p>
          <a:endParaRPr lang="en-US"/>
        </a:p>
      </dgm:t>
    </dgm:pt>
    <dgm:pt modelId="{E1ECA633-BBE0-4483-BDEE-3A06243C3463}">
      <dgm:prSet/>
      <dgm:spPr/>
      <dgm:t>
        <a:bodyPr/>
        <a:lstStyle/>
        <a:p>
          <a:r>
            <a:rPr lang="en-US"/>
            <a:t>The time and location should be mutually convenient to the parent</a:t>
          </a:r>
        </a:p>
      </dgm:t>
    </dgm:pt>
    <dgm:pt modelId="{737E6BCD-4443-4F0D-BF53-D574283C229C}" type="parTrans" cxnId="{DE520AB6-5910-49D9-BDE5-74C0BC4AD4F3}">
      <dgm:prSet/>
      <dgm:spPr/>
      <dgm:t>
        <a:bodyPr/>
        <a:lstStyle/>
        <a:p>
          <a:endParaRPr lang="en-US"/>
        </a:p>
      </dgm:t>
    </dgm:pt>
    <dgm:pt modelId="{3FCABA36-35FE-495A-8C9C-A8EE36012028}" type="sibTrans" cxnId="{DE520AB6-5910-49D9-BDE5-74C0BC4AD4F3}">
      <dgm:prSet/>
      <dgm:spPr/>
      <dgm:t>
        <a:bodyPr/>
        <a:lstStyle/>
        <a:p>
          <a:endParaRPr lang="en-US"/>
        </a:p>
      </dgm:t>
    </dgm:pt>
    <dgm:pt modelId="{D6479F95-705B-46B1-AFFB-6D48DAF96A40}">
      <dgm:prSet/>
      <dgm:spPr/>
      <dgm:t>
        <a:bodyPr/>
        <a:lstStyle/>
        <a:p>
          <a:r>
            <a:rPr lang="en-US"/>
            <a:t>District has to document efforts to reach out to parent about attending the meeting</a:t>
          </a:r>
        </a:p>
      </dgm:t>
    </dgm:pt>
    <dgm:pt modelId="{C1DE097E-514B-4546-9B6F-82E5426DD023}" type="parTrans" cxnId="{83B736A9-DC39-468C-9A2B-6B9C350F8C57}">
      <dgm:prSet/>
      <dgm:spPr/>
      <dgm:t>
        <a:bodyPr/>
        <a:lstStyle/>
        <a:p>
          <a:endParaRPr lang="en-US"/>
        </a:p>
      </dgm:t>
    </dgm:pt>
    <dgm:pt modelId="{B01A32B5-8858-430C-A5E2-77DEC0EE21C7}" type="sibTrans" cxnId="{83B736A9-DC39-468C-9A2B-6B9C350F8C57}">
      <dgm:prSet/>
      <dgm:spPr/>
      <dgm:t>
        <a:bodyPr/>
        <a:lstStyle/>
        <a:p>
          <a:endParaRPr lang="en-US"/>
        </a:p>
      </dgm:t>
    </dgm:pt>
    <dgm:pt modelId="{F53C52C1-1B47-477B-BBAF-7B54FA587848}">
      <dgm:prSet/>
      <dgm:spPr/>
      <dgm:t>
        <a:bodyPr/>
        <a:lstStyle/>
        <a:p>
          <a:r>
            <a:rPr lang="en-US"/>
            <a:t>The District makes the final decision at the IEP Meeting</a:t>
          </a:r>
        </a:p>
      </dgm:t>
    </dgm:pt>
    <dgm:pt modelId="{9D7C44F7-63D0-4FD0-849B-8C7BC56CB6F3}" type="parTrans" cxnId="{3D3A9C09-A958-4650-A47B-BD6FD3069DFE}">
      <dgm:prSet/>
      <dgm:spPr/>
      <dgm:t>
        <a:bodyPr/>
        <a:lstStyle/>
        <a:p>
          <a:endParaRPr lang="en-US"/>
        </a:p>
      </dgm:t>
    </dgm:pt>
    <dgm:pt modelId="{55CAA32D-1FDC-4462-8231-77CAF1D4A509}" type="sibTrans" cxnId="{3D3A9C09-A958-4650-A47B-BD6FD3069DFE}">
      <dgm:prSet/>
      <dgm:spPr/>
      <dgm:t>
        <a:bodyPr/>
        <a:lstStyle/>
        <a:p>
          <a:endParaRPr lang="en-US"/>
        </a:p>
      </dgm:t>
    </dgm:pt>
    <dgm:pt modelId="{3EB6D8F0-3510-49DA-AAB3-3549C565BD21}" type="pres">
      <dgm:prSet presAssocID="{6B0A5F49-9CC3-42CC-AB9D-83E798AE6A61}" presName="linear" presStyleCnt="0">
        <dgm:presLayoutVars>
          <dgm:animLvl val="lvl"/>
          <dgm:resizeHandles val="exact"/>
        </dgm:presLayoutVars>
      </dgm:prSet>
      <dgm:spPr/>
    </dgm:pt>
    <dgm:pt modelId="{8737FA9E-E972-42AF-983F-EB5F84AE3D50}" type="pres">
      <dgm:prSet presAssocID="{BE9B84B8-606A-423F-BFAD-30BC4B0E10B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9810A79-920A-43FD-948E-3FB6D3232C78}" type="pres">
      <dgm:prSet presAssocID="{BA97A15A-4307-46AB-9852-1E4006491336}" presName="spacer" presStyleCnt="0"/>
      <dgm:spPr/>
    </dgm:pt>
    <dgm:pt modelId="{4BA3EECC-3B3B-4018-9F11-21519D7DCA28}" type="pres">
      <dgm:prSet presAssocID="{E1ECA633-BBE0-4483-BDEE-3A06243C34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5007EA-1863-4F28-A619-CBB54DA48303}" type="pres">
      <dgm:prSet presAssocID="{3FCABA36-35FE-495A-8C9C-A8EE36012028}" presName="spacer" presStyleCnt="0"/>
      <dgm:spPr/>
    </dgm:pt>
    <dgm:pt modelId="{98F7838F-D99D-45C4-9E23-A015FFA75AF2}" type="pres">
      <dgm:prSet presAssocID="{D6479F95-705B-46B1-AFFB-6D48DAF96A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7684682-7E55-4ACB-B47E-436FE8749F81}" type="pres">
      <dgm:prSet presAssocID="{B01A32B5-8858-430C-A5E2-77DEC0EE21C7}" presName="spacer" presStyleCnt="0"/>
      <dgm:spPr/>
    </dgm:pt>
    <dgm:pt modelId="{75DF68F0-C61E-4434-A16E-93C0DB7F39B1}" type="pres">
      <dgm:prSet presAssocID="{F53C52C1-1B47-477B-BBAF-7B54FA58784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64AEC02-C8CD-4354-9EC7-65C0220A1A9B}" type="presOf" srcId="{6B0A5F49-9CC3-42CC-AB9D-83E798AE6A61}" destId="{3EB6D8F0-3510-49DA-AAB3-3549C565BD21}" srcOrd="0" destOrd="0" presId="urn:microsoft.com/office/officeart/2005/8/layout/vList2"/>
    <dgm:cxn modelId="{3D3A9C09-A958-4650-A47B-BD6FD3069DFE}" srcId="{6B0A5F49-9CC3-42CC-AB9D-83E798AE6A61}" destId="{F53C52C1-1B47-477B-BBAF-7B54FA587848}" srcOrd="3" destOrd="0" parTransId="{9D7C44F7-63D0-4FD0-849B-8C7BC56CB6F3}" sibTransId="{55CAA32D-1FDC-4462-8231-77CAF1D4A509}"/>
    <dgm:cxn modelId="{C3E59C36-C658-4360-8744-6822AA64F451}" srcId="{6B0A5F49-9CC3-42CC-AB9D-83E798AE6A61}" destId="{BE9B84B8-606A-423F-BFAD-30BC4B0E10B5}" srcOrd="0" destOrd="0" parTransId="{F4F13FA0-8FF2-41F1-A897-FC86BC5B9A22}" sibTransId="{BA97A15A-4307-46AB-9852-1E4006491336}"/>
    <dgm:cxn modelId="{BA698D5D-18FB-4509-9133-04E0372AAC42}" type="presOf" srcId="{F53C52C1-1B47-477B-BBAF-7B54FA587848}" destId="{75DF68F0-C61E-4434-A16E-93C0DB7F39B1}" srcOrd="0" destOrd="0" presId="urn:microsoft.com/office/officeart/2005/8/layout/vList2"/>
    <dgm:cxn modelId="{4C0C4659-0D0B-4744-BAE9-33CD40874649}" type="presOf" srcId="{E1ECA633-BBE0-4483-BDEE-3A06243C3463}" destId="{4BA3EECC-3B3B-4018-9F11-21519D7DCA28}" srcOrd="0" destOrd="0" presId="urn:microsoft.com/office/officeart/2005/8/layout/vList2"/>
    <dgm:cxn modelId="{83B736A9-DC39-468C-9A2B-6B9C350F8C57}" srcId="{6B0A5F49-9CC3-42CC-AB9D-83E798AE6A61}" destId="{D6479F95-705B-46B1-AFFB-6D48DAF96A40}" srcOrd="2" destOrd="0" parTransId="{C1DE097E-514B-4546-9B6F-82E5426DD023}" sibTransId="{B01A32B5-8858-430C-A5E2-77DEC0EE21C7}"/>
    <dgm:cxn modelId="{DE520AB6-5910-49D9-BDE5-74C0BC4AD4F3}" srcId="{6B0A5F49-9CC3-42CC-AB9D-83E798AE6A61}" destId="{E1ECA633-BBE0-4483-BDEE-3A06243C3463}" srcOrd="1" destOrd="0" parTransId="{737E6BCD-4443-4F0D-BF53-D574283C229C}" sibTransId="{3FCABA36-35FE-495A-8C9C-A8EE36012028}"/>
    <dgm:cxn modelId="{73363ACC-5FDF-474A-B280-36C39C3B36E3}" type="presOf" srcId="{BE9B84B8-606A-423F-BFAD-30BC4B0E10B5}" destId="{8737FA9E-E972-42AF-983F-EB5F84AE3D50}" srcOrd="0" destOrd="0" presId="urn:microsoft.com/office/officeart/2005/8/layout/vList2"/>
    <dgm:cxn modelId="{6EB0B1E4-C96A-4F1D-B488-814482CAF194}" type="presOf" srcId="{D6479F95-705B-46B1-AFFB-6D48DAF96A40}" destId="{98F7838F-D99D-45C4-9E23-A015FFA75AF2}" srcOrd="0" destOrd="0" presId="urn:microsoft.com/office/officeart/2005/8/layout/vList2"/>
    <dgm:cxn modelId="{B43C07AF-2F36-4174-9F5A-1529D03D079A}" type="presParOf" srcId="{3EB6D8F0-3510-49DA-AAB3-3549C565BD21}" destId="{8737FA9E-E972-42AF-983F-EB5F84AE3D50}" srcOrd="0" destOrd="0" presId="urn:microsoft.com/office/officeart/2005/8/layout/vList2"/>
    <dgm:cxn modelId="{3A1957CF-DBAD-4CA8-BADD-61170DF703EF}" type="presParOf" srcId="{3EB6D8F0-3510-49DA-AAB3-3549C565BD21}" destId="{89810A79-920A-43FD-948E-3FB6D3232C78}" srcOrd="1" destOrd="0" presId="urn:microsoft.com/office/officeart/2005/8/layout/vList2"/>
    <dgm:cxn modelId="{DB0990DD-0033-4271-8788-6EB9CB4553F7}" type="presParOf" srcId="{3EB6D8F0-3510-49DA-AAB3-3549C565BD21}" destId="{4BA3EECC-3B3B-4018-9F11-21519D7DCA28}" srcOrd="2" destOrd="0" presId="urn:microsoft.com/office/officeart/2005/8/layout/vList2"/>
    <dgm:cxn modelId="{E55DD9C1-A70B-4DD2-9603-F99D8F7A100E}" type="presParOf" srcId="{3EB6D8F0-3510-49DA-AAB3-3549C565BD21}" destId="{5A5007EA-1863-4F28-A619-CBB54DA48303}" srcOrd="3" destOrd="0" presId="urn:microsoft.com/office/officeart/2005/8/layout/vList2"/>
    <dgm:cxn modelId="{4E242CD1-E008-4EF3-AA67-983967F2D3E6}" type="presParOf" srcId="{3EB6D8F0-3510-49DA-AAB3-3549C565BD21}" destId="{98F7838F-D99D-45C4-9E23-A015FFA75AF2}" srcOrd="4" destOrd="0" presId="urn:microsoft.com/office/officeart/2005/8/layout/vList2"/>
    <dgm:cxn modelId="{7256DECB-755D-453C-9BBC-42663657A370}" type="presParOf" srcId="{3EB6D8F0-3510-49DA-AAB3-3549C565BD21}" destId="{27684682-7E55-4ACB-B47E-436FE8749F81}" srcOrd="5" destOrd="0" presId="urn:microsoft.com/office/officeart/2005/8/layout/vList2"/>
    <dgm:cxn modelId="{8E582506-CF91-4985-9DF4-75F734A87D36}" type="presParOf" srcId="{3EB6D8F0-3510-49DA-AAB3-3549C565BD21}" destId="{75DF68F0-C61E-4434-A16E-93C0DB7F39B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210C68-2325-4375-907A-092DD27417F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D4574A-D73D-4349-A42A-4E2BBD9A8F5A}">
      <dgm:prSet/>
      <dgm:spPr/>
      <dgm:t>
        <a:bodyPr/>
        <a:lstStyle/>
        <a:p>
          <a:r>
            <a:rPr lang="en-US"/>
            <a:t>IEP Team attendance is not necessary if </a:t>
          </a:r>
          <a:r>
            <a:rPr lang="en-US" u="sng"/>
            <a:t>the parent and the LEA Agree in writing </a:t>
          </a:r>
          <a:r>
            <a:rPr lang="en-US"/>
            <a:t>that the required member’s attendance is not necessary. (When members of curriculum or related services is not being modified or discussed at the meeting)</a:t>
          </a:r>
        </a:p>
      </dgm:t>
    </dgm:pt>
    <dgm:pt modelId="{206AAEFD-87D6-40E7-848A-777AEBBB1F87}" type="parTrans" cxnId="{F795A9BC-E5AE-4847-BA3C-5BF571680CB1}">
      <dgm:prSet/>
      <dgm:spPr/>
      <dgm:t>
        <a:bodyPr/>
        <a:lstStyle/>
        <a:p>
          <a:endParaRPr lang="en-US"/>
        </a:p>
      </dgm:t>
    </dgm:pt>
    <dgm:pt modelId="{C4EF2E94-D08D-4D5B-BD3C-397DA2CB995E}" type="sibTrans" cxnId="{F795A9BC-E5AE-4847-BA3C-5BF571680CB1}">
      <dgm:prSet/>
      <dgm:spPr/>
      <dgm:t>
        <a:bodyPr/>
        <a:lstStyle/>
        <a:p>
          <a:endParaRPr lang="en-US"/>
        </a:p>
      </dgm:t>
    </dgm:pt>
    <dgm:pt modelId="{C75821E0-8EC8-4386-82B3-607234C7D5D8}">
      <dgm:prSet/>
      <dgm:spPr/>
      <dgm:t>
        <a:bodyPr/>
        <a:lstStyle/>
        <a:p>
          <a:r>
            <a:rPr lang="en-US" b="1" u="sng" dirty="0"/>
            <a:t>REMEMBER</a:t>
          </a:r>
          <a:r>
            <a:rPr lang="en-US" dirty="0"/>
            <a:t> -If there is a member of your child’s educational team that you want at the meeting do not agree to a waiver)</a:t>
          </a:r>
        </a:p>
      </dgm:t>
    </dgm:pt>
    <dgm:pt modelId="{CC668285-2EAC-439C-BC82-D8E1C4713604}" type="parTrans" cxnId="{E72586E8-4290-4F6B-92D1-EE1A30819314}">
      <dgm:prSet/>
      <dgm:spPr/>
      <dgm:t>
        <a:bodyPr/>
        <a:lstStyle/>
        <a:p>
          <a:endParaRPr lang="en-US"/>
        </a:p>
      </dgm:t>
    </dgm:pt>
    <dgm:pt modelId="{CB25A4DB-C376-4423-BCD4-D0891676A72F}" type="sibTrans" cxnId="{E72586E8-4290-4F6B-92D1-EE1A30819314}">
      <dgm:prSet/>
      <dgm:spPr/>
      <dgm:t>
        <a:bodyPr/>
        <a:lstStyle/>
        <a:p>
          <a:endParaRPr lang="en-US"/>
        </a:p>
      </dgm:t>
    </dgm:pt>
    <dgm:pt modelId="{F84D4BF3-1BBF-4B1B-99F5-1F304922F980}" type="pres">
      <dgm:prSet presAssocID="{A9210C68-2325-4375-907A-092DD27417F4}" presName="linear" presStyleCnt="0">
        <dgm:presLayoutVars>
          <dgm:animLvl val="lvl"/>
          <dgm:resizeHandles val="exact"/>
        </dgm:presLayoutVars>
      </dgm:prSet>
      <dgm:spPr/>
    </dgm:pt>
    <dgm:pt modelId="{3802C3AB-BAB2-4A05-9360-0700C7B0C54C}" type="pres">
      <dgm:prSet presAssocID="{19D4574A-D73D-4349-A42A-4E2BBD9A8F5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F33C35F-FB7D-4187-BD2A-6BEB84BE3D2F}" type="pres">
      <dgm:prSet presAssocID="{C4EF2E94-D08D-4D5B-BD3C-397DA2CB995E}" presName="spacer" presStyleCnt="0"/>
      <dgm:spPr/>
    </dgm:pt>
    <dgm:pt modelId="{77019184-EA60-48EE-8CC2-AEA3A4B48529}" type="pres">
      <dgm:prSet presAssocID="{C75821E0-8EC8-4386-82B3-607234C7D5D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A188215-17B0-4AFC-8DE2-ACF1965137C2}" type="presOf" srcId="{C75821E0-8EC8-4386-82B3-607234C7D5D8}" destId="{77019184-EA60-48EE-8CC2-AEA3A4B48529}" srcOrd="0" destOrd="0" presId="urn:microsoft.com/office/officeart/2005/8/layout/vList2"/>
    <dgm:cxn modelId="{A89A694B-AE2C-49A5-8CF9-BBCC77FCCCE4}" type="presOf" srcId="{A9210C68-2325-4375-907A-092DD27417F4}" destId="{F84D4BF3-1BBF-4B1B-99F5-1F304922F980}" srcOrd="0" destOrd="0" presId="urn:microsoft.com/office/officeart/2005/8/layout/vList2"/>
    <dgm:cxn modelId="{4D3A0C9C-AF8C-42DA-9AB0-00A7A2C51FE0}" type="presOf" srcId="{19D4574A-D73D-4349-A42A-4E2BBD9A8F5A}" destId="{3802C3AB-BAB2-4A05-9360-0700C7B0C54C}" srcOrd="0" destOrd="0" presId="urn:microsoft.com/office/officeart/2005/8/layout/vList2"/>
    <dgm:cxn modelId="{F795A9BC-E5AE-4847-BA3C-5BF571680CB1}" srcId="{A9210C68-2325-4375-907A-092DD27417F4}" destId="{19D4574A-D73D-4349-A42A-4E2BBD9A8F5A}" srcOrd="0" destOrd="0" parTransId="{206AAEFD-87D6-40E7-848A-777AEBBB1F87}" sibTransId="{C4EF2E94-D08D-4D5B-BD3C-397DA2CB995E}"/>
    <dgm:cxn modelId="{E72586E8-4290-4F6B-92D1-EE1A30819314}" srcId="{A9210C68-2325-4375-907A-092DD27417F4}" destId="{C75821E0-8EC8-4386-82B3-607234C7D5D8}" srcOrd="1" destOrd="0" parTransId="{CC668285-2EAC-439C-BC82-D8E1C4713604}" sibTransId="{CB25A4DB-C376-4423-BCD4-D0891676A72F}"/>
    <dgm:cxn modelId="{7CF2AD4E-BE8E-4EB5-AA95-B0918D286C68}" type="presParOf" srcId="{F84D4BF3-1BBF-4B1B-99F5-1F304922F980}" destId="{3802C3AB-BAB2-4A05-9360-0700C7B0C54C}" srcOrd="0" destOrd="0" presId="urn:microsoft.com/office/officeart/2005/8/layout/vList2"/>
    <dgm:cxn modelId="{EA508E30-EEFB-4102-A54B-D0F6452DEDE3}" type="presParOf" srcId="{F84D4BF3-1BBF-4B1B-99F5-1F304922F980}" destId="{CF33C35F-FB7D-4187-BD2A-6BEB84BE3D2F}" srcOrd="1" destOrd="0" presId="urn:microsoft.com/office/officeart/2005/8/layout/vList2"/>
    <dgm:cxn modelId="{B0BAD1E4-481B-4022-8A08-AC28F1FF2B40}" type="presParOf" srcId="{F84D4BF3-1BBF-4B1B-99F5-1F304922F980}" destId="{77019184-EA60-48EE-8CC2-AEA3A4B4852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7628A6-565C-4513-9CAA-297DDFDF2F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A14BAC8-2F97-4112-9949-98190E47D806}">
      <dgm:prSet/>
      <dgm:spPr/>
      <dgm:t>
        <a:bodyPr/>
        <a:lstStyle/>
        <a:p>
          <a:r>
            <a:rPr lang="en-US"/>
            <a:t>Excusal from the IEP – Allows members to submit written input instead of attending the meeting. </a:t>
          </a:r>
          <a:r>
            <a:rPr lang="en-US" u="sng"/>
            <a:t>If the parent and LEA agree in writing.</a:t>
          </a:r>
          <a:endParaRPr lang="en-US"/>
        </a:p>
      </dgm:t>
    </dgm:pt>
    <dgm:pt modelId="{04BAEE3B-14F6-419A-8434-D98A2367D718}" type="parTrans" cxnId="{8A205595-ECEF-493B-9CCC-5D065A7F5D54}">
      <dgm:prSet/>
      <dgm:spPr/>
      <dgm:t>
        <a:bodyPr/>
        <a:lstStyle/>
        <a:p>
          <a:endParaRPr lang="en-US"/>
        </a:p>
      </dgm:t>
    </dgm:pt>
    <dgm:pt modelId="{2523466E-5C18-48C0-B4D6-93B769D36F5E}" type="sibTrans" cxnId="{8A205595-ECEF-493B-9CCC-5D065A7F5D54}">
      <dgm:prSet/>
      <dgm:spPr/>
      <dgm:t>
        <a:bodyPr/>
        <a:lstStyle/>
        <a:p>
          <a:endParaRPr lang="en-US"/>
        </a:p>
      </dgm:t>
    </dgm:pt>
    <dgm:pt modelId="{B5DA9EC2-4093-411D-AFD0-E02A02078E3B}">
      <dgm:prSet/>
      <dgm:spPr/>
      <dgm:t>
        <a:bodyPr/>
        <a:lstStyle/>
        <a:p>
          <a:r>
            <a:rPr lang="en-US"/>
            <a:t>EVEN though they may be discussing a modification to the members area of related services or curriculum.</a:t>
          </a:r>
        </a:p>
      </dgm:t>
    </dgm:pt>
    <dgm:pt modelId="{FFEEE01E-D4A1-4B95-8CEC-A9C72DDBF2B7}" type="parTrans" cxnId="{F6CA6967-73EB-4157-B74B-078DA76D98B2}">
      <dgm:prSet/>
      <dgm:spPr/>
      <dgm:t>
        <a:bodyPr/>
        <a:lstStyle/>
        <a:p>
          <a:endParaRPr lang="en-US"/>
        </a:p>
      </dgm:t>
    </dgm:pt>
    <dgm:pt modelId="{43BF6931-44DF-4547-9D9B-30E57E2856CA}" type="sibTrans" cxnId="{F6CA6967-73EB-4157-B74B-078DA76D98B2}">
      <dgm:prSet/>
      <dgm:spPr/>
      <dgm:t>
        <a:bodyPr/>
        <a:lstStyle/>
        <a:p>
          <a:endParaRPr lang="en-US"/>
        </a:p>
      </dgm:t>
    </dgm:pt>
    <dgm:pt modelId="{2A9ECB16-A11C-4497-A718-FBB7B15D32F8}">
      <dgm:prSet/>
      <dgm:spPr/>
      <dgm:t>
        <a:bodyPr/>
        <a:lstStyle/>
        <a:p>
          <a:r>
            <a:rPr lang="en-US"/>
            <a:t>NYS Regulations – Request must be given to parents at least 5 days prior to meeting</a:t>
          </a:r>
        </a:p>
      </dgm:t>
    </dgm:pt>
    <dgm:pt modelId="{3165E002-9F58-4E2C-9D65-199AC256F70A}" type="parTrans" cxnId="{EAFF5BEB-50FF-4CFF-9FA0-E80AA5A2604E}">
      <dgm:prSet/>
      <dgm:spPr/>
      <dgm:t>
        <a:bodyPr/>
        <a:lstStyle/>
        <a:p>
          <a:endParaRPr lang="en-US"/>
        </a:p>
      </dgm:t>
    </dgm:pt>
    <dgm:pt modelId="{3700DE94-CEFB-4310-8D8C-1F22F63523F9}" type="sibTrans" cxnId="{EAFF5BEB-50FF-4CFF-9FA0-E80AA5A2604E}">
      <dgm:prSet/>
      <dgm:spPr/>
      <dgm:t>
        <a:bodyPr/>
        <a:lstStyle/>
        <a:p>
          <a:endParaRPr lang="en-US"/>
        </a:p>
      </dgm:t>
    </dgm:pt>
    <dgm:pt modelId="{D95BD718-03F5-4AB9-A988-35A1D33C5424}" type="pres">
      <dgm:prSet presAssocID="{587628A6-565C-4513-9CAA-297DDFDF2FD3}" presName="root" presStyleCnt="0">
        <dgm:presLayoutVars>
          <dgm:dir/>
          <dgm:resizeHandles val="exact"/>
        </dgm:presLayoutVars>
      </dgm:prSet>
      <dgm:spPr/>
    </dgm:pt>
    <dgm:pt modelId="{33248E87-0370-47CC-A780-F9649F58DC2F}" type="pres">
      <dgm:prSet presAssocID="{DA14BAC8-2F97-4112-9949-98190E47D806}" presName="compNode" presStyleCnt="0"/>
      <dgm:spPr/>
    </dgm:pt>
    <dgm:pt modelId="{CCE91A0D-19EC-44ED-93D3-D5253D0A4004}" type="pres">
      <dgm:prSet presAssocID="{DA14BAC8-2F97-4112-9949-98190E47D806}" presName="bgRect" presStyleLbl="bgShp" presStyleIdx="0" presStyleCnt="3"/>
      <dgm:spPr/>
    </dgm:pt>
    <dgm:pt modelId="{2BCF981A-92E7-4E43-BE24-BB5E5DD83C3D}" type="pres">
      <dgm:prSet presAssocID="{DA14BAC8-2F97-4112-9949-98190E47D80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5D92FF5-BE3B-414B-B6DA-5D8232D0FE67}" type="pres">
      <dgm:prSet presAssocID="{DA14BAC8-2F97-4112-9949-98190E47D806}" presName="spaceRect" presStyleCnt="0"/>
      <dgm:spPr/>
    </dgm:pt>
    <dgm:pt modelId="{F35B6094-D8F9-46A4-9EED-48DFC954470C}" type="pres">
      <dgm:prSet presAssocID="{DA14BAC8-2F97-4112-9949-98190E47D806}" presName="parTx" presStyleLbl="revTx" presStyleIdx="0" presStyleCnt="3">
        <dgm:presLayoutVars>
          <dgm:chMax val="0"/>
          <dgm:chPref val="0"/>
        </dgm:presLayoutVars>
      </dgm:prSet>
      <dgm:spPr/>
    </dgm:pt>
    <dgm:pt modelId="{40D5D529-2332-4DCD-8588-3D3BD1D29C20}" type="pres">
      <dgm:prSet presAssocID="{2523466E-5C18-48C0-B4D6-93B769D36F5E}" presName="sibTrans" presStyleCnt="0"/>
      <dgm:spPr/>
    </dgm:pt>
    <dgm:pt modelId="{A9B342A8-7375-4368-89ED-AC6E34A4A157}" type="pres">
      <dgm:prSet presAssocID="{B5DA9EC2-4093-411D-AFD0-E02A02078E3B}" presName="compNode" presStyleCnt="0"/>
      <dgm:spPr/>
    </dgm:pt>
    <dgm:pt modelId="{B87B5178-B87C-4F24-A150-D514C2517973}" type="pres">
      <dgm:prSet presAssocID="{B5DA9EC2-4093-411D-AFD0-E02A02078E3B}" presName="bgRect" presStyleLbl="bgShp" presStyleIdx="1" presStyleCnt="3"/>
      <dgm:spPr/>
    </dgm:pt>
    <dgm:pt modelId="{46722766-D2F0-4E6B-8FBD-1BFA71D3481C}" type="pres">
      <dgm:prSet presAssocID="{B5DA9EC2-4093-411D-AFD0-E02A02078E3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9BFE913-5E69-4EBE-B8E9-410EE5FF4926}" type="pres">
      <dgm:prSet presAssocID="{B5DA9EC2-4093-411D-AFD0-E02A02078E3B}" presName="spaceRect" presStyleCnt="0"/>
      <dgm:spPr/>
    </dgm:pt>
    <dgm:pt modelId="{F9B3E2FD-BD0A-4FBC-AD5A-7F82A582305B}" type="pres">
      <dgm:prSet presAssocID="{B5DA9EC2-4093-411D-AFD0-E02A02078E3B}" presName="parTx" presStyleLbl="revTx" presStyleIdx="1" presStyleCnt="3">
        <dgm:presLayoutVars>
          <dgm:chMax val="0"/>
          <dgm:chPref val="0"/>
        </dgm:presLayoutVars>
      </dgm:prSet>
      <dgm:spPr/>
    </dgm:pt>
    <dgm:pt modelId="{77E74321-AA20-4BC6-921A-23FEC6030C76}" type="pres">
      <dgm:prSet presAssocID="{43BF6931-44DF-4547-9D9B-30E57E2856CA}" presName="sibTrans" presStyleCnt="0"/>
      <dgm:spPr/>
    </dgm:pt>
    <dgm:pt modelId="{ABA47C7C-A13E-4093-91EB-EB1DD9F0CEFB}" type="pres">
      <dgm:prSet presAssocID="{2A9ECB16-A11C-4497-A718-FBB7B15D32F8}" presName="compNode" presStyleCnt="0"/>
      <dgm:spPr/>
    </dgm:pt>
    <dgm:pt modelId="{CE41C444-CA88-445D-B40E-ABA1D3398ADF}" type="pres">
      <dgm:prSet presAssocID="{2A9ECB16-A11C-4497-A718-FBB7B15D32F8}" presName="bgRect" presStyleLbl="bgShp" presStyleIdx="2" presStyleCnt="3"/>
      <dgm:spPr/>
    </dgm:pt>
    <dgm:pt modelId="{B82A9B6D-30C9-43F4-A6C1-AE041A9DD19E}" type="pres">
      <dgm:prSet presAssocID="{2A9ECB16-A11C-4497-A718-FBB7B15D32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0E45201D-10F4-4CF0-8D20-89A7C20E7A2E}" type="pres">
      <dgm:prSet presAssocID="{2A9ECB16-A11C-4497-A718-FBB7B15D32F8}" presName="spaceRect" presStyleCnt="0"/>
      <dgm:spPr/>
    </dgm:pt>
    <dgm:pt modelId="{F80BE049-4A9E-4F18-99FD-A423983BB2CE}" type="pres">
      <dgm:prSet presAssocID="{2A9ECB16-A11C-4497-A718-FBB7B15D32F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89D5B5E-61C4-4A13-91BB-DE0192340EAD}" type="presOf" srcId="{587628A6-565C-4513-9CAA-297DDFDF2FD3}" destId="{D95BD718-03F5-4AB9-A988-35A1D33C5424}" srcOrd="0" destOrd="0" presId="urn:microsoft.com/office/officeart/2018/2/layout/IconVerticalSolidList"/>
    <dgm:cxn modelId="{F6CA6967-73EB-4157-B74B-078DA76D98B2}" srcId="{587628A6-565C-4513-9CAA-297DDFDF2FD3}" destId="{B5DA9EC2-4093-411D-AFD0-E02A02078E3B}" srcOrd="1" destOrd="0" parTransId="{FFEEE01E-D4A1-4B95-8CEC-A9C72DDBF2B7}" sibTransId="{43BF6931-44DF-4547-9D9B-30E57E2856CA}"/>
    <dgm:cxn modelId="{326B6C75-B59F-4552-8638-0653A29B4DD5}" type="presOf" srcId="{DA14BAC8-2F97-4112-9949-98190E47D806}" destId="{F35B6094-D8F9-46A4-9EED-48DFC954470C}" srcOrd="0" destOrd="0" presId="urn:microsoft.com/office/officeart/2018/2/layout/IconVerticalSolidList"/>
    <dgm:cxn modelId="{8A205595-ECEF-493B-9CCC-5D065A7F5D54}" srcId="{587628A6-565C-4513-9CAA-297DDFDF2FD3}" destId="{DA14BAC8-2F97-4112-9949-98190E47D806}" srcOrd="0" destOrd="0" parTransId="{04BAEE3B-14F6-419A-8434-D98A2367D718}" sibTransId="{2523466E-5C18-48C0-B4D6-93B769D36F5E}"/>
    <dgm:cxn modelId="{D47402C3-42AF-4188-86AE-0CB763392CAA}" type="presOf" srcId="{B5DA9EC2-4093-411D-AFD0-E02A02078E3B}" destId="{F9B3E2FD-BD0A-4FBC-AD5A-7F82A582305B}" srcOrd="0" destOrd="0" presId="urn:microsoft.com/office/officeart/2018/2/layout/IconVerticalSolidList"/>
    <dgm:cxn modelId="{A61397C4-6EA9-4371-96E5-BC51C77534CA}" type="presOf" srcId="{2A9ECB16-A11C-4497-A718-FBB7B15D32F8}" destId="{F80BE049-4A9E-4F18-99FD-A423983BB2CE}" srcOrd="0" destOrd="0" presId="urn:microsoft.com/office/officeart/2018/2/layout/IconVerticalSolidList"/>
    <dgm:cxn modelId="{EAFF5BEB-50FF-4CFF-9FA0-E80AA5A2604E}" srcId="{587628A6-565C-4513-9CAA-297DDFDF2FD3}" destId="{2A9ECB16-A11C-4497-A718-FBB7B15D32F8}" srcOrd="2" destOrd="0" parTransId="{3165E002-9F58-4E2C-9D65-199AC256F70A}" sibTransId="{3700DE94-CEFB-4310-8D8C-1F22F63523F9}"/>
    <dgm:cxn modelId="{4B78D91B-A2F7-449F-A278-A7B8160CFDB5}" type="presParOf" srcId="{D95BD718-03F5-4AB9-A988-35A1D33C5424}" destId="{33248E87-0370-47CC-A780-F9649F58DC2F}" srcOrd="0" destOrd="0" presId="urn:microsoft.com/office/officeart/2018/2/layout/IconVerticalSolidList"/>
    <dgm:cxn modelId="{591441C0-E142-437D-A4CF-554F26E88F37}" type="presParOf" srcId="{33248E87-0370-47CC-A780-F9649F58DC2F}" destId="{CCE91A0D-19EC-44ED-93D3-D5253D0A4004}" srcOrd="0" destOrd="0" presId="urn:microsoft.com/office/officeart/2018/2/layout/IconVerticalSolidList"/>
    <dgm:cxn modelId="{5BA776B4-8219-4861-B5C1-F4B5544D3FCB}" type="presParOf" srcId="{33248E87-0370-47CC-A780-F9649F58DC2F}" destId="{2BCF981A-92E7-4E43-BE24-BB5E5DD83C3D}" srcOrd="1" destOrd="0" presId="urn:microsoft.com/office/officeart/2018/2/layout/IconVerticalSolidList"/>
    <dgm:cxn modelId="{9C8B4E08-6308-46B0-B198-EF6BCB7E7763}" type="presParOf" srcId="{33248E87-0370-47CC-A780-F9649F58DC2F}" destId="{75D92FF5-BE3B-414B-B6DA-5D8232D0FE67}" srcOrd="2" destOrd="0" presId="urn:microsoft.com/office/officeart/2018/2/layout/IconVerticalSolidList"/>
    <dgm:cxn modelId="{F0F3D8F2-540F-4204-9621-CA5FD5B3BD88}" type="presParOf" srcId="{33248E87-0370-47CC-A780-F9649F58DC2F}" destId="{F35B6094-D8F9-46A4-9EED-48DFC954470C}" srcOrd="3" destOrd="0" presId="urn:microsoft.com/office/officeart/2018/2/layout/IconVerticalSolidList"/>
    <dgm:cxn modelId="{ABD53171-C60E-403E-B9C3-EEFB4DF5FBCF}" type="presParOf" srcId="{D95BD718-03F5-4AB9-A988-35A1D33C5424}" destId="{40D5D529-2332-4DCD-8588-3D3BD1D29C20}" srcOrd="1" destOrd="0" presId="urn:microsoft.com/office/officeart/2018/2/layout/IconVerticalSolidList"/>
    <dgm:cxn modelId="{FB03AC9A-8DA1-48C9-82C7-055C9926C19E}" type="presParOf" srcId="{D95BD718-03F5-4AB9-A988-35A1D33C5424}" destId="{A9B342A8-7375-4368-89ED-AC6E34A4A157}" srcOrd="2" destOrd="0" presId="urn:microsoft.com/office/officeart/2018/2/layout/IconVerticalSolidList"/>
    <dgm:cxn modelId="{47C61F4A-C94A-4066-8D70-A3CB1DA1D307}" type="presParOf" srcId="{A9B342A8-7375-4368-89ED-AC6E34A4A157}" destId="{B87B5178-B87C-4F24-A150-D514C2517973}" srcOrd="0" destOrd="0" presId="urn:microsoft.com/office/officeart/2018/2/layout/IconVerticalSolidList"/>
    <dgm:cxn modelId="{D0A7C995-5B07-4D60-BE96-1780A78C1808}" type="presParOf" srcId="{A9B342A8-7375-4368-89ED-AC6E34A4A157}" destId="{46722766-D2F0-4E6B-8FBD-1BFA71D3481C}" srcOrd="1" destOrd="0" presId="urn:microsoft.com/office/officeart/2018/2/layout/IconVerticalSolidList"/>
    <dgm:cxn modelId="{246BECC1-61B9-4492-9806-41DF35D28B26}" type="presParOf" srcId="{A9B342A8-7375-4368-89ED-AC6E34A4A157}" destId="{D9BFE913-5E69-4EBE-B8E9-410EE5FF4926}" srcOrd="2" destOrd="0" presId="urn:microsoft.com/office/officeart/2018/2/layout/IconVerticalSolidList"/>
    <dgm:cxn modelId="{3970F158-340F-4250-BA8B-B3ADFD11A19E}" type="presParOf" srcId="{A9B342A8-7375-4368-89ED-AC6E34A4A157}" destId="{F9B3E2FD-BD0A-4FBC-AD5A-7F82A582305B}" srcOrd="3" destOrd="0" presId="urn:microsoft.com/office/officeart/2018/2/layout/IconVerticalSolidList"/>
    <dgm:cxn modelId="{0BD962D5-2D87-4116-B5E1-78AFC89C08FA}" type="presParOf" srcId="{D95BD718-03F5-4AB9-A988-35A1D33C5424}" destId="{77E74321-AA20-4BC6-921A-23FEC6030C76}" srcOrd="3" destOrd="0" presId="urn:microsoft.com/office/officeart/2018/2/layout/IconVerticalSolidList"/>
    <dgm:cxn modelId="{E2DD6A13-4E3F-4A60-B706-04157D8A0BF7}" type="presParOf" srcId="{D95BD718-03F5-4AB9-A988-35A1D33C5424}" destId="{ABA47C7C-A13E-4093-91EB-EB1DD9F0CEFB}" srcOrd="4" destOrd="0" presId="urn:microsoft.com/office/officeart/2018/2/layout/IconVerticalSolidList"/>
    <dgm:cxn modelId="{7B13C329-D6B5-479D-9FB9-4200D24C7659}" type="presParOf" srcId="{ABA47C7C-A13E-4093-91EB-EB1DD9F0CEFB}" destId="{CE41C444-CA88-445D-B40E-ABA1D3398ADF}" srcOrd="0" destOrd="0" presId="urn:microsoft.com/office/officeart/2018/2/layout/IconVerticalSolidList"/>
    <dgm:cxn modelId="{08C16B4A-B7C9-46B0-848A-243287C57F61}" type="presParOf" srcId="{ABA47C7C-A13E-4093-91EB-EB1DD9F0CEFB}" destId="{B82A9B6D-30C9-43F4-A6C1-AE041A9DD19E}" srcOrd="1" destOrd="0" presId="urn:microsoft.com/office/officeart/2018/2/layout/IconVerticalSolidList"/>
    <dgm:cxn modelId="{BE74C302-FB8B-438F-97B5-6951EDF3A5EE}" type="presParOf" srcId="{ABA47C7C-A13E-4093-91EB-EB1DD9F0CEFB}" destId="{0E45201D-10F4-4CF0-8D20-89A7C20E7A2E}" srcOrd="2" destOrd="0" presId="urn:microsoft.com/office/officeart/2018/2/layout/IconVerticalSolidList"/>
    <dgm:cxn modelId="{8ACE8C32-E2A4-4CA1-8EC2-D78F0C452381}" type="presParOf" srcId="{ABA47C7C-A13E-4093-91EB-EB1DD9F0CEFB}" destId="{F80BE049-4A9E-4F18-99FD-A423983BB2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B17D4E-D165-4C35-BAE3-F95EB3FDB891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3945B9-856D-4097-A65A-7F7EC75D2BDA}">
      <dgm:prSet/>
      <dgm:spPr/>
      <dgm:t>
        <a:bodyPr/>
        <a:lstStyle/>
        <a:p>
          <a:r>
            <a:rPr lang="en-US" dirty="0"/>
            <a:t>The IDEA allows the CSE/DOE to amend or modify a student's IEP without holding an IEP meeting </a:t>
          </a:r>
          <a:r>
            <a:rPr lang="en-US" u="sng" dirty="0"/>
            <a:t>if the parent and the LEA agree. </a:t>
          </a:r>
          <a:endParaRPr lang="en-US" dirty="0"/>
        </a:p>
      </dgm:t>
    </dgm:pt>
    <dgm:pt modelId="{8190F30F-39FA-4498-8AA5-60FFE2CC76E8}" type="parTrans" cxnId="{B1981AC9-52F8-44D5-B909-E1A39370DF23}">
      <dgm:prSet/>
      <dgm:spPr/>
      <dgm:t>
        <a:bodyPr/>
        <a:lstStyle/>
        <a:p>
          <a:endParaRPr lang="en-US"/>
        </a:p>
      </dgm:t>
    </dgm:pt>
    <dgm:pt modelId="{6C7A7448-7284-4775-954C-EC4693B24F5C}" type="sibTrans" cxnId="{B1981AC9-52F8-44D5-B909-E1A39370DF23}">
      <dgm:prSet/>
      <dgm:spPr/>
      <dgm:t>
        <a:bodyPr/>
        <a:lstStyle/>
        <a:p>
          <a:endParaRPr lang="en-US"/>
        </a:p>
      </dgm:t>
    </dgm:pt>
    <dgm:pt modelId="{3AED7389-56DA-4C98-BBC8-E1775381134C}">
      <dgm:prSet/>
      <dgm:spPr/>
      <dgm:t>
        <a:bodyPr/>
        <a:lstStyle/>
        <a:p>
          <a:r>
            <a:rPr lang="en-US"/>
            <a:t>(Parent can make request to amend IEP or School District provides parent with written proposal)</a:t>
          </a:r>
        </a:p>
      </dgm:t>
    </dgm:pt>
    <dgm:pt modelId="{1FDC92F9-3980-425E-BA15-081A533CA31F}" type="parTrans" cxnId="{8954ECEC-90E2-4C17-BA3F-89AFC7DC4EED}">
      <dgm:prSet/>
      <dgm:spPr/>
      <dgm:t>
        <a:bodyPr/>
        <a:lstStyle/>
        <a:p>
          <a:endParaRPr lang="en-US"/>
        </a:p>
      </dgm:t>
    </dgm:pt>
    <dgm:pt modelId="{1571CBF4-1F60-448B-A459-2D01DFF09B77}" type="sibTrans" cxnId="{8954ECEC-90E2-4C17-BA3F-89AFC7DC4EED}">
      <dgm:prSet/>
      <dgm:spPr/>
      <dgm:t>
        <a:bodyPr/>
        <a:lstStyle/>
        <a:p>
          <a:endParaRPr lang="en-US"/>
        </a:p>
      </dgm:t>
    </dgm:pt>
    <dgm:pt modelId="{D8B67C37-370D-4778-80BE-DA0BCE641FB9}">
      <dgm:prSet/>
      <dgm:spPr/>
      <dgm:t>
        <a:bodyPr/>
        <a:lstStyle/>
        <a:p>
          <a:r>
            <a:rPr lang="en-US"/>
            <a:t>The Law does not specify what can be changed on an IEP but it requires that the parents be provided with a copy of the amended IEP </a:t>
          </a:r>
        </a:p>
      </dgm:t>
    </dgm:pt>
    <dgm:pt modelId="{6D710E3F-8CBF-475F-B0DB-282DA37485D4}" type="parTrans" cxnId="{8453C6CD-9C0F-4DA8-B269-A38AABAAE91F}">
      <dgm:prSet/>
      <dgm:spPr/>
      <dgm:t>
        <a:bodyPr/>
        <a:lstStyle/>
        <a:p>
          <a:endParaRPr lang="en-US"/>
        </a:p>
      </dgm:t>
    </dgm:pt>
    <dgm:pt modelId="{112D8FBC-A618-4D2F-A61D-CE22BBC88CD4}" type="sibTrans" cxnId="{8453C6CD-9C0F-4DA8-B269-A38AABAAE91F}">
      <dgm:prSet/>
      <dgm:spPr/>
      <dgm:t>
        <a:bodyPr/>
        <a:lstStyle/>
        <a:p>
          <a:endParaRPr lang="en-US"/>
        </a:p>
      </dgm:t>
    </dgm:pt>
    <dgm:pt modelId="{2665A5C5-8455-4922-A3ED-34055AFD1ABA}" type="pres">
      <dgm:prSet presAssocID="{7AB17D4E-D165-4C35-BAE3-F95EB3FDB891}" presName="Name0" presStyleCnt="0">
        <dgm:presLayoutVars>
          <dgm:dir/>
          <dgm:animLvl val="lvl"/>
          <dgm:resizeHandles val="exact"/>
        </dgm:presLayoutVars>
      </dgm:prSet>
      <dgm:spPr/>
    </dgm:pt>
    <dgm:pt modelId="{45B31337-EAD8-49EE-B721-BEFC896DD8B1}" type="pres">
      <dgm:prSet presAssocID="{D8B67C37-370D-4778-80BE-DA0BCE641FB9}" presName="boxAndChildren" presStyleCnt="0"/>
      <dgm:spPr/>
    </dgm:pt>
    <dgm:pt modelId="{CE3F08DA-1069-4691-B4F7-7F7AE86FAA25}" type="pres">
      <dgm:prSet presAssocID="{D8B67C37-370D-4778-80BE-DA0BCE641FB9}" presName="parentTextBox" presStyleLbl="node1" presStyleIdx="0" presStyleCnt="3"/>
      <dgm:spPr/>
    </dgm:pt>
    <dgm:pt modelId="{B0BF68FA-D3E8-44A4-A9A2-26077F166F61}" type="pres">
      <dgm:prSet presAssocID="{1571CBF4-1F60-448B-A459-2D01DFF09B77}" presName="sp" presStyleCnt="0"/>
      <dgm:spPr/>
    </dgm:pt>
    <dgm:pt modelId="{D686CF9C-1722-4D3A-B855-E3075A6177B1}" type="pres">
      <dgm:prSet presAssocID="{3AED7389-56DA-4C98-BBC8-E1775381134C}" presName="arrowAndChildren" presStyleCnt="0"/>
      <dgm:spPr/>
    </dgm:pt>
    <dgm:pt modelId="{CA38617D-CBDD-4E93-A2D5-87F21A2402EA}" type="pres">
      <dgm:prSet presAssocID="{3AED7389-56DA-4C98-BBC8-E1775381134C}" presName="parentTextArrow" presStyleLbl="node1" presStyleIdx="1" presStyleCnt="3"/>
      <dgm:spPr/>
    </dgm:pt>
    <dgm:pt modelId="{9597C5C7-1FBD-4C74-BC8D-94A12C24AD9E}" type="pres">
      <dgm:prSet presAssocID="{6C7A7448-7284-4775-954C-EC4693B24F5C}" presName="sp" presStyleCnt="0"/>
      <dgm:spPr/>
    </dgm:pt>
    <dgm:pt modelId="{319BC90A-C5FC-4654-A773-AF7396ECAFFD}" type="pres">
      <dgm:prSet presAssocID="{C03945B9-856D-4097-A65A-7F7EC75D2BDA}" presName="arrowAndChildren" presStyleCnt="0"/>
      <dgm:spPr/>
    </dgm:pt>
    <dgm:pt modelId="{FC502058-EFCA-45D5-962B-5D1DE1806064}" type="pres">
      <dgm:prSet presAssocID="{C03945B9-856D-4097-A65A-7F7EC75D2BDA}" presName="parentTextArrow" presStyleLbl="node1" presStyleIdx="2" presStyleCnt="3"/>
      <dgm:spPr/>
    </dgm:pt>
  </dgm:ptLst>
  <dgm:cxnLst>
    <dgm:cxn modelId="{559A466C-DA70-4A4D-B130-ABE57D012EA2}" type="presOf" srcId="{3AED7389-56DA-4C98-BBC8-E1775381134C}" destId="{CA38617D-CBDD-4E93-A2D5-87F21A2402EA}" srcOrd="0" destOrd="0" presId="urn:microsoft.com/office/officeart/2005/8/layout/process4"/>
    <dgm:cxn modelId="{BD0BCF6E-7711-4C91-B153-0C3AB1157945}" type="presOf" srcId="{D8B67C37-370D-4778-80BE-DA0BCE641FB9}" destId="{CE3F08DA-1069-4691-B4F7-7F7AE86FAA25}" srcOrd="0" destOrd="0" presId="urn:microsoft.com/office/officeart/2005/8/layout/process4"/>
    <dgm:cxn modelId="{189F7092-9C10-4828-AD5A-DF25DEB6B541}" type="presOf" srcId="{C03945B9-856D-4097-A65A-7F7EC75D2BDA}" destId="{FC502058-EFCA-45D5-962B-5D1DE1806064}" srcOrd="0" destOrd="0" presId="urn:microsoft.com/office/officeart/2005/8/layout/process4"/>
    <dgm:cxn modelId="{C88F7895-97F1-4B7D-883B-8901EAF63CEF}" type="presOf" srcId="{7AB17D4E-D165-4C35-BAE3-F95EB3FDB891}" destId="{2665A5C5-8455-4922-A3ED-34055AFD1ABA}" srcOrd="0" destOrd="0" presId="urn:microsoft.com/office/officeart/2005/8/layout/process4"/>
    <dgm:cxn modelId="{B1981AC9-52F8-44D5-B909-E1A39370DF23}" srcId="{7AB17D4E-D165-4C35-BAE3-F95EB3FDB891}" destId="{C03945B9-856D-4097-A65A-7F7EC75D2BDA}" srcOrd="0" destOrd="0" parTransId="{8190F30F-39FA-4498-8AA5-60FFE2CC76E8}" sibTransId="{6C7A7448-7284-4775-954C-EC4693B24F5C}"/>
    <dgm:cxn modelId="{8453C6CD-9C0F-4DA8-B269-A38AABAAE91F}" srcId="{7AB17D4E-D165-4C35-BAE3-F95EB3FDB891}" destId="{D8B67C37-370D-4778-80BE-DA0BCE641FB9}" srcOrd="2" destOrd="0" parTransId="{6D710E3F-8CBF-475F-B0DB-282DA37485D4}" sibTransId="{112D8FBC-A618-4D2F-A61D-CE22BBC88CD4}"/>
    <dgm:cxn modelId="{8954ECEC-90E2-4C17-BA3F-89AFC7DC4EED}" srcId="{7AB17D4E-D165-4C35-BAE3-F95EB3FDB891}" destId="{3AED7389-56DA-4C98-BBC8-E1775381134C}" srcOrd="1" destOrd="0" parTransId="{1FDC92F9-3980-425E-BA15-081A533CA31F}" sibTransId="{1571CBF4-1F60-448B-A459-2D01DFF09B77}"/>
    <dgm:cxn modelId="{7981FD98-486E-4433-B364-21ECD6E40ECA}" type="presParOf" srcId="{2665A5C5-8455-4922-A3ED-34055AFD1ABA}" destId="{45B31337-EAD8-49EE-B721-BEFC896DD8B1}" srcOrd="0" destOrd="0" presId="urn:microsoft.com/office/officeart/2005/8/layout/process4"/>
    <dgm:cxn modelId="{DCD620A2-4134-4AAE-87C5-04C23EC1C32D}" type="presParOf" srcId="{45B31337-EAD8-49EE-B721-BEFC896DD8B1}" destId="{CE3F08DA-1069-4691-B4F7-7F7AE86FAA25}" srcOrd="0" destOrd="0" presId="urn:microsoft.com/office/officeart/2005/8/layout/process4"/>
    <dgm:cxn modelId="{5A534034-54A4-4232-9615-AD3F0B127A3C}" type="presParOf" srcId="{2665A5C5-8455-4922-A3ED-34055AFD1ABA}" destId="{B0BF68FA-D3E8-44A4-A9A2-26077F166F61}" srcOrd="1" destOrd="0" presId="urn:microsoft.com/office/officeart/2005/8/layout/process4"/>
    <dgm:cxn modelId="{E6B5C6EF-748B-43AE-8650-4A3C495E4E19}" type="presParOf" srcId="{2665A5C5-8455-4922-A3ED-34055AFD1ABA}" destId="{D686CF9C-1722-4D3A-B855-E3075A6177B1}" srcOrd="2" destOrd="0" presId="urn:microsoft.com/office/officeart/2005/8/layout/process4"/>
    <dgm:cxn modelId="{263582A3-548C-4071-BBBF-C97AF64C0448}" type="presParOf" srcId="{D686CF9C-1722-4D3A-B855-E3075A6177B1}" destId="{CA38617D-CBDD-4E93-A2D5-87F21A2402EA}" srcOrd="0" destOrd="0" presId="urn:microsoft.com/office/officeart/2005/8/layout/process4"/>
    <dgm:cxn modelId="{92C2A9A2-90B6-4868-924F-DE9ED643713C}" type="presParOf" srcId="{2665A5C5-8455-4922-A3ED-34055AFD1ABA}" destId="{9597C5C7-1FBD-4C74-BC8D-94A12C24AD9E}" srcOrd="3" destOrd="0" presId="urn:microsoft.com/office/officeart/2005/8/layout/process4"/>
    <dgm:cxn modelId="{29B96475-4B26-4B6E-8CB9-246751033B62}" type="presParOf" srcId="{2665A5C5-8455-4922-A3ED-34055AFD1ABA}" destId="{319BC90A-C5FC-4654-A773-AF7396ECAFFD}" srcOrd="4" destOrd="0" presId="urn:microsoft.com/office/officeart/2005/8/layout/process4"/>
    <dgm:cxn modelId="{FD15C206-F43C-4C5B-AF10-775C84DF867A}" type="presParOf" srcId="{319BC90A-C5FC-4654-A773-AF7396ECAFFD}" destId="{FC502058-EFCA-45D5-962B-5D1DE180606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EF4FB5-B39D-4961-8682-8A8E72029B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343A73B-D558-4BDC-BAD0-19AE897818A0}">
      <dgm:prSet/>
      <dgm:spPr/>
      <dgm:t>
        <a:bodyPr/>
        <a:lstStyle/>
        <a:p>
          <a:r>
            <a:rPr lang="en-US"/>
            <a:t>How can you justify what you are asking for?</a:t>
          </a:r>
        </a:p>
      </dgm:t>
    </dgm:pt>
    <dgm:pt modelId="{71B831F4-5CE3-4D6D-8E09-307C477EB79A}" type="parTrans" cxnId="{8821BF3D-8406-4720-8F73-1D3EF967E0E4}">
      <dgm:prSet/>
      <dgm:spPr/>
      <dgm:t>
        <a:bodyPr/>
        <a:lstStyle/>
        <a:p>
          <a:endParaRPr lang="en-US"/>
        </a:p>
      </dgm:t>
    </dgm:pt>
    <dgm:pt modelId="{BFF08F48-BC0F-4CCE-9940-564A76E55354}" type="sibTrans" cxnId="{8821BF3D-8406-4720-8F73-1D3EF967E0E4}">
      <dgm:prSet/>
      <dgm:spPr/>
      <dgm:t>
        <a:bodyPr/>
        <a:lstStyle/>
        <a:p>
          <a:endParaRPr lang="en-US"/>
        </a:p>
      </dgm:t>
    </dgm:pt>
    <dgm:pt modelId="{4811A5D7-A64B-46C9-850F-17CBFF88C3F4}">
      <dgm:prSet/>
      <dgm:spPr/>
      <dgm:t>
        <a:bodyPr/>
        <a:lstStyle/>
        <a:p>
          <a:r>
            <a:rPr lang="en-US" b="1" u="sng"/>
            <a:t>READ ALL WRITTEN MATERIALS – ESPECIALLY YOUR CHILD’S SCHOOL REPORTS</a:t>
          </a:r>
          <a:endParaRPr lang="en-US"/>
        </a:p>
      </dgm:t>
    </dgm:pt>
    <dgm:pt modelId="{7709A7F0-347C-48A8-A87A-010C9A0DF681}" type="parTrans" cxnId="{DB388C9D-C157-49E2-A2B4-92E68A407ECB}">
      <dgm:prSet/>
      <dgm:spPr/>
      <dgm:t>
        <a:bodyPr/>
        <a:lstStyle/>
        <a:p>
          <a:endParaRPr lang="en-US"/>
        </a:p>
      </dgm:t>
    </dgm:pt>
    <dgm:pt modelId="{485E21A2-4BAE-48E6-B5E2-A4E26401B292}" type="sibTrans" cxnId="{DB388C9D-C157-49E2-A2B4-92E68A407ECB}">
      <dgm:prSet/>
      <dgm:spPr/>
      <dgm:t>
        <a:bodyPr/>
        <a:lstStyle/>
        <a:p>
          <a:endParaRPr lang="en-US"/>
        </a:p>
      </dgm:t>
    </dgm:pt>
    <dgm:pt modelId="{A2BAA184-A682-49E0-BFCE-801AD6C5CE88}">
      <dgm:prSet/>
      <dgm:spPr/>
      <dgm:t>
        <a:bodyPr/>
        <a:lstStyle/>
        <a:p>
          <a:r>
            <a:rPr lang="en-US"/>
            <a:t>Bring copies of the reports and highlight for yourself relevant points in the paperwork that supports your requests</a:t>
          </a:r>
        </a:p>
      </dgm:t>
    </dgm:pt>
    <dgm:pt modelId="{C0400C3F-0E22-43E8-B1C9-80C9C1084B6C}" type="parTrans" cxnId="{13E19EBE-4C66-4A47-8F33-107BBCEA2BF6}">
      <dgm:prSet/>
      <dgm:spPr/>
      <dgm:t>
        <a:bodyPr/>
        <a:lstStyle/>
        <a:p>
          <a:endParaRPr lang="en-US"/>
        </a:p>
      </dgm:t>
    </dgm:pt>
    <dgm:pt modelId="{AB3EA8C5-3B82-40DB-A6F6-84796DF6B253}" type="sibTrans" cxnId="{13E19EBE-4C66-4A47-8F33-107BBCEA2BF6}">
      <dgm:prSet/>
      <dgm:spPr/>
      <dgm:t>
        <a:bodyPr/>
        <a:lstStyle/>
        <a:p>
          <a:endParaRPr lang="en-US"/>
        </a:p>
      </dgm:t>
    </dgm:pt>
    <dgm:pt modelId="{D4285DBB-32CC-4964-865F-68702ECECB02}">
      <dgm:prSet/>
      <dgm:spPr/>
      <dgm:t>
        <a:bodyPr/>
        <a:lstStyle/>
        <a:p>
          <a:r>
            <a:rPr lang="en-US"/>
            <a:t>Goal - You want to give the CPSE/CSE </a:t>
          </a:r>
          <a:r>
            <a:rPr lang="en-US" b="1" u="sng"/>
            <a:t>PERMISSION</a:t>
          </a:r>
          <a:r>
            <a:rPr lang="en-US" b="1"/>
            <a:t> </a:t>
          </a:r>
          <a:r>
            <a:rPr lang="en-US"/>
            <a:t>to give you what you are asking for</a:t>
          </a:r>
        </a:p>
      </dgm:t>
    </dgm:pt>
    <dgm:pt modelId="{EB88C230-B616-40DE-A2D9-67DACB800D2D}" type="parTrans" cxnId="{B6067175-FC1A-4792-A17B-671D210E9CC3}">
      <dgm:prSet/>
      <dgm:spPr/>
      <dgm:t>
        <a:bodyPr/>
        <a:lstStyle/>
        <a:p>
          <a:endParaRPr lang="en-US"/>
        </a:p>
      </dgm:t>
    </dgm:pt>
    <dgm:pt modelId="{FECC34C7-BA10-4208-B85B-14D1DA414AE5}" type="sibTrans" cxnId="{B6067175-FC1A-4792-A17B-671D210E9CC3}">
      <dgm:prSet/>
      <dgm:spPr/>
      <dgm:t>
        <a:bodyPr/>
        <a:lstStyle/>
        <a:p>
          <a:endParaRPr lang="en-US"/>
        </a:p>
      </dgm:t>
    </dgm:pt>
    <dgm:pt modelId="{BACE9CE9-16BD-4844-8327-73764F15FD2E}" type="pres">
      <dgm:prSet presAssocID="{58EF4FB5-B39D-4961-8682-8A8E72029BD1}" presName="root" presStyleCnt="0">
        <dgm:presLayoutVars>
          <dgm:dir/>
          <dgm:resizeHandles val="exact"/>
        </dgm:presLayoutVars>
      </dgm:prSet>
      <dgm:spPr/>
    </dgm:pt>
    <dgm:pt modelId="{D5F73DEE-CDD8-4546-875A-AA32B0F465AC}" type="pres">
      <dgm:prSet presAssocID="{4343A73B-D558-4BDC-BAD0-19AE897818A0}" presName="compNode" presStyleCnt="0"/>
      <dgm:spPr/>
    </dgm:pt>
    <dgm:pt modelId="{D0D704A8-9CCC-445F-91D4-51B76679EE48}" type="pres">
      <dgm:prSet presAssocID="{4343A73B-D558-4BDC-BAD0-19AE897818A0}" presName="bgRect" presStyleLbl="bgShp" presStyleIdx="0" presStyleCnt="4"/>
      <dgm:spPr/>
    </dgm:pt>
    <dgm:pt modelId="{6C63B4D2-4E69-40C1-8E43-BD8843867A23}" type="pres">
      <dgm:prSet presAssocID="{4343A73B-D558-4BDC-BAD0-19AE897818A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3CED414-9E29-4A03-9E3A-15B7BDEEBA55}" type="pres">
      <dgm:prSet presAssocID="{4343A73B-D558-4BDC-BAD0-19AE897818A0}" presName="spaceRect" presStyleCnt="0"/>
      <dgm:spPr/>
    </dgm:pt>
    <dgm:pt modelId="{EC62A303-33EF-49EF-BA95-B1429A8A99ED}" type="pres">
      <dgm:prSet presAssocID="{4343A73B-D558-4BDC-BAD0-19AE897818A0}" presName="parTx" presStyleLbl="revTx" presStyleIdx="0" presStyleCnt="4">
        <dgm:presLayoutVars>
          <dgm:chMax val="0"/>
          <dgm:chPref val="0"/>
        </dgm:presLayoutVars>
      </dgm:prSet>
      <dgm:spPr/>
    </dgm:pt>
    <dgm:pt modelId="{BB021E00-0C9F-4959-B40A-1A8A9E0C851E}" type="pres">
      <dgm:prSet presAssocID="{BFF08F48-BC0F-4CCE-9940-564A76E55354}" presName="sibTrans" presStyleCnt="0"/>
      <dgm:spPr/>
    </dgm:pt>
    <dgm:pt modelId="{9348BE7F-40A1-4E53-A6B6-C0A23E911C36}" type="pres">
      <dgm:prSet presAssocID="{4811A5D7-A64B-46C9-850F-17CBFF88C3F4}" presName="compNode" presStyleCnt="0"/>
      <dgm:spPr/>
    </dgm:pt>
    <dgm:pt modelId="{1EDB9036-C9AF-4D9D-BAE3-C648CE5FC578}" type="pres">
      <dgm:prSet presAssocID="{4811A5D7-A64B-46C9-850F-17CBFF88C3F4}" presName="bgRect" presStyleLbl="bgShp" presStyleIdx="1" presStyleCnt="4"/>
      <dgm:spPr/>
    </dgm:pt>
    <dgm:pt modelId="{6155F3FC-6A00-40CD-A9FF-B55686606A12}" type="pres">
      <dgm:prSet presAssocID="{4811A5D7-A64B-46C9-850F-17CBFF88C3F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076CC67-BFE5-4502-90DF-048DD3A92DCC}" type="pres">
      <dgm:prSet presAssocID="{4811A5D7-A64B-46C9-850F-17CBFF88C3F4}" presName="spaceRect" presStyleCnt="0"/>
      <dgm:spPr/>
    </dgm:pt>
    <dgm:pt modelId="{EC713A8D-7F41-4480-BE6C-3E6E3E0F4D30}" type="pres">
      <dgm:prSet presAssocID="{4811A5D7-A64B-46C9-850F-17CBFF88C3F4}" presName="parTx" presStyleLbl="revTx" presStyleIdx="1" presStyleCnt="4">
        <dgm:presLayoutVars>
          <dgm:chMax val="0"/>
          <dgm:chPref val="0"/>
        </dgm:presLayoutVars>
      </dgm:prSet>
      <dgm:spPr/>
    </dgm:pt>
    <dgm:pt modelId="{BE3DD846-5F79-460D-84A4-52D8A4511592}" type="pres">
      <dgm:prSet presAssocID="{485E21A2-4BAE-48E6-B5E2-A4E26401B292}" presName="sibTrans" presStyleCnt="0"/>
      <dgm:spPr/>
    </dgm:pt>
    <dgm:pt modelId="{CD880253-C4A9-4BA5-ADAE-4B7E7C6DA378}" type="pres">
      <dgm:prSet presAssocID="{A2BAA184-A682-49E0-BFCE-801AD6C5CE88}" presName="compNode" presStyleCnt="0"/>
      <dgm:spPr/>
    </dgm:pt>
    <dgm:pt modelId="{CBC4A8F3-628B-4D3B-AB16-8073D443B99F}" type="pres">
      <dgm:prSet presAssocID="{A2BAA184-A682-49E0-BFCE-801AD6C5CE88}" presName="bgRect" presStyleLbl="bgShp" presStyleIdx="2" presStyleCnt="4"/>
      <dgm:spPr/>
    </dgm:pt>
    <dgm:pt modelId="{14E96161-EB67-4C6B-9EA8-9472D67B3CF3}" type="pres">
      <dgm:prSet presAssocID="{A2BAA184-A682-49E0-BFCE-801AD6C5CE8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0EE50BA-3F9A-48A7-BADC-44D0AD5E2B41}" type="pres">
      <dgm:prSet presAssocID="{A2BAA184-A682-49E0-BFCE-801AD6C5CE88}" presName="spaceRect" presStyleCnt="0"/>
      <dgm:spPr/>
    </dgm:pt>
    <dgm:pt modelId="{823B78B9-51AA-44F3-BCEF-5433F5EB1E5F}" type="pres">
      <dgm:prSet presAssocID="{A2BAA184-A682-49E0-BFCE-801AD6C5CE88}" presName="parTx" presStyleLbl="revTx" presStyleIdx="2" presStyleCnt="4">
        <dgm:presLayoutVars>
          <dgm:chMax val="0"/>
          <dgm:chPref val="0"/>
        </dgm:presLayoutVars>
      </dgm:prSet>
      <dgm:spPr/>
    </dgm:pt>
    <dgm:pt modelId="{07AF9730-6BFE-4858-B8CE-F089D1707C55}" type="pres">
      <dgm:prSet presAssocID="{AB3EA8C5-3B82-40DB-A6F6-84796DF6B253}" presName="sibTrans" presStyleCnt="0"/>
      <dgm:spPr/>
    </dgm:pt>
    <dgm:pt modelId="{2DC8DEA8-A322-47B2-8532-C06B380E1177}" type="pres">
      <dgm:prSet presAssocID="{D4285DBB-32CC-4964-865F-68702ECECB02}" presName="compNode" presStyleCnt="0"/>
      <dgm:spPr/>
    </dgm:pt>
    <dgm:pt modelId="{8A424157-E7D4-4AD6-B6C3-12F7E7D446FC}" type="pres">
      <dgm:prSet presAssocID="{D4285DBB-32CC-4964-865F-68702ECECB02}" presName="bgRect" presStyleLbl="bgShp" presStyleIdx="3" presStyleCnt="4"/>
      <dgm:spPr/>
    </dgm:pt>
    <dgm:pt modelId="{6D4B7EFE-AED5-4D2C-B5D0-E20B0BA11B68}" type="pres">
      <dgm:prSet presAssocID="{D4285DBB-32CC-4964-865F-68702ECECB0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36F3A3D3-61ED-45EE-B987-B07E002E2B72}" type="pres">
      <dgm:prSet presAssocID="{D4285DBB-32CC-4964-865F-68702ECECB02}" presName="spaceRect" presStyleCnt="0"/>
      <dgm:spPr/>
    </dgm:pt>
    <dgm:pt modelId="{74173D11-A121-4561-AA60-DEC76FD9C2E8}" type="pres">
      <dgm:prSet presAssocID="{D4285DBB-32CC-4964-865F-68702ECECB0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C7E6415-2E41-4AAE-8348-559C0C302921}" type="presOf" srcId="{58EF4FB5-B39D-4961-8682-8A8E72029BD1}" destId="{BACE9CE9-16BD-4844-8327-73764F15FD2E}" srcOrd="0" destOrd="0" presId="urn:microsoft.com/office/officeart/2018/2/layout/IconVerticalSolidList"/>
    <dgm:cxn modelId="{8821BF3D-8406-4720-8F73-1D3EF967E0E4}" srcId="{58EF4FB5-B39D-4961-8682-8A8E72029BD1}" destId="{4343A73B-D558-4BDC-BAD0-19AE897818A0}" srcOrd="0" destOrd="0" parTransId="{71B831F4-5CE3-4D6D-8E09-307C477EB79A}" sibTransId="{BFF08F48-BC0F-4CCE-9940-564A76E55354}"/>
    <dgm:cxn modelId="{FD40044E-022B-4B45-A078-F0847782A513}" type="presOf" srcId="{4811A5D7-A64B-46C9-850F-17CBFF88C3F4}" destId="{EC713A8D-7F41-4480-BE6C-3E6E3E0F4D30}" srcOrd="0" destOrd="0" presId="urn:microsoft.com/office/officeart/2018/2/layout/IconVerticalSolidList"/>
    <dgm:cxn modelId="{B6067175-FC1A-4792-A17B-671D210E9CC3}" srcId="{58EF4FB5-B39D-4961-8682-8A8E72029BD1}" destId="{D4285DBB-32CC-4964-865F-68702ECECB02}" srcOrd="3" destOrd="0" parTransId="{EB88C230-B616-40DE-A2D9-67DACB800D2D}" sibTransId="{FECC34C7-BA10-4208-B85B-14D1DA414AE5}"/>
    <dgm:cxn modelId="{DB388C9D-C157-49E2-A2B4-92E68A407ECB}" srcId="{58EF4FB5-B39D-4961-8682-8A8E72029BD1}" destId="{4811A5D7-A64B-46C9-850F-17CBFF88C3F4}" srcOrd="1" destOrd="0" parTransId="{7709A7F0-347C-48A8-A87A-010C9A0DF681}" sibTransId="{485E21A2-4BAE-48E6-B5E2-A4E26401B292}"/>
    <dgm:cxn modelId="{3E663FAE-7B46-4C85-BDEC-A1120EAF12FB}" type="presOf" srcId="{4343A73B-D558-4BDC-BAD0-19AE897818A0}" destId="{EC62A303-33EF-49EF-BA95-B1429A8A99ED}" srcOrd="0" destOrd="0" presId="urn:microsoft.com/office/officeart/2018/2/layout/IconVerticalSolidList"/>
    <dgm:cxn modelId="{13E19EBE-4C66-4A47-8F33-107BBCEA2BF6}" srcId="{58EF4FB5-B39D-4961-8682-8A8E72029BD1}" destId="{A2BAA184-A682-49E0-BFCE-801AD6C5CE88}" srcOrd="2" destOrd="0" parTransId="{C0400C3F-0E22-43E8-B1C9-80C9C1084B6C}" sibTransId="{AB3EA8C5-3B82-40DB-A6F6-84796DF6B253}"/>
    <dgm:cxn modelId="{F0DEC1C9-73AE-4E54-A0D4-37543777DD64}" type="presOf" srcId="{A2BAA184-A682-49E0-BFCE-801AD6C5CE88}" destId="{823B78B9-51AA-44F3-BCEF-5433F5EB1E5F}" srcOrd="0" destOrd="0" presId="urn:microsoft.com/office/officeart/2018/2/layout/IconVerticalSolidList"/>
    <dgm:cxn modelId="{5443A9FF-D6C9-4E66-A8FF-F6597C8E986E}" type="presOf" srcId="{D4285DBB-32CC-4964-865F-68702ECECB02}" destId="{74173D11-A121-4561-AA60-DEC76FD9C2E8}" srcOrd="0" destOrd="0" presId="urn:microsoft.com/office/officeart/2018/2/layout/IconVerticalSolidList"/>
    <dgm:cxn modelId="{17FDBDD5-0A5F-4189-AD06-1625C9D6563A}" type="presParOf" srcId="{BACE9CE9-16BD-4844-8327-73764F15FD2E}" destId="{D5F73DEE-CDD8-4546-875A-AA32B0F465AC}" srcOrd="0" destOrd="0" presId="urn:microsoft.com/office/officeart/2018/2/layout/IconVerticalSolidList"/>
    <dgm:cxn modelId="{B58965D3-636B-4BFE-8356-2258D6829A21}" type="presParOf" srcId="{D5F73DEE-CDD8-4546-875A-AA32B0F465AC}" destId="{D0D704A8-9CCC-445F-91D4-51B76679EE48}" srcOrd="0" destOrd="0" presId="urn:microsoft.com/office/officeart/2018/2/layout/IconVerticalSolidList"/>
    <dgm:cxn modelId="{F0D2E0ED-7DBB-429C-A539-BFF9F7876140}" type="presParOf" srcId="{D5F73DEE-CDD8-4546-875A-AA32B0F465AC}" destId="{6C63B4D2-4E69-40C1-8E43-BD8843867A23}" srcOrd="1" destOrd="0" presId="urn:microsoft.com/office/officeart/2018/2/layout/IconVerticalSolidList"/>
    <dgm:cxn modelId="{29D09925-FC3C-41CC-999D-54214EABA15B}" type="presParOf" srcId="{D5F73DEE-CDD8-4546-875A-AA32B0F465AC}" destId="{F3CED414-9E29-4A03-9E3A-15B7BDEEBA55}" srcOrd="2" destOrd="0" presId="urn:microsoft.com/office/officeart/2018/2/layout/IconVerticalSolidList"/>
    <dgm:cxn modelId="{2B5E6E0F-73FD-4E28-AB4A-73F45AD199E2}" type="presParOf" srcId="{D5F73DEE-CDD8-4546-875A-AA32B0F465AC}" destId="{EC62A303-33EF-49EF-BA95-B1429A8A99ED}" srcOrd="3" destOrd="0" presId="urn:microsoft.com/office/officeart/2018/2/layout/IconVerticalSolidList"/>
    <dgm:cxn modelId="{2FDCC4D1-19DE-4C77-9DCE-CE27087229A0}" type="presParOf" srcId="{BACE9CE9-16BD-4844-8327-73764F15FD2E}" destId="{BB021E00-0C9F-4959-B40A-1A8A9E0C851E}" srcOrd="1" destOrd="0" presId="urn:microsoft.com/office/officeart/2018/2/layout/IconVerticalSolidList"/>
    <dgm:cxn modelId="{BB4EE7A7-F6A3-462C-A10B-24D934B3873C}" type="presParOf" srcId="{BACE9CE9-16BD-4844-8327-73764F15FD2E}" destId="{9348BE7F-40A1-4E53-A6B6-C0A23E911C36}" srcOrd="2" destOrd="0" presId="urn:microsoft.com/office/officeart/2018/2/layout/IconVerticalSolidList"/>
    <dgm:cxn modelId="{52DAD121-FB45-4A52-9905-6C96FC361C41}" type="presParOf" srcId="{9348BE7F-40A1-4E53-A6B6-C0A23E911C36}" destId="{1EDB9036-C9AF-4D9D-BAE3-C648CE5FC578}" srcOrd="0" destOrd="0" presId="urn:microsoft.com/office/officeart/2018/2/layout/IconVerticalSolidList"/>
    <dgm:cxn modelId="{7C9A2EB2-4387-4E60-B07C-DA039E0F3819}" type="presParOf" srcId="{9348BE7F-40A1-4E53-A6B6-C0A23E911C36}" destId="{6155F3FC-6A00-40CD-A9FF-B55686606A12}" srcOrd="1" destOrd="0" presId="urn:microsoft.com/office/officeart/2018/2/layout/IconVerticalSolidList"/>
    <dgm:cxn modelId="{6F5EE3A0-4537-43E5-A101-7C54ED99C314}" type="presParOf" srcId="{9348BE7F-40A1-4E53-A6B6-C0A23E911C36}" destId="{F076CC67-BFE5-4502-90DF-048DD3A92DCC}" srcOrd="2" destOrd="0" presId="urn:microsoft.com/office/officeart/2018/2/layout/IconVerticalSolidList"/>
    <dgm:cxn modelId="{450AEF00-597A-4CC2-B072-6D400685057E}" type="presParOf" srcId="{9348BE7F-40A1-4E53-A6B6-C0A23E911C36}" destId="{EC713A8D-7F41-4480-BE6C-3E6E3E0F4D30}" srcOrd="3" destOrd="0" presId="urn:microsoft.com/office/officeart/2018/2/layout/IconVerticalSolidList"/>
    <dgm:cxn modelId="{7B890A7B-6A4A-4F80-BBD8-D4C2672AAF73}" type="presParOf" srcId="{BACE9CE9-16BD-4844-8327-73764F15FD2E}" destId="{BE3DD846-5F79-460D-84A4-52D8A4511592}" srcOrd="3" destOrd="0" presId="urn:microsoft.com/office/officeart/2018/2/layout/IconVerticalSolidList"/>
    <dgm:cxn modelId="{BA81D1CE-AFA6-4165-8F04-4F3FDE0D825D}" type="presParOf" srcId="{BACE9CE9-16BD-4844-8327-73764F15FD2E}" destId="{CD880253-C4A9-4BA5-ADAE-4B7E7C6DA378}" srcOrd="4" destOrd="0" presId="urn:microsoft.com/office/officeart/2018/2/layout/IconVerticalSolidList"/>
    <dgm:cxn modelId="{E4DBDEF2-6FF5-4ED4-B0BD-00F197D69C76}" type="presParOf" srcId="{CD880253-C4A9-4BA5-ADAE-4B7E7C6DA378}" destId="{CBC4A8F3-628B-4D3B-AB16-8073D443B99F}" srcOrd="0" destOrd="0" presId="urn:microsoft.com/office/officeart/2018/2/layout/IconVerticalSolidList"/>
    <dgm:cxn modelId="{0D530299-9360-499A-AC68-FF63FEA13200}" type="presParOf" srcId="{CD880253-C4A9-4BA5-ADAE-4B7E7C6DA378}" destId="{14E96161-EB67-4C6B-9EA8-9472D67B3CF3}" srcOrd="1" destOrd="0" presId="urn:microsoft.com/office/officeart/2018/2/layout/IconVerticalSolidList"/>
    <dgm:cxn modelId="{F409EF5D-69C9-4944-B43B-FB5CD2FF35B2}" type="presParOf" srcId="{CD880253-C4A9-4BA5-ADAE-4B7E7C6DA378}" destId="{B0EE50BA-3F9A-48A7-BADC-44D0AD5E2B41}" srcOrd="2" destOrd="0" presId="urn:microsoft.com/office/officeart/2018/2/layout/IconVerticalSolidList"/>
    <dgm:cxn modelId="{3EAEB236-E1D7-4628-9606-1A7EEC5163B0}" type="presParOf" srcId="{CD880253-C4A9-4BA5-ADAE-4B7E7C6DA378}" destId="{823B78B9-51AA-44F3-BCEF-5433F5EB1E5F}" srcOrd="3" destOrd="0" presId="urn:microsoft.com/office/officeart/2018/2/layout/IconVerticalSolidList"/>
    <dgm:cxn modelId="{B363EBAA-5B8F-4783-A669-549FD5348C9A}" type="presParOf" srcId="{BACE9CE9-16BD-4844-8327-73764F15FD2E}" destId="{07AF9730-6BFE-4858-B8CE-F089D1707C55}" srcOrd="5" destOrd="0" presId="urn:microsoft.com/office/officeart/2018/2/layout/IconVerticalSolidList"/>
    <dgm:cxn modelId="{99F70CE1-1F98-4874-A5FB-6F7308AB2575}" type="presParOf" srcId="{BACE9CE9-16BD-4844-8327-73764F15FD2E}" destId="{2DC8DEA8-A322-47B2-8532-C06B380E1177}" srcOrd="6" destOrd="0" presId="urn:microsoft.com/office/officeart/2018/2/layout/IconVerticalSolidList"/>
    <dgm:cxn modelId="{2B8953C6-6758-4F2A-9322-007C9023AEA1}" type="presParOf" srcId="{2DC8DEA8-A322-47B2-8532-C06B380E1177}" destId="{8A424157-E7D4-4AD6-B6C3-12F7E7D446FC}" srcOrd="0" destOrd="0" presId="urn:microsoft.com/office/officeart/2018/2/layout/IconVerticalSolidList"/>
    <dgm:cxn modelId="{7C402D78-8822-4727-A3F7-40E88870E862}" type="presParOf" srcId="{2DC8DEA8-A322-47B2-8532-C06B380E1177}" destId="{6D4B7EFE-AED5-4D2C-B5D0-E20B0BA11B68}" srcOrd="1" destOrd="0" presId="urn:microsoft.com/office/officeart/2018/2/layout/IconVerticalSolidList"/>
    <dgm:cxn modelId="{9F5949B6-0EF4-4F14-A554-A0C10F3BD8FA}" type="presParOf" srcId="{2DC8DEA8-A322-47B2-8532-C06B380E1177}" destId="{36F3A3D3-61ED-45EE-B987-B07E002E2B72}" srcOrd="2" destOrd="0" presId="urn:microsoft.com/office/officeart/2018/2/layout/IconVerticalSolidList"/>
    <dgm:cxn modelId="{172A7E0A-D37C-41AA-A0EE-CCEEDC31F509}" type="presParOf" srcId="{2DC8DEA8-A322-47B2-8532-C06B380E1177}" destId="{74173D11-A121-4561-AA60-DEC76FD9C2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885004-6D04-4A5E-885C-5FAE9EED8329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6101F1-02FC-467B-AE95-DF1F83C47EC9}">
      <dgm:prSet/>
      <dgm:spPr/>
      <dgm:t>
        <a:bodyPr/>
        <a:lstStyle/>
        <a:p>
          <a:r>
            <a:rPr lang="en-US"/>
            <a:t>Establish</a:t>
          </a:r>
        </a:p>
      </dgm:t>
    </dgm:pt>
    <dgm:pt modelId="{761830A7-693D-47D9-AE61-D77E03EADE4E}" type="parTrans" cxnId="{C8EABECC-3E95-4823-A540-E229E9DD8198}">
      <dgm:prSet/>
      <dgm:spPr/>
      <dgm:t>
        <a:bodyPr/>
        <a:lstStyle/>
        <a:p>
          <a:endParaRPr lang="en-US"/>
        </a:p>
      </dgm:t>
    </dgm:pt>
    <dgm:pt modelId="{AC2A85F3-B744-4D35-A053-24571A540213}" type="sibTrans" cxnId="{C8EABECC-3E95-4823-A540-E229E9DD8198}">
      <dgm:prSet/>
      <dgm:spPr/>
      <dgm:t>
        <a:bodyPr/>
        <a:lstStyle/>
        <a:p>
          <a:endParaRPr lang="en-US"/>
        </a:p>
      </dgm:t>
    </dgm:pt>
    <dgm:pt modelId="{5A93E988-168A-449E-8263-8D74ED78DF2F}">
      <dgm:prSet/>
      <dgm:spPr/>
      <dgm:t>
        <a:bodyPr/>
        <a:lstStyle/>
        <a:p>
          <a:r>
            <a:rPr lang="en-US" dirty="0"/>
            <a:t>Establish your role as the expert on your child. NO ONE knows your child like you do!</a:t>
          </a:r>
        </a:p>
      </dgm:t>
    </dgm:pt>
    <dgm:pt modelId="{C5845A67-55A2-4CC1-8DA7-24AE9D653EAC}" type="parTrans" cxnId="{D23A6ED8-3F6D-4F5E-A28E-244D7CBE2834}">
      <dgm:prSet/>
      <dgm:spPr/>
      <dgm:t>
        <a:bodyPr/>
        <a:lstStyle/>
        <a:p>
          <a:endParaRPr lang="en-US"/>
        </a:p>
      </dgm:t>
    </dgm:pt>
    <dgm:pt modelId="{1CF25D8B-8669-4949-A6BD-C7BE8A426285}" type="sibTrans" cxnId="{D23A6ED8-3F6D-4F5E-A28E-244D7CBE2834}">
      <dgm:prSet/>
      <dgm:spPr/>
      <dgm:t>
        <a:bodyPr/>
        <a:lstStyle/>
        <a:p>
          <a:endParaRPr lang="en-US"/>
        </a:p>
      </dgm:t>
    </dgm:pt>
    <dgm:pt modelId="{58F47792-5774-4A78-918A-C1EAB4261C9A}">
      <dgm:prSet/>
      <dgm:spPr/>
      <dgm:t>
        <a:bodyPr/>
        <a:lstStyle/>
        <a:p>
          <a:r>
            <a:rPr lang="en-US"/>
            <a:t>Evaluate</a:t>
          </a:r>
        </a:p>
      </dgm:t>
    </dgm:pt>
    <dgm:pt modelId="{8562ED8C-97F3-4BE0-9CD8-9CF53B2F5611}" type="parTrans" cxnId="{8DDD5D26-CAFD-48FF-A842-FF1FDB7CC643}">
      <dgm:prSet/>
      <dgm:spPr/>
      <dgm:t>
        <a:bodyPr/>
        <a:lstStyle/>
        <a:p>
          <a:endParaRPr lang="en-US"/>
        </a:p>
      </dgm:t>
    </dgm:pt>
    <dgm:pt modelId="{EA811D4A-46E4-455A-B703-FA0A2AC4E35B}" type="sibTrans" cxnId="{8DDD5D26-CAFD-48FF-A842-FF1FDB7CC643}">
      <dgm:prSet/>
      <dgm:spPr/>
      <dgm:t>
        <a:bodyPr/>
        <a:lstStyle/>
        <a:p>
          <a:endParaRPr lang="en-US"/>
        </a:p>
      </dgm:t>
    </dgm:pt>
    <dgm:pt modelId="{E0E6A217-1860-43D6-9E3D-1FD230AE3AC7}">
      <dgm:prSet/>
      <dgm:spPr/>
      <dgm:t>
        <a:bodyPr/>
        <a:lstStyle/>
        <a:p>
          <a:r>
            <a:rPr lang="en-US" dirty="0"/>
            <a:t>Evaluate who is at the meeting and what their role is.</a:t>
          </a:r>
        </a:p>
      </dgm:t>
    </dgm:pt>
    <dgm:pt modelId="{55BFC8CA-C68A-4EB9-8FB1-902299E1CA95}" type="parTrans" cxnId="{426F445D-2B9F-4D39-A3B5-627CE6605BFE}">
      <dgm:prSet/>
      <dgm:spPr/>
      <dgm:t>
        <a:bodyPr/>
        <a:lstStyle/>
        <a:p>
          <a:endParaRPr lang="en-US"/>
        </a:p>
      </dgm:t>
    </dgm:pt>
    <dgm:pt modelId="{E26F4FB3-9238-44F8-9685-846E97FCA643}" type="sibTrans" cxnId="{426F445D-2B9F-4D39-A3B5-627CE6605BFE}">
      <dgm:prSet/>
      <dgm:spPr/>
      <dgm:t>
        <a:bodyPr/>
        <a:lstStyle/>
        <a:p>
          <a:endParaRPr lang="en-US"/>
        </a:p>
      </dgm:t>
    </dgm:pt>
    <dgm:pt modelId="{C75AC16D-CF0A-4E3F-9F70-36AAFB6470A4}">
      <dgm:prSet/>
      <dgm:spPr/>
      <dgm:t>
        <a:bodyPr/>
        <a:lstStyle/>
        <a:p>
          <a:r>
            <a:rPr lang="en-US"/>
            <a:t>Determine</a:t>
          </a:r>
        </a:p>
      </dgm:t>
    </dgm:pt>
    <dgm:pt modelId="{BD4A96AD-5FFE-49D3-BD72-A3C181F14F91}" type="parTrans" cxnId="{297D4F96-F93C-4534-996C-EBD6D2FDFE34}">
      <dgm:prSet/>
      <dgm:spPr/>
      <dgm:t>
        <a:bodyPr/>
        <a:lstStyle/>
        <a:p>
          <a:endParaRPr lang="en-US"/>
        </a:p>
      </dgm:t>
    </dgm:pt>
    <dgm:pt modelId="{4848B942-04A0-481B-A5E5-6CD69364973D}" type="sibTrans" cxnId="{297D4F96-F93C-4534-996C-EBD6D2FDFE34}">
      <dgm:prSet/>
      <dgm:spPr/>
      <dgm:t>
        <a:bodyPr/>
        <a:lstStyle/>
        <a:p>
          <a:endParaRPr lang="en-US"/>
        </a:p>
      </dgm:t>
    </dgm:pt>
    <dgm:pt modelId="{7D6F414F-4ADC-49E2-9348-412091EEFB6B}">
      <dgm:prSet/>
      <dgm:spPr/>
      <dgm:t>
        <a:bodyPr/>
        <a:lstStyle/>
        <a:p>
          <a:r>
            <a:rPr lang="en-US"/>
            <a:t>Determine who is in charge – THE DECISION MAKER – this person is usually the CPSE Administrator of the School Psychologist</a:t>
          </a:r>
        </a:p>
      </dgm:t>
    </dgm:pt>
    <dgm:pt modelId="{9DD2021C-EAC2-4B71-95CF-0ED4B5ABFAE3}" type="parTrans" cxnId="{A99ADB69-4857-46D1-A754-87D2CF4044C2}">
      <dgm:prSet/>
      <dgm:spPr/>
      <dgm:t>
        <a:bodyPr/>
        <a:lstStyle/>
        <a:p>
          <a:endParaRPr lang="en-US"/>
        </a:p>
      </dgm:t>
    </dgm:pt>
    <dgm:pt modelId="{FC00EB0F-B5DD-46B7-97A0-41C71256CC60}" type="sibTrans" cxnId="{A99ADB69-4857-46D1-A754-87D2CF4044C2}">
      <dgm:prSet/>
      <dgm:spPr/>
      <dgm:t>
        <a:bodyPr/>
        <a:lstStyle/>
        <a:p>
          <a:endParaRPr lang="en-US"/>
        </a:p>
      </dgm:t>
    </dgm:pt>
    <dgm:pt modelId="{5AE49C17-7435-4731-AFD5-ED187BBAF820}" type="pres">
      <dgm:prSet presAssocID="{C1885004-6D04-4A5E-885C-5FAE9EED8329}" presName="Name0" presStyleCnt="0">
        <dgm:presLayoutVars>
          <dgm:dir/>
          <dgm:animLvl val="lvl"/>
          <dgm:resizeHandles val="exact"/>
        </dgm:presLayoutVars>
      </dgm:prSet>
      <dgm:spPr/>
    </dgm:pt>
    <dgm:pt modelId="{B6EDF5FE-A9DC-437B-B597-0ACA7E486F84}" type="pres">
      <dgm:prSet presAssocID="{C75AC16D-CF0A-4E3F-9F70-36AAFB6470A4}" presName="boxAndChildren" presStyleCnt="0"/>
      <dgm:spPr/>
    </dgm:pt>
    <dgm:pt modelId="{2456B6BF-1715-42DA-8E03-64134A24C209}" type="pres">
      <dgm:prSet presAssocID="{C75AC16D-CF0A-4E3F-9F70-36AAFB6470A4}" presName="parentTextBox" presStyleLbl="alignNode1" presStyleIdx="0" presStyleCnt="3"/>
      <dgm:spPr/>
    </dgm:pt>
    <dgm:pt modelId="{D0C22D29-335F-4C1E-B8D9-74B2CC20ECA5}" type="pres">
      <dgm:prSet presAssocID="{C75AC16D-CF0A-4E3F-9F70-36AAFB6470A4}" presName="descendantBox" presStyleLbl="bgAccFollowNode1" presStyleIdx="0" presStyleCnt="3"/>
      <dgm:spPr/>
    </dgm:pt>
    <dgm:pt modelId="{12EA14EB-2A3E-4507-BE88-01B661B48057}" type="pres">
      <dgm:prSet presAssocID="{EA811D4A-46E4-455A-B703-FA0A2AC4E35B}" presName="sp" presStyleCnt="0"/>
      <dgm:spPr/>
    </dgm:pt>
    <dgm:pt modelId="{0C23A99F-DE70-4CC1-82C1-03A5CF98E707}" type="pres">
      <dgm:prSet presAssocID="{58F47792-5774-4A78-918A-C1EAB4261C9A}" presName="arrowAndChildren" presStyleCnt="0"/>
      <dgm:spPr/>
    </dgm:pt>
    <dgm:pt modelId="{CF641220-7756-4031-841C-05C02BFC91F7}" type="pres">
      <dgm:prSet presAssocID="{58F47792-5774-4A78-918A-C1EAB4261C9A}" presName="parentTextArrow" presStyleLbl="node1" presStyleIdx="0" presStyleCnt="0"/>
      <dgm:spPr/>
    </dgm:pt>
    <dgm:pt modelId="{5B2DC34F-B7D1-407E-A872-8C097CEF7199}" type="pres">
      <dgm:prSet presAssocID="{58F47792-5774-4A78-918A-C1EAB4261C9A}" presName="arrow" presStyleLbl="alignNode1" presStyleIdx="1" presStyleCnt="3"/>
      <dgm:spPr/>
    </dgm:pt>
    <dgm:pt modelId="{71A1CF11-C2E5-4DF1-B766-F2111BFE662F}" type="pres">
      <dgm:prSet presAssocID="{58F47792-5774-4A78-918A-C1EAB4261C9A}" presName="descendantArrow" presStyleLbl="bgAccFollowNode1" presStyleIdx="1" presStyleCnt="3"/>
      <dgm:spPr/>
    </dgm:pt>
    <dgm:pt modelId="{9DC5758C-E514-41EC-B9A5-0E56CD35BA9A}" type="pres">
      <dgm:prSet presAssocID="{AC2A85F3-B744-4D35-A053-24571A540213}" presName="sp" presStyleCnt="0"/>
      <dgm:spPr/>
    </dgm:pt>
    <dgm:pt modelId="{0856A73D-58B4-4BF3-B143-064E4F5B885B}" type="pres">
      <dgm:prSet presAssocID="{126101F1-02FC-467B-AE95-DF1F83C47EC9}" presName="arrowAndChildren" presStyleCnt="0"/>
      <dgm:spPr/>
    </dgm:pt>
    <dgm:pt modelId="{BE5EBEEA-DC14-44CE-8B7C-DE306B47B7B3}" type="pres">
      <dgm:prSet presAssocID="{126101F1-02FC-467B-AE95-DF1F83C47EC9}" presName="parentTextArrow" presStyleLbl="node1" presStyleIdx="0" presStyleCnt="0"/>
      <dgm:spPr/>
    </dgm:pt>
    <dgm:pt modelId="{CD005BE3-1E67-4604-9EDE-90FEE9A363E9}" type="pres">
      <dgm:prSet presAssocID="{126101F1-02FC-467B-AE95-DF1F83C47EC9}" presName="arrow" presStyleLbl="alignNode1" presStyleIdx="2" presStyleCnt="3"/>
      <dgm:spPr/>
    </dgm:pt>
    <dgm:pt modelId="{4DEE8F65-7A92-47A2-9A3C-AD0B48EA9D4E}" type="pres">
      <dgm:prSet presAssocID="{126101F1-02FC-467B-AE95-DF1F83C47EC9}" presName="descendantArrow" presStyleLbl="bgAccFollowNode1" presStyleIdx="2" presStyleCnt="3"/>
      <dgm:spPr/>
    </dgm:pt>
  </dgm:ptLst>
  <dgm:cxnLst>
    <dgm:cxn modelId="{179E280B-1304-4861-BBA8-02CA076C78CC}" type="presOf" srcId="{E0E6A217-1860-43D6-9E3D-1FD230AE3AC7}" destId="{71A1CF11-C2E5-4DF1-B766-F2111BFE662F}" srcOrd="0" destOrd="0" presId="urn:microsoft.com/office/officeart/2016/7/layout/VerticalDownArrowProcess"/>
    <dgm:cxn modelId="{8DDD5D26-CAFD-48FF-A842-FF1FDB7CC643}" srcId="{C1885004-6D04-4A5E-885C-5FAE9EED8329}" destId="{58F47792-5774-4A78-918A-C1EAB4261C9A}" srcOrd="1" destOrd="0" parTransId="{8562ED8C-97F3-4BE0-9CD8-9CF53B2F5611}" sibTransId="{EA811D4A-46E4-455A-B703-FA0A2AC4E35B}"/>
    <dgm:cxn modelId="{B3604436-8C88-4379-B4DB-15EB257DEE49}" type="presOf" srcId="{126101F1-02FC-467B-AE95-DF1F83C47EC9}" destId="{CD005BE3-1E67-4604-9EDE-90FEE9A363E9}" srcOrd="1" destOrd="0" presId="urn:microsoft.com/office/officeart/2016/7/layout/VerticalDownArrowProcess"/>
    <dgm:cxn modelId="{426F445D-2B9F-4D39-A3B5-627CE6605BFE}" srcId="{58F47792-5774-4A78-918A-C1EAB4261C9A}" destId="{E0E6A217-1860-43D6-9E3D-1FD230AE3AC7}" srcOrd="0" destOrd="0" parTransId="{55BFC8CA-C68A-4EB9-8FB1-902299E1CA95}" sibTransId="{E26F4FB3-9238-44F8-9685-846E97FCA643}"/>
    <dgm:cxn modelId="{A99ADB69-4857-46D1-A754-87D2CF4044C2}" srcId="{C75AC16D-CF0A-4E3F-9F70-36AAFB6470A4}" destId="{7D6F414F-4ADC-49E2-9348-412091EEFB6B}" srcOrd="0" destOrd="0" parTransId="{9DD2021C-EAC2-4B71-95CF-0ED4B5ABFAE3}" sibTransId="{FC00EB0F-B5DD-46B7-97A0-41C71256CC60}"/>
    <dgm:cxn modelId="{5D457553-5E62-4AAE-AAB2-F60F80A30245}" type="presOf" srcId="{5A93E988-168A-449E-8263-8D74ED78DF2F}" destId="{4DEE8F65-7A92-47A2-9A3C-AD0B48EA9D4E}" srcOrd="0" destOrd="0" presId="urn:microsoft.com/office/officeart/2016/7/layout/VerticalDownArrowProcess"/>
    <dgm:cxn modelId="{DE496A8E-A807-4B67-AA12-DC03D8AB75AA}" type="presOf" srcId="{126101F1-02FC-467B-AE95-DF1F83C47EC9}" destId="{BE5EBEEA-DC14-44CE-8B7C-DE306B47B7B3}" srcOrd="0" destOrd="0" presId="urn:microsoft.com/office/officeart/2016/7/layout/VerticalDownArrowProcess"/>
    <dgm:cxn modelId="{D636118F-B3E1-45A5-98D8-851DCE6B8A6D}" type="presOf" srcId="{58F47792-5774-4A78-918A-C1EAB4261C9A}" destId="{CF641220-7756-4031-841C-05C02BFC91F7}" srcOrd="0" destOrd="0" presId="urn:microsoft.com/office/officeart/2016/7/layout/VerticalDownArrowProcess"/>
    <dgm:cxn modelId="{297D4F96-F93C-4534-996C-EBD6D2FDFE34}" srcId="{C1885004-6D04-4A5E-885C-5FAE9EED8329}" destId="{C75AC16D-CF0A-4E3F-9F70-36AAFB6470A4}" srcOrd="2" destOrd="0" parTransId="{BD4A96AD-5FFE-49D3-BD72-A3C181F14F91}" sibTransId="{4848B942-04A0-481B-A5E5-6CD69364973D}"/>
    <dgm:cxn modelId="{F837379C-0E51-451E-906E-D969AC4DE6F9}" type="presOf" srcId="{58F47792-5774-4A78-918A-C1EAB4261C9A}" destId="{5B2DC34F-B7D1-407E-A872-8C097CEF7199}" srcOrd="1" destOrd="0" presId="urn:microsoft.com/office/officeart/2016/7/layout/VerticalDownArrowProcess"/>
    <dgm:cxn modelId="{3EE088B1-B6E3-4D29-8F4A-4B0F80ECADD8}" type="presOf" srcId="{C75AC16D-CF0A-4E3F-9F70-36AAFB6470A4}" destId="{2456B6BF-1715-42DA-8E03-64134A24C209}" srcOrd="0" destOrd="0" presId="urn:microsoft.com/office/officeart/2016/7/layout/VerticalDownArrowProcess"/>
    <dgm:cxn modelId="{58E827C2-E54E-49AA-8891-D24FA47D6F08}" type="presOf" srcId="{7D6F414F-4ADC-49E2-9348-412091EEFB6B}" destId="{D0C22D29-335F-4C1E-B8D9-74B2CC20ECA5}" srcOrd="0" destOrd="0" presId="urn:microsoft.com/office/officeart/2016/7/layout/VerticalDownArrowProcess"/>
    <dgm:cxn modelId="{42584CC7-8980-4C46-8E3B-164745F53F39}" type="presOf" srcId="{C1885004-6D04-4A5E-885C-5FAE9EED8329}" destId="{5AE49C17-7435-4731-AFD5-ED187BBAF820}" srcOrd="0" destOrd="0" presId="urn:microsoft.com/office/officeart/2016/7/layout/VerticalDownArrowProcess"/>
    <dgm:cxn modelId="{C8EABECC-3E95-4823-A540-E229E9DD8198}" srcId="{C1885004-6D04-4A5E-885C-5FAE9EED8329}" destId="{126101F1-02FC-467B-AE95-DF1F83C47EC9}" srcOrd="0" destOrd="0" parTransId="{761830A7-693D-47D9-AE61-D77E03EADE4E}" sibTransId="{AC2A85F3-B744-4D35-A053-24571A540213}"/>
    <dgm:cxn modelId="{D23A6ED8-3F6D-4F5E-A28E-244D7CBE2834}" srcId="{126101F1-02FC-467B-AE95-DF1F83C47EC9}" destId="{5A93E988-168A-449E-8263-8D74ED78DF2F}" srcOrd="0" destOrd="0" parTransId="{C5845A67-55A2-4CC1-8DA7-24AE9D653EAC}" sibTransId="{1CF25D8B-8669-4949-A6BD-C7BE8A426285}"/>
    <dgm:cxn modelId="{7286BF57-61D3-471D-817B-21522E080522}" type="presParOf" srcId="{5AE49C17-7435-4731-AFD5-ED187BBAF820}" destId="{B6EDF5FE-A9DC-437B-B597-0ACA7E486F84}" srcOrd="0" destOrd="0" presId="urn:microsoft.com/office/officeart/2016/7/layout/VerticalDownArrowProcess"/>
    <dgm:cxn modelId="{D949F105-1827-4FF3-9A4E-D15E0DA18921}" type="presParOf" srcId="{B6EDF5FE-A9DC-437B-B597-0ACA7E486F84}" destId="{2456B6BF-1715-42DA-8E03-64134A24C209}" srcOrd="0" destOrd="0" presId="urn:microsoft.com/office/officeart/2016/7/layout/VerticalDownArrowProcess"/>
    <dgm:cxn modelId="{9ABA8137-3E33-4F64-AB43-9F5617DEF611}" type="presParOf" srcId="{B6EDF5FE-A9DC-437B-B597-0ACA7E486F84}" destId="{D0C22D29-335F-4C1E-B8D9-74B2CC20ECA5}" srcOrd="1" destOrd="0" presId="urn:microsoft.com/office/officeart/2016/7/layout/VerticalDownArrowProcess"/>
    <dgm:cxn modelId="{A2D71969-3C59-45F8-8D6E-4D527528AD27}" type="presParOf" srcId="{5AE49C17-7435-4731-AFD5-ED187BBAF820}" destId="{12EA14EB-2A3E-4507-BE88-01B661B48057}" srcOrd="1" destOrd="0" presId="urn:microsoft.com/office/officeart/2016/7/layout/VerticalDownArrowProcess"/>
    <dgm:cxn modelId="{FFA9E8E1-ED42-4D24-87D1-BB480E1014ED}" type="presParOf" srcId="{5AE49C17-7435-4731-AFD5-ED187BBAF820}" destId="{0C23A99F-DE70-4CC1-82C1-03A5CF98E707}" srcOrd="2" destOrd="0" presId="urn:microsoft.com/office/officeart/2016/7/layout/VerticalDownArrowProcess"/>
    <dgm:cxn modelId="{CE656411-7310-4E86-8464-D406627178B6}" type="presParOf" srcId="{0C23A99F-DE70-4CC1-82C1-03A5CF98E707}" destId="{CF641220-7756-4031-841C-05C02BFC91F7}" srcOrd="0" destOrd="0" presId="urn:microsoft.com/office/officeart/2016/7/layout/VerticalDownArrowProcess"/>
    <dgm:cxn modelId="{26F4CF8A-A37D-48D2-AE28-90D469FAA679}" type="presParOf" srcId="{0C23A99F-DE70-4CC1-82C1-03A5CF98E707}" destId="{5B2DC34F-B7D1-407E-A872-8C097CEF7199}" srcOrd="1" destOrd="0" presId="urn:microsoft.com/office/officeart/2016/7/layout/VerticalDownArrowProcess"/>
    <dgm:cxn modelId="{9F02220E-B846-487E-B180-CB4E2D539BD0}" type="presParOf" srcId="{0C23A99F-DE70-4CC1-82C1-03A5CF98E707}" destId="{71A1CF11-C2E5-4DF1-B766-F2111BFE662F}" srcOrd="2" destOrd="0" presId="urn:microsoft.com/office/officeart/2016/7/layout/VerticalDownArrowProcess"/>
    <dgm:cxn modelId="{9CEEB0DF-71BD-460C-9FAB-5694D72A8DCA}" type="presParOf" srcId="{5AE49C17-7435-4731-AFD5-ED187BBAF820}" destId="{9DC5758C-E514-41EC-B9A5-0E56CD35BA9A}" srcOrd="3" destOrd="0" presId="urn:microsoft.com/office/officeart/2016/7/layout/VerticalDownArrowProcess"/>
    <dgm:cxn modelId="{9A3B9B09-DB33-4E3E-B809-E745FA74980F}" type="presParOf" srcId="{5AE49C17-7435-4731-AFD5-ED187BBAF820}" destId="{0856A73D-58B4-4BF3-B143-064E4F5B885B}" srcOrd="4" destOrd="0" presId="urn:microsoft.com/office/officeart/2016/7/layout/VerticalDownArrowProcess"/>
    <dgm:cxn modelId="{757DB386-EADE-4BFD-9476-59F484B262C7}" type="presParOf" srcId="{0856A73D-58B4-4BF3-B143-064E4F5B885B}" destId="{BE5EBEEA-DC14-44CE-8B7C-DE306B47B7B3}" srcOrd="0" destOrd="0" presId="urn:microsoft.com/office/officeart/2016/7/layout/VerticalDownArrowProcess"/>
    <dgm:cxn modelId="{FC11E78F-2818-4CF8-A2BD-B8A3A5CD1954}" type="presParOf" srcId="{0856A73D-58B4-4BF3-B143-064E4F5B885B}" destId="{CD005BE3-1E67-4604-9EDE-90FEE9A363E9}" srcOrd="1" destOrd="0" presId="urn:microsoft.com/office/officeart/2016/7/layout/VerticalDownArrowProcess"/>
    <dgm:cxn modelId="{F451E537-F04E-421D-A767-87B2292C8064}" type="presParOf" srcId="{0856A73D-58B4-4BF3-B143-064E4F5B885B}" destId="{4DEE8F65-7A92-47A2-9A3C-AD0B48EA9D4E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CD7B7-ED2C-479B-B8F9-95273B83BECE}">
      <dsp:nvSpPr>
        <dsp:cNvPr id="0" name=""/>
        <dsp:cNvSpPr/>
      </dsp:nvSpPr>
      <dsp:spPr>
        <a:xfrm>
          <a:off x="0" y="11024"/>
          <a:ext cx="5124450" cy="7915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/>
            <a:t>Definition of Advocate</a:t>
          </a:r>
          <a:endParaRPr lang="en-US" sz="3300" kern="1200"/>
        </a:p>
      </dsp:txBody>
      <dsp:txXfrm>
        <a:off x="38638" y="49662"/>
        <a:ext cx="5047174" cy="714229"/>
      </dsp:txXfrm>
    </dsp:sp>
    <dsp:sp modelId="{2F3293BA-6396-4583-97DD-1535D819CFD7}">
      <dsp:nvSpPr>
        <dsp:cNvPr id="0" name=""/>
        <dsp:cNvSpPr/>
      </dsp:nvSpPr>
      <dsp:spPr>
        <a:xfrm>
          <a:off x="0" y="802530"/>
          <a:ext cx="5124450" cy="321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70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1 One who pleads the cause of another;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2 One who defends or maintains a cause or proposal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3 One who supports or promotes the interests of a cause or group</a:t>
          </a:r>
        </a:p>
      </dsp:txBody>
      <dsp:txXfrm>
        <a:off x="0" y="802530"/>
        <a:ext cx="5124450" cy="3210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7FA9E-E972-42AF-983F-EB5F84AE3D50}">
      <dsp:nvSpPr>
        <dsp:cNvPr id="0" name=""/>
        <dsp:cNvSpPr/>
      </dsp:nvSpPr>
      <dsp:spPr>
        <a:xfrm>
          <a:off x="0" y="507712"/>
          <a:ext cx="4717669" cy="106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parent can bring anyone they want to an IEP meeting – knowledge and expertise about their child</a:t>
          </a:r>
        </a:p>
      </dsp:txBody>
      <dsp:txXfrm>
        <a:off x="52089" y="559801"/>
        <a:ext cx="4613491" cy="962862"/>
      </dsp:txXfrm>
    </dsp:sp>
    <dsp:sp modelId="{4BA3EECC-3B3B-4018-9F11-21519D7DCA28}">
      <dsp:nvSpPr>
        <dsp:cNvPr id="0" name=""/>
        <dsp:cNvSpPr/>
      </dsp:nvSpPr>
      <dsp:spPr>
        <a:xfrm>
          <a:off x="0" y="1629472"/>
          <a:ext cx="4717669" cy="1067040"/>
        </a:xfrm>
        <a:prstGeom prst="roundRect">
          <a:avLst/>
        </a:prstGeom>
        <a:gradFill rotWithShape="0">
          <a:gsLst>
            <a:gs pos="0">
              <a:schemeClr val="accent2">
                <a:hueOff val="-852980"/>
                <a:satOff val="-9616"/>
                <a:lumOff val="117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852980"/>
                <a:satOff val="-9616"/>
                <a:lumOff val="117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time and location should be mutually convenient to the parent</a:t>
          </a:r>
        </a:p>
      </dsp:txBody>
      <dsp:txXfrm>
        <a:off x="52089" y="1681561"/>
        <a:ext cx="4613491" cy="962862"/>
      </dsp:txXfrm>
    </dsp:sp>
    <dsp:sp modelId="{98F7838F-D99D-45C4-9E23-A015FFA75AF2}">
      <dsp:nvSpPr>
        <dsp:cNvPr id="0" name=""/>
        <dsp:cNvSpPr/>
      </dsp:nvSpPr>
      <dsp:spPr>
        <a:xfrm>
          <a:off x="0" y="2751232"/>
          <a:ext cx="4717669" cy="1067040"/>
        </a:xfrm>
        <a:prstGeom prst="roundRect">
          <a:avLst/>
        </a:prstGeom>
        <a:gradFill rotWithShape="0">
          <a:gsLst>
            <a:gs pos="0">
              <a:schemeClr val="accent2">
                <a:hueOff val="-1705961"/>
                <a:satOff val="-19232"/>
                <a:lumOff val="2355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705961"/>
                <a:satOff val="-19232"/>
                <a:lumOff val="2355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District has to document efforts to reach out to parent about attending the meeting</a:t>
          </a:r>
        </a:p>
      </dsp:txBody>
      <dsp:txXfrm>
        <a:off x="52089" y="2803321"/>
        <a:ext cx="4613491" cy="962862"/>
      </dsp:txXfrm>
    </dsp:sp>
    <dsp:sp modelId="{75DF68F0-C61E-4434-A16E-93C0DB7F39B1}">
      <dsp:nvSpPr>
        <dsp:cNvPr id="0" name=""/>
        <dsp:cNvSpPr/>
      </dsp:nvSpPr>
      <dsp:spPr>
        <a:xfrm>
          <a:off x="0" y="3872992"/>
          <a:ext cx="4717669" cy="1067040"/>
        </a:xfrm>
        <a:prstGeom prst="roundRect">
          <a:avLst/>
        </a:prstGeom>
        <a:gradFill rotWithShape="0">
          <a:gsLst>
            <a:gs pos="0">
              <a:schemeClr val="accent2">
                <a:hueOff val="-2558941"/>
                <a:satOff val="-28848"/>
                <a:lumOff val="353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2558941"/>
                <a:satOff val="-28848"/>
                <a:lumOff val="353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District makes the final decision at the IEP Meeting</a:t>
          </a:r>
        </a:p>
      </dsp:txBody>
      <dsp:txXfrm>
        <a:off x="52089" y="3925081"/>
        <a:ext cx="4613491" cy="962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2C3AB-BAB2-4A05-9360-0700C7B0C54C}">
      <dsp:nvSpPr>
        <dsp:cNvPr id="0" name=""/>
        <dsp:cNvSpPr/>
      </dsp:nvSpPr>
      <dsp:spPr>
        <a:xfrm>
          <a:off x="0" y="27472"/>
          <a:ext cx="4717669" cy="2667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IEP Team attendance is not necessary if </a:t>
          </a:r>
          <a:r>
            <a:rPr lang="en-US" sz="2000" u="sng" kern="1200"/>
            <a:t>the parent and the LEA Agree in writing </a:t>
          </a:r>
          <a:r>
            <a:rPr lang="en-US" sz="2000" kern="1200"/>
            <a:t>that the required member’s attendance is not necessary. (When members of curriculum or related services is not being modified or discussed at the meeting)</a:t>
          </a:r>
        </a:p>
      </dsp:txBody>
      <dsp:txXfrm>
        <a:off x="130221" y="157693"/>
        <a:ext cx="4457227" cy="2407158"/>
      </dsp:txXfrm>
    </dsp:sp>
    <dsp:sp modelId="{77019184-EA60-48EE-8CC2-AEA3A4B48529}">
      <dsp:nvSpPr>
        <dsp:cNvPr id="0" name=""/>
        <dsp:cNvSpPr/>
      </dsp:nvSpPr>
      <dsp:spPr>
        <a:xfrm>
          <a:off x="0" y="2752672"/>
          <a:ext cx="4717669" cy="2667600"/>
        </a:xfrm>
        <a:prstGeom prst="roundRect">
          <a:avLst/>
        </a:prstGeom>
        <a:gradFill rotWithShape="0">
          <a:gsLst>
            <a:gs pos="0">
              <a:schemeClr val="accent2">
                <a:hueOff val="-2558941"/>
                <a:satOff val="-28848"/>
                <a:lumOff val="353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2558941"/>
                <a:satOff val="-28848"/>
                <a:lumOff val="353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REMEMBER</a:t>
          </a:r>
          <a:r>
            <a:rPr lang="en-US" sz="2000" kern="1200" dirty="0"/>
            <a:t> -If there is a member of your child’s educational team that you want at the meeting do not agree to a waiver)</a:t>
          </a:r>
        </a:p>
      </dsp:txBody>
      <dsp:txXfrm>
        <a:off x="130221" y="2882893"/>
        <a:ext cx="4457227" cy="2407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91A0D-19EC-44ED-93D3-D5253D0A4004}">
      <dsp:nvSpPr>
        <dsp:cNvPr id="0" name=""/>
        <dsp:cNvSpPr/>
      </dsp:nvSpPr>
      <dsp:spPr>
        <a:xfrm>
          <a:off x="0" y="665"/>
          <a:ext cx="4717669" cy="15561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F981A-92E7-4E43-BE24-BB5E5DD83C3D}">
      <dsp:nvSpPr>
        <dsp:cNvPr id="0" name=""/>
        <dsp:cNvSpPr/>
      </dsp:nvSpPr>
      <dsp:spPr>
        <a:xfrm>
          <a:off x="470725" y="350791"/>
          <a:ext cx="855865" cy="8558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B6094-D8F9-46A4-9EED-48DFC954470C}">
      <dsp:nvSpPr>
        <dsp:cNvPr id="0" name=""/>
        <dsp:cNvSpPr/>
      </dsp:nvSpPr>
      <dsp:spPr>
        <a:xfrm>
          <a:off x="1797316" y="665"/>
          <a:ext cx="2920352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Excusal from the IEP – Allows members to submit written input instead of attending the meeting. </a:t>
          </a:r>
          <a:r>
            <a:rPr lang="en-US" sz="1400" u="sng" kern="1200"/>
            <a:t>If the parent and LEA agree in writing.</a:t>
          </a:r>
          <a:endParaRPr lang="en-US" sz="1400" kern="1200"/>
        </a:p>
      </dsp:txBody>
      <dsp:txXfrm>
        <a:off x="1797316" y="665"/>
        <a:ext cx="2920352" cy="1556118"/>
      </dsp:txXfrm>
    </dsp:sp>
    <dsp:sp modelId="{B87B5178-B87C-4F24-A150-D514C2517973}">
      <dsp:nvSpPr>
        <dsp:cNvPr id="0" name=""/>
        <dsp:cNvSpPr/>
      </dsp:nvSpPr>
      <dsp:spPr>
        <a:xfrm>
          <a:off x="0" y="1945813"/>
          <a:ext cx="4717669" cy="15561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22766-D2F0-4E6B-8FBD-1BFA71D3481C}">
      <dsp:nvSpPr>
        <dsp:cNvPr id="0" name=""/>
        <dsp:cNvSpPr/>
      </dsp:nvSpPr>
      <dsp:spPr>
        <a:xfrm>
          <a:off x="470725" y="2295939"/>
          <a:ext cx="855865" cy="8558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3E2FD-BD0A-4FBC-AD5A-7F82A582305B}">
      <dsp:nvSpPr>
        <dsp:cNvPr id="0" name=""/>
        <dsp:cNvSpPr/>
      </dsp:nvSpPr>
      <dsp:spPr>
        <a:xfrm>
          <a:off x="1797316" y="1945813"/>
          <a:ext cx="2920352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EVEN though they may be discussing a modification to the members area of related services or curriculum.</a:t>
          </a:r>
        </a:p>
      </dsp:txBody>
      <dsp:txXfrm>
        <a:off x="1797316" y="1945813"/>
        <a:ext cx="2920352" cy="1556118"/>
      </dsp:txXfrm>
    </dsp:sp>
    <dsp:sp modelId="{CE41C444-CA88-445D-B40E-ABA1D3398ADF}">
      <dsp:nvSpPr>
        <dsp:cNvPr id="0" name=""/>
        <dsp:cNvSpPr/>
      </dsp:nvSpPr>
      <dsp:spPr>
        <a:xfrm>
          <a:off x="0" y="3890961"/>
          <a:ext cx="4717669" cy="1556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A9B6D-30C9-43F4-A6C1-AE041A9DD19E}">
      <dsp:nvSpPr>
        <dsp:cNvPr id="0" name=""/>
        <dsp:cNvSpPr/>
      </dsp:nvSpPr>
      <dsp:spPr>
        <a:xfrm>
          <a:off x="470725" y="4241088"/>
          <a:ext cx="855865" cy="8558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BE049-4A9E-4F18-99FD-A423983BB2CE}">
      <dsp:nvSpPr>
        <dsp:cNvPr id="0" name=""/>
        <dsp:cNvSpPr/>
      </dsp:nvSpPr>
      <dsp:spPr>
        <a:xfrm>
          <a:off x="1797316" y="3890961"/>
          <a:ext cx="2920352" cy="155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89" tIns="164689" rIns="164689" bIns="164689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NYS Regulations – Request must be given to parents at least 5 days prior to meeting</a:t>
          </a:r>
        </a:p>
      </dsp:txBody>
      <dsp:txXfrm>
        <a:off x="1797316" y="3890961"/>
        <a:ext cx="2920352" cy="1556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F08DA-1069-4691-B4F7-7F7AE86FAA25}">
      <dsp:nvSpPr>
        <dsp:cNvPr id="0" name=""/>
        <dsp:cNvSpPr/>
      </dsp:nvSpPr>
      <dsp:spPr>
        <a:xfrm>
          <a:off x="0" y="3829562"/>
          <a:ext cx="4802995" cy="12569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Law does not specify what can be changed on an IEP but it requires that the parents be provided with a copy of the amended IEP </a:t>
          </a:r>
        </a:p>
      </dsp:txBody>
      <dsp:txXfrm>
        <a:off x="0" y="3829562"/>
        <a:ext cx="4802995" cy="1256947"/>
      </dsp:txXfrm>
    </dsp:sp>
    <dsp:sp modelId="{CA38617D-CBDD-4E93-A2D5-87F21A2402EA}">
      <dsp:nvSpPr>
        <dsp:cNvPr id="0" name=""/>
        <dsp:cNvSpPr/>
      </dsp:nvSpPr>
      <dsp:spPr>
        <a:xfrm rot="10800000">
          <a:off x="0" y="1915230"/>
          <a:ext cx="4802995" cy="1933185"/>
        </a:xfrm>
        <a:prstGeom prst="upArrowCallout">
          <a:avLst/>
        </a:prstGeom>
        <a:gradFill rotWithShape="0">
          <a:gsLst>
            <a:gs pos="0">
              <a:schemeClr val="accent2">
                <a:hueOff val="-1279471"/>
                <a:satOff val="-14424"/>
                <a:lumOff val="176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279471"/>
                <a:satOff val="-14424"/>
                <a:lumOff val="176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(Parent can make request to amend IEP or School District provides parent with written proposal)</a:t>
          </a:r>
        </a:p>
      </dsp:txBody>
      <dsp:txXfrm rot="10800000">
        <a:off x="0" y="1915230"/>
        <a:ext cx="4802995" cy="1256126"/>
      </dsp:txXfrm>
    </dsp:sp>
    <dsp:sp modelId="{FC502058-EFCA-45D5-962B-5D1DE1806064}">
      <dsp:nvSpPr>
        <dsp:cNvPr id="0" name=""/>
        <dsp:cNvSpPr/>
      </dsp:nvSpPr>
      <dsp:spPr>
        <a:xfrm rot="10800000">
          <a:off x="0" y="899"/>
          <a:ext cx="4802995" cy="1933185"/>
        </a:xfrm>
        <a:prstGeom prst="upArrowCallout">
          <a:avLst/>
        </a:prstGeom>
        <a:gradFill rotWithShape="0">
          <a:gsLst>
            <a:gs pos="0">
              <a:schemeClr val="accent2">
                <a:hueOff val="-2558941"/>
                <a:satOff val="-28848"/>
                <a:lumOff val="353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2558941"/>
                <a:satOff val="-28848"/>
                <a:lumOff val="353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IDEA allows the CSE/DOE to amend or modify a student's IEP without holding an IEP meeting </a:t>
          </a:r>
          <a:r>
            <a:rPr lang="en-US" sz="1700" u="sng" kern="1200" dirty="0"/>
            <a:t>if the parent and the LEA agree. </a:t>
          </a:r>
          <a:endParaRPr lang="en-US" sz="1700" kern="1200" dirty="0"/>
        </a:p>
      </dsp:txBody>
      <dsp:txXfrm rot="10800000">
        <a:off x="0" y="899"/>
        <a:ext cx="4802995" cy="12561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704A8-9CCC-445F-91D4-51B76679EE48}">
      <dsp:nvSpPr>
        <dsp:cNvPr id="0" name=""/>
        <dsp:cNvSpPr/>
      </dsp:nvSpPr>
      <dsp:spPr>
        <a:xfrm>
          <a:off x="0" y="2261"/>
          <a:ext cx="4717669" cy="11459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3B4D2-4E69-40C1-8E43-BD8843867A23}">
      <dsp:nvSpPr>
        <dsp:cNvPr id="0" name=""/>
        <dsp:cNvSpPr/>
      </dsp:nvSpPr>
      <dsp:spPr>
        <a:xfrm>
          <a:off x="346647" y="260097"/>
          <a:ext cx="630267" cy="6302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2A303-33EF-49EF-BA95-B1429A8A99ED}">
      <dsp:nvSpPr>
        <dsp:cNvPr id="0" name=""/>
        <dsp:cNvSpPr/>
      </dsp:nvSpPr>
      <dsp:spPr>
        <a:xfrm>
          <a:off x="1323562" y="2261"/>
          <a:ext cx="3394106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How can you justify what you are asking for?</a:t>
          </a:r>
        </a:p>
      </dsp:txBody>
      <dsp:txXfrm>
        <a:off x="1323562" y="2261"/>
        <a:ext cx="3394106" cy="1145941"/>
      </dsp:txXfrm>
    </dsp:sp>
    <dsp:sp modelId="{1EDB9036-C9AF-4D9D-BAE3-C648CE5FC578}">
      <dsp:nvSpPr>
        <dsp:cNvPr id="0" name=""/>
        <dsp:cNvSpPr/>
      </dsp:nvSpPr>
      <dsp:spPr>
        <a:xfrm>
          <a:off x="0" y="1434688"/>
          <a:ext cx="4717669" cy="11459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F3FC-6A00-40CD-A9FF-B55686606A12}">
      <dsp:nvSpPr>
        <dsp:cNvPr id="0" name=""/>
        <dsp:cNvSpPr/>
      </dsp:nvSpPr>
      <dsp:spPr>
        <a:xfrm>
          <a:off x="346647" y="1692524"/>
          <a:ext cx="630267" cy="6302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13A8D-7F41-4480-BE6C-3E6E3E0F4D30}">
      <dsp:nvSpPr>
        <dsp:cNvPr id="0" name=""/>
        <dsp:cNvSpPr/>
      </dsp:nvSpPr>
      <dsp:spPr>
        <a:xfrm>
          <a:off x="1323562" y="1434688"/>
          <a:ext cx="3394106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/>
            <a:t>READ ALL WRITTEN MATERIALS – ESPECIALLY YOUR CHILD’S SCHOOL REPORTS</a:t>
          </a:r>
          <a:endParaRPr lang="en-US" sz="1600" kern="1200"/>
        </a:p>
      </dsp:txBody>
      <dsp:txXfrm>
        <a:off x="1323562" y="1434688"/>
        <a:ext cx="3394106" cy="1145941"/>
      </dsp:txXfrm>
    </dsp:sp>
    <dsp:sp modelId="{CBC4A8F3-628B-4D3B-AB16-8073D443B99F}">
      <dsp:nvSpPr>
        <dsp:cNvPr id="0" name=""/>
        <dsp:cNvSpPr/>
      </dsp:nvSpPr>
      <dsp:spPr>
        <a:xfrm>
          <a:off x="0" y="2867115"/>
          <a:ext cx="4717669" cy="11459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6161-EB67-4C6B-9EA8-9472D67B3CF3}">
      <dsp:nvSpPr>
        <dsp:cNvPr id="0" name=""/>
        <dsp:cNvSpPr/>
      </dsp:nvSpPr>
      <dsp:spPr>
        <a:xfrm>
          <a:off x="346647" y="3124952"/>
          <a:ext cx="630267" cy="6302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B78B9-51AA-44F3-BCEF-5433F5EB1E5F}">
      <dsp:nvSpPr>
        <dsp:cNvPr id="0" name=""/>
        <dsp:cNvSpPr/>
      </dsp:nvSpPr>
      <dsp:spPr>
        <a:xfrm>
          <a:off x="1323562" y="2867115"/>
          <a:ext cx="3394106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Bring copies of the reports and highlight for yourself relevant points in the paperwork that supports your requests</a:t>
          </a:r>
        </a:p>
      </dsp:txBody>
      <dsp:txXfrm>
        <a:off x="1323562" y="2867115"/>
        <a:ext cx="3394106" cy="1145941"/>
      </dsp:txXfrm>
    </dsp:sp>
    <dsp:sp modelId="{8A424157-E7D4-4AD6-B6C3-12F7E7D446FC}">
      <dsp:nvSpPr>
        <dsp:cNvPr id="0" name=""/>
        <dsp:cNvSpPr/>
      </dsp:nvSpPr>
      <dsp:spPr>
        <a:xfrm>
          <a:off x="0" y="4299542"/>
          <a:ext cx="4717669" cy="11459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B7EFE-AED5-4D2C-B5D0-E20B0BA11B68}">
      <dsp:nvSpPr>
        <dsp:cNvPr id="0" name=""/>
        <dsp:cNvSpPr/>
      </dsp:nvSpPr>
      <dsp:spPr>
        <a:xfrm>
          <a:off x="346647" y="4557379"/>
          <a:ext cx="630267" cy="6302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73D11-A121-4561-AA60-DEC76FD9C2E8}">
      <dsp:nvSpPr>
        <dsp:cNvPr id="0" name=""/>
        <dsp:cNvSpPr/>
      </dsp:nvSpPr>
      <dsp:spPr>
        <a:xfrm>
          <a:off x="1323562" y="4299542"/>
          <a:ext cx="3394106" cy="1145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79" tIns="121279" rIns="121279" bIns="12127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Goal - You want to give the CPSE/CSE </a:t>
          </a:r>
          <a:r>
            <a:rPr lang="en-US" sz="1600" b="1" u="sng" kern="1200"/>
            <a:t>PERMISSION</a:t>
          </a:r>
          <a:r>
            <a:rPr lang="en-US" sz="1600" b="1" kern="1200"/>
            <a:t> </a:t>
          </a:r>
          <a:r>
            <a:rPr lang="en-US" sz="1600" kern="1200"/>
            <a:t>to give you what you are asking for</a:t>
          </a:r>
        </a:p>
      </dsp:txBody>
      <dsp:txXfrm>
        <a:off x="1323562" y="4299542"/>
        <a:ext cx="3394106" cy="11459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6B6BF-1715-42DA-8E03-64134A24C209}">
      <dsp:nvSpPr>
        <dsp:cNvPr id="0" name=""/>
        <dsp:cNvSpPr/>
      </dsp:nvSpPr>
      <dsp:spPr>
        <a:xfrm>
          <a:off x="0" y="4100806"/>
          <a:ext cx="1179417" cy="13459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80" tIns="106680" rIns="838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Determine</a:t>
          </a:r>
        </a:p>
      </dsp:txBody>
      <dsp:txXfrm>
        <a:off x="0" y="4100806"/>
        <a:ext cx="1179417" cy="1345976"/>
      </dsp:txXfrm>
    </dsp:sp>
    <dsp:sp modelId="{D0C22D29-335F-4C1E-B8D9-74B2CC20ECA5}">
      <dsp:nvSpPr>
        <dsp:cNvPr id="0" name=""/>
        <dsp:cNvSpPr/>
      </dsp:nvSpPr>
      <dsp:spPr>
        <a:xfrm>
          <a:off x="1179417" y="4100806"/>
          <a:ext cx="3538251" cy="13459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72" tIns="190500" rIns="71772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Determine who is in charge – THE DECISION MAKER – this person is usually the CPSE Administrator of the School Psychologist</a:t>
          </a:r>
        </a:p>
      </dsp:txBody>
      <dsp:txXfrm>
        <a:off x="1179417" y="4100806"/>
        <a:ext cx="3538251" cy="1345976"/>
      </dsp:txXfrm>
    </dsp:sp>
    <dsp:sp modelId="{5B2DC34F-B7D1-407E-A872-8C097CEF7199}">
      <dsp:nvSpPr>
        <dsp:cNvPr id="0" name=""/>
        <dsp:cNvSpPr/>
      </dsp:nvSpPr>
      <dsp:spPr>
        <a:xfrm rot="10800000">
          <a:off x="0" y="2050884"/>
          <a:ext cx="1179417" cy="207011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1279471"/>
                <a:satOff val="-14424"/>
                <a:lumOff val="176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279471"/>
                <a:satOff val="-14424"/>
                <a:lumOff val="176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279471"/>
              <a:satOff val="-14424"/>
              <a:lumOff val="176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80" tIns="106680" rIns="838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Evaluate</a:t>
          </a:r>
        </a:p>
      </dsp:txBody>
      <dsp:txXfrm rot="-10800000">
        <a:off x="0" y="2050884"/>
        <a:ext cx="1179417" cy="1345572"/>
      </dsp:txXfrm>
    </dsp:sp>
    <dsp:sp modelId="{71A1CF11-C2E5-4DF1-B766-F2111BFE662F}">
      <dsp:nvSpPr>
        <dsp:cNvPr id="0" name=""/>
        <dsp:cNvSpPr/>
      </dsp:nvSpPr>
      <dsp:spPr>
        <a:xfrm>
          <a:off x="1179417" y="2050884"/>
          <a:ext cx="3538251" cy="1345572"/>
        </a:xfrm>
        <a:prstGeom prst="rect">
          <a:avLst/>
        </a:prstGeom>
        <a:solidFill>
          <a:schemeClr val="accent2">
            <a:tint val="40000"/>
            <a:alpha val="90000"/>
            <a:hueOff val="-1904177"/>
            <a:satOff val="-1973"/>
            <a:lumOff val="-13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904177"/>
              <a:satOff val="-1973"/>
              <a:lumOff val="-1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72" tIns="190500" rIns="71772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Evaluate who is at the meeting and what their role is.</a:t>
          </a:r>
        </a:p>
      </dsp:txBody>
      <dsp:txXfrm>
        <a:off x="1179417" y="2050884"/>
        <a:ext cx="3538251" cy="1345572"/>
      </dsp:txXfrm>
    </dsp:sp>
    <dsp:sp modelId="{CD005BE3-1E67-4604-9EDE-90FEE9A363E9}">
      <dsp:nvSpPr>
        <dsp:cNvPr id="0" name=""/>
        <dsp:cNvSpPr/>
      </dsp:nvSpPr>
      <dsp:spPr>
        <a:xfrm rot="10800000">
          <a:off x="0" y="962"/>
          <a:ext cx="1179417" cy="207011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hueOff val="-2558941"/>
                <a:satOff val="-28848"/>
                <a:lumOff val="353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2558941"/>
                <a:satOff val="-28848"/>
                <a:lumOff val="353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558941"/>
              <a:satOff val="-28848"/>
              <a:lumOff val="353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80" tIns="106680" rIns="838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Establish</a:t>
          </a:r>
        </a:p>
      </dsp:txBody>
      <dsp:txXfrm rot="-10800000">
        <a:off x="0" y="962"/>
        <a:ext cx="1179417" cy="1345572"/>
      </dsp:txXfrm>
    </dsp:sp>
    <dsp:sp modelId="{4DEE8F65-7A92-47A2-9A3C-AD0B48EA9D4E}">
      <dsp:nvSpPr>
        <dsp:cNvPr id="0" name=""/>
        <dsp:cNvSpPr/>
      </dsp:nvSpPr>
      <dsp:spPr>
        <a:xfrm>
          <a:off x="1179417" y="962"/>
          <a:ext cx="3538251" cy="1345572"/>
        </a:xfrm>
        <a:prstGeom prst="rect">
          <a:avLst/>
        </a:prstGeom>
        <a:solidFill>
          <a:schemeClr val="accent2">
            <a:tint val="40000"/>
            <a:alpha val="90000"/>
            <a:hueOff val="-3808354"/>
            <a:satOff val="-3946"/>
            <a:lumOff val="-27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3808354"/>
              <a:satOff val="-3946"/>
              <a:lumOff val="-2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72" tIns="190500" rIns="71772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Establish your role as the expert on your child. NO ONE knows your child like you do!</a:t>
          </a:r>
        </a:p>
      </dsp:txBody>
      <dsp:txXfrm>
        <a:off x="1179417" y="962"/>
        <a:ext cx="3538251" cy="1345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8DC5CF9-D641-4C31-9544-32014FC26F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81800" cy="723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ctr" defTabSz="931863" eaLnBrk="0" fontAlgn="auto" hangingPunct="0">
              <a:spcBef>
                <a:spcPts val="0"/>
              </a:spcBef>
              <a:spcAft>
                <a:spcPts val="0"/>
              </a:spcAft>
              <a:defRPr sz="2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D5AEC19-1ED6-4EBB-8E80-01213C1A895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33538" y="8483600"/>
            <a:ext cx="3203575" cy="628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b" anchorCtr="1" compatLnSpc="1">
            <a:prstTxWarp prst="textNoShape">
              <a:avLst/>
            </a:prstTxWarp>
          </a:bodyPr>
          <a:lstStyle>
            <a:lvl1pPr algn="ctr" defTabSz="931863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Christopher Treiber</a:t>
            </a:r>
          </a:p>
          <a:p>
            <a:pPr>
              <a:defRPr/>
            </a:pPr>
            <a:r>
              <a:rPr lang="en-US" dirty="0"/>
              <a:t>Advocating at the IEP Meeting</a:t>
            </a:r>
          </a:p>
          <a:p>
            <a:pPr>
              <a:defRPr/>
            </a:pPr>
            <a:r>
              <a:rPr lang="en-US" dirty="0"/>
              <a:t>QCDD Family Support Fair – 10.30.2020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79A94780-B62A-4F54-B404-94D4F5C3CFD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7478713" y="13476288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FF2CEF-4A91-4527-B3A1-06CA3F57EB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6805" name="Text Box 7">
            <a:extLst>
              <a:ext uri="{FF2B5EF4-FFF2-40B4-BE49-F238E27FC236}">
                <a16:creationId xmlns:a16="http://schemas.microsoft.com/office/drawing/2014/main" id="{ED38ADF3-DBA3-45F0-8F99-CEB833B59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2805113"/>
            <a:ext cx="1762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139" tIns="44070" rIns="88139" bIns="44070">
            <a:spAutoFit/>
          </a:bodyPr>
          <a:lstStyle>
            <a:lvl1pPr defTabSz="881063" eaLnBrk="0" hangingPunct="0"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 eaLnBrk="0" hangingPunct="0">
              <a:defRPr sz="6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 eaLnBrk="0" hangingPunct="0">
              <a:defRPr sz="6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 eaLnBrk="0" hangingPunct="0">
              <a:defRPr sz="6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 eaLnBrk="0" hangingPunct="0">
              <a:defRPr sz="6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5800" dirty="0"/>
          </a:p>
        </p:txBody>
      </p:sp>
      <p:pic>
        <p:nvPicPr>
          <p:cNvPr id="20486" name="Picture 6" descr="C:\Users\chris\AppData\Local\Microsoft\Windows\Temporary Internet Files\Content.Outlook\LU4Z05IC\IACLogoNewName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0"/>
            <a:ext cx="11461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C:\Users\chris\AppData\Local\Microsoft\Windows\Temporary Internet Files\Content.Outlook\LU4Z05IC\IACLogoNewName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98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BFF673BE-F936-4988-966C-A6285F7C63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63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46CE357C-FE88-4B7C-AAF2-F8FBB5BC4C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669A3E4-F3BF-4D54-B2C0-AE4BF850D52F}" type="datetimeFigureOut">
              <a:rPr lang="en-US"/>
              <a:pPr>
                <a:defRPr/>
              </a:pPr>
              <a:t>10/26/2020</a:t>
            </a:fld>
            <a:endParaRPr lang="en-US" dirty="0"/>
          </a:p>
        </p:txBody>
      </p:sp>
      <p:sp>
        <p:nvSpPr>
          <p:cNvPr id="1946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1029">
            <a:extLst>
              <a:ext uri="{FF2B5EF4-FFF2-40B4-BE49-F238E27FC236}">
                <a16:creationId xmlns:a16="http://schemas.microsoft.com/office/drawing/2014/main" id="{737DB391-A6AF-4A32-AF18-22CF2CDD093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1030">
            <a:extLst>
              <a:ext uri="{FF2B5EF4-FFF2-40B4-BE49-F238E27FC236}">
                <a16:creationId xmlns:a16="http://schemas.microsoft.com/office/drawing/2014/main" id="{F39E0E00-593B-4BDE-B30E-6E38CF9484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63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1031">
            <a:extLst>
              <a:ext uri="{FF2B5EF4-FFF2-40B4-BE49-F238E27FC236}">
                <a16:creationId xmlns:a16="http://schemas.microsoft.com/office/drawing/2014/main" id="{10F574E5-CC60-4CD4-8814-CC2ADA2BA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967576-A7A9-4E69-BCBA-D09AD92994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D1A330-3A79-40B9-8ECE-36D36B0BB5C3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en-US" altLang="en-US"/>
          </a:p>
        </p:txBody>
      </p:sp>
      <p:sp>
        <p:nvSpPr>
          <p:cNvPr id="22531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2CCFF3F-26AF-4079-9C61-74A91860EF79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kumimoji="0" lang="en-US" altLang="en-US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EEC37F-5652-4302-AB8A-7CB746F938A7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kumimoji="0"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FA8F3E-E285-40FF-BA09-62C57BB46687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kumimoji="0" lang="en-US" altLang="en-US"/>
          </a:p>
        </p:txBody>
      </p:sp>
      <p:sp>
        <p:nvSpPr>
          <p:cNvPr id="52227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224BAD-BC52-4C54-8D39-44D7D665474F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kumimoji="0" lang="en-US" altLang="en-US"/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30738" cy="3473450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4414838"/>
            <a:ext cx="5141913" cy="41846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/>
              <a:t> 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1012825" y="4648200"/>
            <a:ext cx="49847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413" tIns="46706" rIns="93413" bIns="46706">
            <a:spAutoFit/>
          </a:bodyPr>
          <a:lstStyle>
            <a:lvl1pPr defTabSz="9350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50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50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50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50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en-US">
                <a:latin typeface="Arial" panose="020B0604020202020204" pitchFamily="34" charset="0"/>
              </a:rPr>
              <a:t>A school has many instructional and supportive services to offer a student.  Special education is one of those services, and it is a service provided only to eligible students.   It is important to realize that special education is </a:t>
            </a:r>
            <a:r>
              <a:rPr kumimoji="0" lang="en-US" altLang="en-US" u="sng">
                <a:latin typeface="Arial" panose="020B0604020202020204" pitchFamily="34" charset="0"/>
              </a:rPr>
              <a:t>not</a:t>
            </a:r>
            <a:r>
              <a:rPr kumimoji="0" lang="en-US" altLang="en-US">
                <a:latin typeface="Arial" panose="020B0604020202020204" pitchFamily="34" charset="0"/>
              </a:rPr>
              <a:t> just designed as a supportive service for any student who is struggling in school.  Special education was designed for students who have </a:t>
            </a:r>
            <a:r>
              <a:rPr kumimoji="0" lang="en-US" altLang="en-US" u="sng">
                <a:latin typeface="Arial" panose="020B0604020202020204" pitchFamily="34" charset="0"/>
              </a:rPr>
              <a:t>disabilities</a:t>
            </a:r>
            <a:r>
              <a:rPr kumimoji="0" lang="en-US" altLang="en-US">
                <a:latin typeface="Arial" panose="020B0604020202020204" pitchFamily="34" charset="0"/>
              </a:rPr>
              <a:t> that affect their ability to make progress in education and require special services. </a:t>
            </a:r>
            <a:endParaRPr kumimoji="0" lang="en-US" altLang="en-US" i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kumimoji="0" lang="en-US" altLang="en-US" i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en-US" altLang="en-US">
                <a:latin typeface="Arial" panose="020B0604020202020204" pitchFamily="34" charset="0"/>
              </a:rPr>
              <a:t>The term “special education” should always be assumed to include </a:t>
            </a:r>
            <a:r>
              <a:rPr kumimoji="0" lang="en-US" altLang="en-US" u="sng">
                <a:latin typeface="Arial" panose="020B0604020202020204" pitchFamily="34" charset="0"/>
              </a:rPr>
              <a:t>either</a:t>
            </a:r>
            <a:r>
              <a:rPr kumimoji="0" lang="en-US" altLang="en-US">
                <a:latin typeface="Arial" panose="020B0604020202020204" pitchFamily="34" charset="0"/>
              </a:rPr>
              <a:t> the need for specially designed instruction </a:t>
            </a:r>
            <a:r>
              <a:rPr kumimoji="0" lang="en-US" altLang="en-US" u="sng">
                <a:latin typeface="Arial" panose="020B0604020202020204" pitchFamily="34" charset="0"/>
              </a:rPr>
              <a:t>or</a:t>
            </a:r>
            <a:r>
              <a:rPr kumimoji="0" lang="en-US" altLang="en-US">
                <a:latin typeface="Arial" panose="020B0604020202020204" pitchFamily="34" charset="0"/>
              </a:rPr>
              <a:t> the need for a related service(s) that is necessary to access the general curriculum, or both.</a:t>
            </a:r>
            <a:endParaRPr kumimoji="0" lang="en-US" altLang="en-US" i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8296D1-E80A-4F03-B139-086D0BB88AD1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kumimoji="0" lang="en-US" altLang="en-US"/>
          </a:p>
        </p:txBody>
      </p:sp>
      <p:sp>
        <p:nvSpPr>
          <p:cNvPr id="54275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BF5C07A-9887-450C-867B-075B974D73A5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kumimoji="0" lang="en-US" altLang="en-US"/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32325" cy="3475038"/>
          </a:xfrm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4414838"/>
            <a:ext cx="6154737" cy="41846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/>
              <a:t>Each of these has a specific definition and criteria that the student must meet in order to be classified as having that disability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5FF8B8-E42D-4497-A349-42853179E8EF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kumimoji="0" lang="en-US" altLang="en-US"/>
          </a:p>
        </p:txBody>
      </p:sp>
      <p:sp>
        <p:nvSpPr>
          <p:cNvPr id="57347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9EE6EF-BCB4-400A-887B-F8CC3F22442E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22</a:t>
            </a:fld>
            <a:endParaRPr kumimoji="0" lang="en-US" altLang="en-US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2573CE-15C3-4E04-A339-8677AC3E1677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kumimoji="0" lang="en-US" altLang="en-US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971925" y="8834438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54" tIns="46578" rIns="93154" bIns="46578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FD64FE-28CD-4CE8-A962-1315D9D08A8C}" type="slidenum">
              <a:rPr kumimoji="0" lang="en-US" altLang="en-US" sz="1300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kumimoji="0" lang="en-US" altLang="en-US" sz="1300">
              <a:cs typeface="Arial" panose="020B0604020202020204" pitchFamily="34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4562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4838"/>
            <a:ext cx="5143500" cy="41814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54" tIns="46578" rIns="93154" bIns="4657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37186F-7DBA-4E6B-9CE9-0E45B1EAB02F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kumimoji="0"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9DFBD6-AEBB-455D-BB7A-84A4F4B37137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kumimoji="0"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9A6692-964C-4905-9EEA-B25AB2E58C36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kumimoji="0"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60EC81-C2F1-4120-92F7-2EEF6F031331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kumimoji="0"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595D38-F1F6-47F9-AB69-98AF63269EFF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kumimoji="0" lang="en-US" altLang="en-US"/>
          </a:p>
        </p:txBody>
      </p:sp>
      <p:sp>
        <p:nvSpPr>
          <p:cNvPr id="70659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37C823-FCD3-4395-8219-71D19483746A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29</a:t>
            </a:fld>
            <a:endParaRPr kumimoji="0" lang="en-US" altLang="en-US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22DF8A-ED5E-4027-B93C-BBE7037A6719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kumimoji="0"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E688EC-AAD8-4DAD-9856-CEB10E347156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kumimoji="0"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AED084-FF2D-4438-965C-58931E10F210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kumimoji="0"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A0B80-B5EA-465B-A62A-ABAFFA8FB453}" type="slidenum">
              <a:rPr lang="en-US" altLang="en-US"/>
              <a:pPr/>
              <a:t>38</a:t>
            </a:fld>
            <a:endParaRPr lang="en-US" altLang="en-US" dirty="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53B6E1-4953-4958-B2C1-E3C6CC83CB6B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kumimoji="0" lang="en-US" altLang="en-US"/>
          </a:p>
        </p:txBody>
      </p:sp>
      <p:sp>
        <p:nvSpPr>
          <p:cNvPr id="83971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65BF78-3259-4136-BC03-274E02E9297E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39</a:t>
            </a:fld>
            <a:endParaRPr kumimoji="0" lang="en-US" altLang="en-US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AC5A7E-B747-4CEA-9DC7-84B364706F35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kumimoji="0" lang="en-US" altLang="en-US"/>
          </a:p>
        </p:txBody>
      </p:sp>
      <p:sp>
        <p:nvSpPr>
          <p:cNvPr id="86019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D2AE64-326F-4F8F-A73E-7ED75DC1A32C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40</a:t>
            </a:fld>
            <a:endParaRPr kumimoji="0" lang="en-US" altLang="en-US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B98BFF-1DDC-461F-A269-63BE64CE69BF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kumimoji="0" lang="en-US" altLang="en-US"/>
          </a:p>
        </p:txBody>
      </p:sp>
      <p:sp>
        <p:nvSpPr>
          <p:cNvPr id="88067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EDC228-C20F-4EFB-A617-842C32C1C9E0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41</a:t>
            </a:fld>
            <a:endParaRPr kumimoji="0" lang="en-US" altLang="en-US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B402F-7E15-4723-8B2E-A57C40B0DD2B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116388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0DDC27-12BA-4CED-A8B5-45894E06DC0E}" type="slidenum">
              <a:rPr kumimoji="0"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kumimoji="0"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47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CD7E0B-F239-405D-A7F3-3E5F7B28CFDB}" type="slidenum">
              <a:rPr kumimoji="0"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7</a:t>
            </a:fld>
            <a:endParaRPr kumimoji="0"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4562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4838"/>
            <a:ext cx="5143500" cy="41814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164B0C-3633-4E62-B607-9E7F4024DCD3}" type="slidenum">
              <a:rPr kumimoji="0"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kumimoji="0"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7A035F-C3E8-4525-8A2C-3BA757108F5B}" type="slidenum">
              <a:rPr kumimoji="0"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kumimoji="0" lang="en-US" altLang="en-US">
              <a:latin typeface="Arial" panose="020B0604020202020204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1E4F9B-63F4-4783-B2EF-ACBBA6589FEE}" type="slidenum">
              <a:rPr kumimoji="0"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kumimoji="0"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6867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1397F-4D29-4C14-856C-8BAE410283C6}" type="slidenum">
              <a:rPr kumimoji="0"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10</a:t>
            </a:fld>
            <a:endParaRPr kumimoji="0"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456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4838"/>
            <a:ext cx="5143500" cy="41814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73BB46-BEE6-4A65-8111-6D8F766A1FCA}" type="slidenum">
              <a:rPr kumimoji="0" lang="en-US" altLang="en-US" smtClean="0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kumimoji="0"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59" name="Rectangle 1031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164" tIns="46582" rIns="93164" bIns="46582" anchor="b"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104062-D005-466E-BF64-531429B80C1E}" type="slidenum">
              <a:rPr kumimoji="0" lang="en-US" altLang="en-US"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</a:pPr>
              <a:t>15</a:t>
            </a:fld>
            <a:endParaRPr kumimoji="0"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0088"/>
            <a:ext cx="4646612" cy="3484562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4838"/>
            <a:ext cx="5143500" cy="41814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CD8180-A56D-4452-8958-E24003130ABE}" type="slidenum">
              <a:rPr kumimoji="0"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kumimoji="0"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2-HD-B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53AEA1-D744-4274-9773-3F5ED0B3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CAA9-A35A-4782-95C0-F006C0AFE67D}" type="datetimeFigureOut">
              <a:rPr lang="en-US"/>
              <a:pPr>
                <a:defRPr/>
              </a:pPr>
              <a:t>10/26/2020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000EF1-D9F8-4CD4-81FC-81EA4797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6CEEC5-2CBD-4D51-B045-01F111E9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3BFD-64EB-4CEC-B8CA-65D11C723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7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477CA-8B9E-4288-B7EF-8F1CBA84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38CDD-D562-4CF3-A0F6-894E3804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EB6E9-063E-46CF-AD06-09E2BA53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fld id="{11878E56-E47B-41A4-BF10-FE6FA4F0AA90}" type="slidenum">
              <a:rPr lang="en-US" altLang="en-US"/>
              <a:pPr lvl="1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645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2-HD-B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66AD5E4-E07C-4698-B960-5ACED9AB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6548574-7163-406A-B361-D72E5ED5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F9D3528-5C67-4C27-B253-853F7B7C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fld id="{D4F9EA3B-9918-46BB-A6F9-27D0A399B5CA}" type="slidenum">
              <a:rPr lang="en-US" altLang="en-US"/>
              <a:pPr lvl="1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7624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2-HD-B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D06BBF-6017-47E6-8756-AEF6F391245C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7BF94-8E3F-45C1-BDF3-5893D14FBF43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848C7A0F-F5F6-41B3-A1A5-D071B9C5831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DD55EB7-F701-4B89-9132-5BF9A9E10E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E81151-DB7D-448A-B4DC-F7304D1938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fld id="{4787834C-B4F1-4C63-9C36-963D08A84532}" type="slidenum">
              <a:rPr lang="en-US" altLang="en-US"/>
              <a:pPr lvl="1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749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2-HD-B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7C504C1-97AE-46F8-8D35-764281BC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7C276AF-555F-4CCA-82A0-DF71C976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8599FB6-8672-46A1-B43D-6AF877EB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fld id="{C1855EB4-76CD-4711-829B-CEEC4F4DC509}" type="slidenum">
              <a:rPr lang="en-US" altLang="en-US"/>
              <a:pPr lvl="1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5239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460D2C80-99F6-4C17-BC3D-1378F74161D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D5DDBD7-C950-4AE0-95F9-30EFAE3129F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D1DF3932-56B9-4596-8E0F-08D2C073E19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fld id="{B2B01CAE-B874-4316-8C4F-A9267F8D929A}" type="slidenum">
              <a:rPr lang="en-US" altLang="en-US"/>
              <a:pPr lvl="1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60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2403786F-F46B-4D1D-8CD4-4FFA8971214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CA57871-58E8-4D12-B6B6-C01A746FD27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5254CCE-C223-43BD-9586-E1CA6E82995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fld id="{C5DAEEB6-FF63-4D14-A478-33EB9656B0FA}" type="slidenum">
              <a:rPr lang="en-US" altLang="en-US"/>
              <a:pPr lvl="1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6021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1AC6-A35E-4A75-98BA-B3CA9663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B3739-AC64-4692-BF5D-FF7EED2E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8DB6-D330-40C4-AF22-D2545029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fld id="{7D8917A4-1DDB-4EE7-887B-49B27122AC83}" type="slidenum">
              <a:rPr lang="en-US" altLang="en-US"/>
              <a:pPr lvl="1">
                <a:defRPr/>
              </a:p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57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2-HD-B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EF3A5B-0C8F-4713-BB6E-6F0D66DE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DF6183-69F8-4E1C-AA30-56F27425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243D50-915F-4466-B86C-C3635B71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fld id="{E84BC44D-FFD0-4795-8B97-ACF0A233FA30}" type="slidenum">
              <a:rPr lang="en-US" altLang="en-US"/>
              <a:pPr lvl="1">
                <a:defRPr/>
              </a:p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3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FE707-5457-4155-A939-B4BC59DF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27BA-A183-4551-8E35-CE3910EF2EE0}" type="datetimeFigureOut">
              <a:rPr lang="en-US"/>
              <a:pPr>
                <a:defRPr/>
              </a:pPr>
              <a:t>10/26/2020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569BC-9BE7-400C-9036-BE2E7DFF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B42F7-69DA-40BF-B45C-985EBA55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7BE9-A132-48E2-BA51-1ECF5E9F3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9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2-HD-B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24C6128-A7C7-437B-841B-ABE428265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06D177-2A30-410E-A40A-4C244900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D2D525-7818-4CF2-9314-36DFC904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fld id="{92C1BF0D-EFE0-40D9-ADEB-83FD10B84D5E}" type="slidenum">
              <a:rPr lang="en-US" altLang="en-US"/>
              <a:pPr lvl="1">
                <a:defRPr/>
              </a:p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DF2EE-B96E-4C98-9263-81F56148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648F5-C79A-41B6-9D3B-EB82C1F9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50C41-53D8-416D-8A28-78289188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fld id="{F9690668-F36F-4263-BA0A-108B6C075826}" type="slidenum">
              <a:rPr lang="en-US" altLang="en-US"/>
              <a:pPr lvl="1">
                <a:defRPr/>
              </a:p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9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5C66D-7D6A-4EDE-AD73-E6FEEA87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C5E98-A905-436C-B2A0-1E30CEEB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378D4B-F44E-437A-A00B-03C180A0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fld id="{014055FA-F660-4EA9-8825-8D7A9BB370EF}" type="slidenum">
              <a:rPr lang="en-US" altLang="en-US"/>
              <a:pPr lvl="1">
                <a:defRPr/>
              </a:p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7EC81-37D5-4E74-B7E5-F461B2DA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83C55-32F9-4067-BB84-2B41194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380D1-C774-4A81-9C64-3E1E45D5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fld id="{076E7131-9E69-49AB-9CFC-2A039F194EB8}" type="slidenum">
              <a:rPr lang="en-US" altLang="en-US"/>
              <a:pPr lvl="1">
                <a:defRPr/>
              </a:p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2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05BF9-C3CE-4577-865E-E95D39CD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539E-5EE0-4EC0-95E5-9D058010D18E}" type="datetimeFigureOut">
              <a:rPr lang="en-US"/>
              <a:pPr>
                <a:defRPr/>
              </a:pPr>
              <a:t>10/26/2020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339BA-124C-43D3-AD87-75EEB9C1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4A815-B221-40D5-A5F8-8D6EC5C3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99CF-B3B5-446F-B9CE-CDED63657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1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0972D-2556-4CCD-8AC8-D633FC38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7969-F1D4-44A3-9547-1664225B71FB}" type="datetimeFigureOut">
              <a:rPr lang="en-US"/>
              <a:pPr>
                <a:defRPr/>
              </a:pPr>
              <a:t>10/26/2020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9A6CD-69C2-46B7-BA19-16B1334F6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0971-43F8-4FCE-B7D9-78432CDC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B00B-B9D1-484B-92E3-81FAB00B9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77D19-DBED-487D-93B1-1CBEF613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446C0-CCE5-4AEA-B85F-8427A21C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00DD7-5123-40D0-B186-5CD0ACB8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fld id="{F7A77A5C-5FB6-49E1-BECB-71C9E8FAC685}" type="slidenum">
              <a:rPr lang="en-US" altLang="en-US"/>
              <a:pPr lvl="1">
                <a:defRPr/>
              </a:p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2-HD-TOP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3F8660-74AE-4DCB-8A4C-84D0E8085AC3}" type="datetimeFigureOut">
              <a:rPr lang="en-US"/>
              <a:pPr>
                <a:defRPr/>
              </a:pPr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363DFB-F8AF-42E4-9148-96B332088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  <p:sldLayoutId id="2147484251" r:id="rId13"/>
    <p:sldLayoutId id="2147484252" r:id="rId14"/>
    <p:sldLayoutId id="2147484253" r:id="rId15"/>
    <p:sldLayoutId id="2147484254" r:id="rId16"/>
    <p:sldLayoutId id="2147484255" r:id="rId17"/>
  </p:sldLayoutIdLst>
  <p:hf sldNum="0" hdr="0" ft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-PwGeZlZ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C7A06F-EF9F-4129-A8FA-8CF591FB47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5900" y="2600908"/>
            <a:ext cx="8712200" cy="10826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sz="5300" b="1" dirty="0"/>
              <a:t>“Advocating </a:t>
            </a:r>
            <a:br>
              <a:rPr lang="en-US" sz="5300" b="1" dirty="0"/>
            </a:br>
            <a:r>
              <a:rPr lang="en-US" sz="5300" b="1" dirty="0"/>
              <a:t>at the IEP Meeting</a:t>
            </a:r>
            <a:r>
              <a:rPr lang="en-US" sz="5300" b="1" dirty="0">
                <a:latin typeface="Times New Roman" pitchFamily="18" charset="0"/>
              </a:rPr>
              <a:t>”</a:t>
            </a:r>
            <a:br>
              <a:rPr lang="en-US" sz="5300" b="1" dirty="0">
                <a:latin typeface="Times New Roman" pitchFamily="18" charset="0"/>
              </a:rPr>
            </a:b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strategies for success</a:t>
            </a:r>
            <a:b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what every parent needs to know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ntique Olive Roman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084763"/>
            <a:ext cx="8604250" cy="1501775"/>
          </a:xfrm>
        </p:spPr>
        <p:txBody>
          <a:bodyPr/>
          <a:lstStyle/>
          <a:p>
            <a:pPr algn="ctr"/>
            <a:r>
              <a:rPr lang="en-US" altLang="en-US" sz="1600" b="1" dirty="0"/>
              <a:t>Presenter:</a:t>
            </a:r>
          </a:p>
          <a:p>
            <a:pPr algn="ctr"/>
            <a:r>
              <a:rPr lang="en-US" altLang="en-US" sz="1600" b="1" dirty="0"/>
              <a:t>Christopher Treiber </a:t>
            </a:r>
          </a:p>
          <a:p>
            <a:pPr algn="ctr"/>
            <a:r>
              <a:rPr lang="en-US" altLang="en-US" sz="1600" b="1" dirty="0"/>
              <a:t>Associate Executive Director, Children’s Services</a:t>
            </a:r>
          </a:p>
          <a:p>
            <a:pPr algn="ctr"/>
            <a:r>
              <a:rPr lang="en-US" altLang="en-US" sz="1600" b="1" dirty="0"/>
              <a:t> INTERAGENCY COUNCIL for Developmental Disabilities Agencies, Inc. </a:t>
            </a:r>
          </a:p>
          <a:p>
            <a:pPr algn="ctr"/>
            <a:endParaRPr lang="en-US" altLang="en-US" b="1" dirty="0"/>
          </a:p>
          <a:p>
            <a:pPr algn="ctr"/>
            <a:endParaRPr lang="en-US" altLang="en-US" b="1" dirty="0"/>
          </a:p>
          <a:p>
            <a:pPr>
              <a:lnSpc>
                <a:spcPct val="70000"/>
              </a:lnSpc>
            </a:pPr>
            <a:endParaRPr lang="en-US" altLang="en-US" dirty="0"/>
          </a:p>
        </p:txBody>
      </p:sp>
      <p:sp>
        <p:nvSpPr>
          <p:cNvPr id="21508" name="Rectangle 9"/>
          <p:cNvSpPr txBox="1">
            <a:spLocks noGrp="1" noChangeArrowheads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0E79B8-0AAD-4AAF-8E09-DC4735B20F03}" type="slidenum">
              <a:rPr lang="en-US" altLang="en-US" sz="1400">
                <a:latin typeface="Times New Roman" panose="02020603050405020304" pitchFamily="18" charset="0"/>
              </a:rPr>
              <a:pPr lvl="1"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A5FCFA71-1A51-4B7A-8E05-660833F77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" y="4041068"/>
            <a:ext cx="878459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Queens Council on Developmental Disabilities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Family Support Fair  - October 30, 2020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10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303BA349-D215-4DAA-999B-A2C0CA47A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113666" name="Rectangle 2">
            <a:extLst>
              <a:ext uri="{FF2B5EF4-FFF2-40B4-BE49-F238E27FC236}">
                <a16:creationId xmlns:a16="http://schemas.microsoft.com/office/drawing/2014/main" id="{EC6C4A8A-C80A-4972-9BC8-F87D5366A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97561"/>
            <a:ext cx="6990036" cy="1293028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What Does the word “Appropriate” mean?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2743200"/>
            <a:ext cx="8115300" cy="3475485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altLang="en-US"/>
              <a:t>   Until March of 2017 The definition of Appropriate had been interpreted by the United States Supreme Court to mean (Rowley 1982) - the educational program “</a:t>
            </a:r>
            <a:r>
              <a:rPr lang="en-US" altLang="en-US" u="sng"/>
              <a:t>must be reasonably calculated to provide some educational benefit to the individual child.”  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altLang="en-US"/>
              <a:t>	The court ruled “We therefore conclude that the “basic floor of opportunity provided by the Act consists of access to specialized instruction and related services which are </a:t>
            </a:r>
            <a:r>
              <a:rPr lang="en-US" altLang="en-US" u="sng"/>
              <a:t>individually designed to provide educational benefit to the handicapped child”</a:t>
            </a:r>
          </a:p>
        </p:txBody>
      </p:sp>
      <p:sp>
        <p:nvSpPr>
          <p:cNvPr id="35842" name="Date Placeholder 3"/>
          <p:cNvSpPr txBox="1">
            <a:spLocks noGrp="1"/>
          </p:cNvSpPr>
          <p:nvPr/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3" name="Slide Number Placeholder 5"/>
          <p:cNvSpPr txBox="1">
            <a:spLocks noGrp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65A3CBE0-E9DA-4227-BA0B-EC06D2F7B86E}" type="slidenum"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lvl="1"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10</a:t>
            </a:fld>
            <a:endParaRPr lang="en-US" altLang="en-US" sz="1400">
              <a:solidFill>
                <a:srgbClr val="FFFFFF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21359-0B24-4132-9FA4-E57082DE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err="1"/>
              <a:t>Endrew</a:t>
            </a:r>
            <a:r>
              <a:rPr lang="en-US" sz="3700" dirty="0"/>
              <a:t> F. v. Douglas County School District</a:t>
            </a:r>
          </a:p>
        </p:txBody>
      </p:sp>
      <p:pic>
        <p:nvPicPr>
          <p:cNvPr id="3789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572" y="2515022"/>
            <a:ext cx="2285578" cy="228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50A09A41-9C62-4520-A037-5DFE9A295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872" y="2194561"/>
            <a:ext cx="5209778" cy="379072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1500" dirty="0"/>
              <a:t>On March 22, 2017 the U.S. Supreme Court in an 8-0 unanimous decision ruled that students with IEP’s are entitled to a higher level of educational benefit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1500" dirty="0"/>
          </a:p>
          <a:p>
            <a:pPr fontAlgn="auto">
              <a:spcAft>
                <a:spcPts val="0"/>
              </a:spcAft>
              <a:defRPr/>
            </a:pPr>
            <a:endParaRPr lang="en-US" altLang="en-US" sz="1500" dirty="0"/>
          </a:p>
          <a:p>
            <a:pPr fontAlgn="auto">
              <a:spcAft>
                <a:spcPts val="0"/>
              </a:spcAft>
              <a:defRPr/>
            </a:pPr>
            <a:r>
              <a:rPr lang="en-US" altLang="en-US" sz="1500" dirty="0"/>
              <a:t>Chief Justice Roberts in the courts decision ruled that in order for a school to meet its obligation under IDEA “a school must offer an IEP </a:t>
            </a:r>
            <a:r>
              <a:rPr lang="en-US" altLang="en-US" sz="1500" u="sng" dirty="0"/>
              <a:t>reasonably calculated to enable a child to make progress appropriate in light of the child’s circumstance” </a:t>
            </a:r>
            <a:r>
              <a:rPr lang="en-US" altLang="en-US" sz="1500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1500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1500" dirty="0"/>
              <a:t>He states that “the essential function of an IEP is to set out a plan for pursuing academic and functional advancement.” 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15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ABDD070-1412-490C-9218-37051EE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30722" name="Rectangle 2">
            <a:extLst>
              <a:ext uri="{FF2B5EF4-FFF2-40B4-BE49-F238E27FC236}">
                <a16:creationId xmlns:a16="http://schemas.microsoft.com/office/drawing/2014/main" id="{C2F18275-FC17-4B5C-9547-CB4F5B6C8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599" y="804334"/>
            <a:ext cx="2603500" cy="5249333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400">
                <a:solidFill>
                  <a:srgbClr val="FFFFFF"/>
                </a:solidFill>
              </a:rPr>
              <a:t>VERY IMPORTANT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1079B41-ACCD-495D-83BE-4860CC8959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6041" y="804334"/>
            <a:ext cx="4703608" cy="5249333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000">
                <a:solidFill>
                  <a:schemeClr val="tx2"/>
                </a:solidFill>
              </a:rPr>
              <a:t>  The Rowley court determined that congress placed every bit as much emphasis on </a:t>
            </a:r>
            <a:r>
              <a:rPr lang="en-US" altLang="en-US" sz="2000" b="1" u="sng">
                <a:solidFill>
                  <a:schemeClr val="tx2"/>
                </a:solidFill>
              </a:rPr>
              <a:t>compliance</a:t>
            </a:r>
            <a:r>
              <a:rPr lang="en-US" altLang="en-US" sz="2000">
                <a:solidFill>
                  <a:schemeClr val="tx2"/>
                </a:solidFill>
              </a:rPr>
              <a:t> with the procedures giving parents a large measure of participation at every stage as it did upon measuring the IEP against any substantive standard 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00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000">
                <a:solidFill>
                  <a:schemeClr val="tx2"/>
                </a:solidFill>
              </a:rPr>
              <a:t>The court also cautioned courts not to impose their view of preferable educational methods upon States.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000" b="1" u="sng">
                <a:solidFill>
                  <a:schemeClr val="tx2"/>
                </a:solidFill>
              </a:rPr>
              <a:t>The States and LEA’s are best suited to choosing the educational method.  The courts lack the “specialized “knowledge and experience”  (ABA)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76DD2FD6-E6FD-4CD7-B60E-41F463BCF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737" y="901532"/>
            <a:ext cx="4692968" cy="1293028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/>
              <a:t>The </a:t>
            </a:r>
            <a:r>
              <a:rPr lang="en-US" sz="2800" u="sng" dirty="0"/>
              <a:t>I</a:t>
            </a:r>
            <a:r>
              <a:rPr lang="en-US" sz="2800" dirty="0"/>
              <a:t>ndividualized Education Program - IEP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32EC2A4B-26A3-4795-91F4-9237FFCF63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4584" y="2744924"/>
            <a:ext cx="4692967" cy="4024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b="1" dirty="0"/>
              <a:t>   The Law requires that An INDIVIDUALIZED EDUCATION PLAN (IEP) be developed for each child. </a:t>
            </a:r>
            <a:r>
              <a:rPr lang="en-US" altLang="en-US" dirty="0"/>
              <a:t>The IEP must be reviewed annually.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1555" y="0"/>
            <a:ext cx="37524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716" name="Picture 115715">
            <a:extLst>
              <a:ext uri="{FF2B5EF4-FFF2-40B4-BE49-F238E27FC236}">
                <a16:creationId xmlns:a16="http://schemas.microsoft.com/office/drawing/2014/main" id="{08411E1D-105F-4620-A1A2-1227E3074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15" r="27660"/>
          <a:stretch/>
        </p:blipFill>
        <p:spPr>
          <a:xfrm>
            <a:off x="5639562" y="10"/>
            <a:ext cx="3504438" cy="6857989"/>
          </a:xfrm>
          <a:prstGeom prst="rect">
            <a:avLst/>
          </a:prstGeom>
        </p:spPr>
      </p:pic>
      <p:sp>
        <p:nvSpPr>
          <p:cNvPr id="39938" name="Slide Number Placeholder 5"/>
          <p:cNvSpPr txBox="1">
            <a:spLocks noGrp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3A299ABD-D6E8-4A7F-8FC6-1403CDEFEB65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 lvl="1"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ABDD070-1412-490C-9218-37051EE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32770" name="Rectangle 3">
            <a:extLst>
              <a:ext uri="{FF2B5EF4-FFF2-40B4-BE49-F238E27FC236}">
                <a16:creationId xmlns:a16="http://schemas.microsoft.com/office/drawing/2014/main" id="{59660B09-369E-40C5-9C92-2EC1F3343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599" y="804334"/>
            <a:ext cx="2603500" cy="5249333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100">
                <a:solidFill>
                  <a:srgbClr val="FFFFFF"/>
                </a:solidFill>
              </a:rPr>
              <a:t>IDEA – Individuals with Disabilities Education Act</a:t>
            </a: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A67C26ED-5503-415E-B1B7-CA22956488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6041" y="804334"/>
            <a:ext cx="4703608" cy="5249333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>
                <a:solidFill>
                  <a:schemeClr val="tx2"/>
                </a:solidFill>
              </a:rPr>
              <a:t>   </a:t>
            </a:r>
            <a:r>
              <a:rPr lang="en-US" altLang="en-US" b="1">
                <a:solidFill>
                  <a:schemeClr val="tx2"/>
                </a:solidFill>
              </a:rPr>
              <a:t>ALL CHILDREN</a:t>
            </a:r>
            <a:r>
              <a:rPr lang="en-US" altLang="en-US">
                <a:solidFill>
                  <a:schemeClr val="tx2"/>
                </a:solidFill>
              </a:rPr>
              <a:t> under this law must be placed in the </a:t>
            </a:r>
            <a:r>
              <a:rPr lang="en-US" altLang="en-US" b="1">
                <a:solidFill>
                  <a:schemeClr val="tx2"/>
                </a:solidFill>
              </a:rPr>
              <a:t>LEAST RESTRICTIVE ENVIRONMENT (LRE</a:t>
            </a:r>
            <a:r>
              <a:rPr lang="en-US" altLang="en-US">
                <a:solidFill>
                  <a:schemeClr val="tx2"/>
                </a:solidFill>
              </a:rPr>
              <a:t>).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tx2"/>
                </a:solidFill>
              </a:rPr>
              <a:t>(NYSED issued very important policy document on LRE)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chemeClr val="tx2"/>
                </a:solidFill>
              </a:rPr>
              <a:t>Always Remember that Special Education is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chemeClr val="tx2"/>
                </a:solidFill>
              </a:rPr>
              <a:t>A SERVICE it is Not A PLACE.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ABDD070-1412-490C-9218-37051EE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05B510-9A27-4D1A-A8BD-8F66BD6A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804334"/>
            <a:ext cx="2603500" cy="5249333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>
                <a:solidFill>
                  <a:srgbClr val="FFFFFF"/>
                </a:solidFill>
              </a:rPr>
              <a:t>Due Process Provisions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idx="1"/>
          </p:nvPr>
        </p:nvSpPr>
        <p:spPr>
          <a:xfrm>
            <a:off x="3926041" y="804334"/>
            <a:ext cx="4703608" cy="524933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700">
                <a:solidFill>
                  <a:schemeClr val="tx2"/>
                </a:solidFill>
              </a:rPr>
              <a:t>Compliance with these provisions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700">
                <a:solidFill>
                  <a:schemeClr val="tx2"/>
                </a:solidFill>
              </a:rPr>
              <a:t>are also required for FAPE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700">
                <a:solidFill>
                  <a:schemeClr val="tx2"/>
                </a:solidFill>
              </a:rPr>
              <a:t>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700">
                <a:solidFill>
                  <a:schemeClr val="tx2"/>
                </a:solidFill>
              </a:rPr>
              <a:t>Parents have the </a:t>
            </a:r>
            <a:r>
              <a:rPr lang="en-US" altLang="en-US" sz="1700" b="1" u="sng">
                <a:solidFill>
                  <a:schemeClr val="tx2"/>
                </a:solidFill>
              </a:rPr>
              <a:t>RIGHT TO BE INFORMED AND KNOWLEDGEABLE</a:t>
            </a:r>
            <a:r>
              <a:rPr lang="en-US" altLang="en-US" sz="1700">
                <a:solidFill>
                  <a:schemeClr val="tx2"/>
                </a:solidFill>
              </a:rPr>
              <a:t> about all actions taken on behalf of their child.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700">
                <a:solidFill>
                  <a:schemeClr val="tx2"/>
                </a:solidFill>
              </a:rPr>
              <a:t>Parents have the </a:t>
            </a:r>
            <a:r>
              <a:rPr lang="en-US" altLang="en-US" sz="1700" b="1" u="sng">
                <a:solidFill>
                  <a:schemeClr val="tx2"/>
                </a:solidFill>
              </a:rPr>
              <a:t>RIGHT TO PARTICIPATE</a:t>
            </a:r>
            <a:r>
              <a:rPr lang="en-US" altLang="en-US" sz="1700">
                <a:solidFill>
                  <a:schemeClr val="tx2"/>
                </a:solidFill>
              </a:rPr>
              <a:t> in all meetings regarding evaluation and placement.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700" b="1" u="sng">
                <a:solidFill>
                  <a:schemeClr val="tx2"/>
                </a:solidFill>
              </a:rPr>
              <a:t>PARENTAL CONSENT</a:t>
            </a:r>
            <a:r>
              <a:rPr lang="en-US" altLang="en-US" sz="1700">
                <a:solidFill>
                  <a:schemeClr val="tx2"/>
                </a:solidFill>
              </a:rPr>
              <a:t> is required prior to evaluation and placement.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1700">
                <a:solidFill>
                  <a:schemeClr val="tx2"/>
                </a:solidFill>
              </a:rPr>
              <a:t>The law requires that parents have the </a:t>
            </a:r>
            <a:r>
              <a:rPr lang="en-US" altLang="en-US" sz="1700" b="1" u="sng">
                <a:solidFill>
                  <a:schemeClr val="tx2"/>
                </a:solidFill>
              </a:rPr>
              <a:t>RIGHT TO CHALLENGE</a:t>
            </a:r>
            <a:r>
              <a:rPr lang="en-US" altLang="en-US" sz="1700">
                <a:solidFill>
                  <a:schemeClr val="tx2"/>
                </a:solidFill>
              </a:rPr>
              <a:t> educational decisions through Due Process procedures.</a:t>
            </a:r>
          </a:p>
          <a:p>
            <a:endParaRPr lang="en-US" altLang="en-US" sz="1700">
              <a:solidFill>
                <a:schemeClr val="tx2"/>
              </a:solidFill>
            </a:endParaRPr>
          </a:p>
          <a:p>
            <a:endParaRPr lang="en-US" altLang="en-US" sz="17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5F445-6B77-4654-90B4-D21EBF43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</a:rPr>
              <a:t>Parent’s  Rights</a:t>
            </a:r>
          </a:p>
        </p:txBody>
      </p:sp>
      <p:graphicFrame>
        <p:nvGraphicFramePr>
          <p:cNvPr id="46085" name="Content Placeholder 2">
            <a:extLst>
              <a:ext uri="{FF2B5EF4-FFF2-40B4-BE49-F238E27FC236}">
                <a16:creationId xmlns:a16="http://schemas.microsoft.com/office/drawing/2014/main" id="{58D57D30-0659-4970-8C98-090E135F54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538951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ABDD070-1412-490C-9218-37051EE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390354E1-4D99-4872-9B8C-40BE57C53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599" y="804334"/>
            <a:ext cx="2603500" cy="5249333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>
                <a:solidFill>
                  <a:srgbClr val="FFFFFF"/>
                </a:solidFill>
              </a:rPr>
              <a:t>Working in Partnership with the Parent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926041" y="804334"/>
            <a:ext cx="4703608" cy="5249333"/>
          </a:xfrm>
        </p:spPr>
        <p:txBody>
          <a:bodyPr anchor="ctr">
            <a:normAutofit/>
          </a:bodyPr>
          <a:lstStyle/>
          <a:p>
            <a:r>
              <a:rPr lang="en-US" altLang="en-US" sz="1500" dirty="0">
                <a:solidFill>
                  <a:schemeClr val="tx2"/>
                </a:solidFill>
              </a:rPr>
              <a:t>Always remember that you want what is best for your child – sometimes you and the parent may not agree on what’s best. </a:t>
            </a:r>
          </a:p>
          <a:p>
            <a:endParaRPr lang="en-US" altLang="en-US" sz="1500" dirty="0">
              <a:solidFill>
                <a:schemeClr val="tx2"/>
              </a:solidFill>
            </a:endParaRPr>
          </a:p>
          <a:p>
            <a:r>
              <a:rPr lang="en-US" altLang="en-US" sz="1500" dirty="0">
                <a:solidFill>
                  <a:schemeClr val="tx2"/>
                </a:solidFill>
              </a:rPr>
              <a:t>Sometimes the parent may be “angry” and it seems to be directed at you but really it is anger at the reality that their child may have a problem. </a:t>
            </a:r>
          </a:p>
          <a:p>
            <a:endParaRPr lang="en-US" altLang="en-US" sz="1500" dirty="0">
              <a:solidFill>
                <a:schemeClr val="tx2"/>
              </a:solidFill>
            </a:endParaRPr>
          </a:p>
          <a:p>
            <a:r>
              <a:rPr lang="en-US" altLang="en-US" sz="1500" dirty="0">
                <a:solidFill>
                  <a:schemeClr val="tx2"/>
                </a:solidFill>
              </a:rPr>
              <a:t>* If possible you should have a meeting with the school prior to the CPSE or CSE Meeting.  </a:t>
            </a:r>
          </a:p>
          <a:p>
            <a:r>
              <a:rPr lang="en-US" altLang="en-US" sz="1500" dirty="0">
                <a:solidFill>
                  <a:schemeClr val="tx2"/>
                </a:solidFill>
              </a:rPr>
              <a:t>Better to disagree in “private” than at the IEP Meeting – Strongest Advocacy Position – SPEAK IN ONE VOICE.- {Annual Reviews}</a:t>
            </a:r>
          </a:p>
          <a:p>
            <a:endParaRPr lang="en-US" altLang="en-US" sz="1500" dirty="0">
              <a:solidFill>
                <a:schemeClr val="tx2"/>
              </a:solidFill>
            </a:endParaRPr>
          </a:p>
          <a:p>
            <a:r>
              <a:rPr lang="en-US" altLang="en-US" sz="1500" dirty="0">
                <a:solidFill>
                  <a:schemeClr val="tx2"/>
                </a:solidFill>
              </a:rPr>
              <a:t>Discuss your child’s needs based on strengths and challenges and observable descriptions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CABDD070-1412-490C-9218-37051EE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41986" name="Rectangle 2">
            <a:extLst>
              <a:ext uri="{FF2B5EF4-FFF2-40B4-BE49-F238E27FC236}">
                <a16:creationId xmlns:a16="http://schemas.microsoft.com/office/drawing/2014/main" id="{2761AEC9-633E-41FA-9860-D729368F9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599" y="804334"/>
            <a:ext cx="2603500" cy="5249333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>
                <a:solidFill>
                  <a:srgbClr val="FFFFFF"/>
                </a:solidFill>
                <a:latin typeface="Book Antiqua" panose="02040602050305030304" pitchFamily="18" charset="0"/>
              </a:rPr>
              <a:t>What Happens at a Special Education Meeting 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26041" y="804334"/>
            <a:ext cx="4703608" cy="5249333"/>
          </a:xfrm>
        </p:spPr>
        <p:txBody>
          <a:bodyPr anchor="ctr"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tx2"/>
                </a:solidFill>
              </a:rPr>
              <a:t>The team must first determine if the student has/continues to have  a disability under the law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tx2"/>
                </a:solidFill>
              </a:rPr>
              <a:t>A 12 month delay in a functional area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tx2"/>
                </a:solidFill>
              </a:rPr>
              <a:t>A 33 % delay in one functional area or a 25% delay in two areas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chemeClr val="tx2"/>
                </a:solidFill>
                <a:latin typeface="Book Antiqua" panose="02040602050305030304" pitchFamily="18" charset="0"/>
              </a:rPr>
              <a:t>A Defined Disability – Classification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u="sng">
                <a:solidFill>
                  <a:schemeClr val="tx2"/>
                </a:solidFill>
                <a:latin typeface="Book Antiqua" panose="02040602050305030304" pitchFamily="18" charset="0"/>
              </a:rPr>
              <a:t>Does the disability adversely impact educational performance ?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2353D80-28F0-4BF1-9F8E-836852EEAA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6263" y="788988"/>
            <a:ext cx="8424862" cy="1017587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100" dirty="0">
                <a:latin typeface="Book Antiqua" panose="02040602050305030304" pitchFamily="18" charset="0"/>
              </a:rPr>
              <a:t>When is a student considered for Special Education services?</a:t>
            </a:r>
            <a:r>
              <a:rPr lang="en-US" sz="4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3A03E26-D9BA-4BFB-8096-73D59D730D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097088"/>
            <a:ext cx="5149850" cy="43910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    A student is eligible if </a:t>
            </a:r>
            <a:r>
              <a:rPr lang="en-US" altLang="en-US" sz="2800" u="sng" dirty="0"/>
              <a:t>all three</a:t>
            </a:r>
            <a:r>
              <a:rPr lang="en-US" altLang="en-US" sz="2800" dirty="0"/>
              <a:t> of the following are true: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The student has one or more  of the 13 disabilities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The student is </a:t>
            </a:r>
            <a:r>
              <a:rPr lang="en-US" altLang="en-US" sz="2800" u="sng" dirty="0"/>
              <a:t>not</a:t>
            </a:r>
            <a:r>
              <a:rPr lang="en-US" altLang="en-US" sz="2800" dirty="0"/>
              <a:t> making effective progress in school as a result of the disability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800" dirty="0"/>
              <a:t>The student requires special education in order to make effective progress</a:t>
            </a:r>
            <a:endParaRPr lang="en-US" altLang="en-US" dirty="0"/>
          </a:p>
        </p:txBody>
      </p:sp>
      <p:sp>
        <p:nvSpPr>
          <p:cNvPr id="51204" name="Date Placeholder 3"/>
          <p:cNvSpPr txBox="1">
            <a:spLocks noGrp="1"/>
          </p:cNvSpPr>
          <p:nvPr/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latin typeface="Rockwell" panose="02060603020205020403" pitchFamily="18" charset="0"/>
            </a:endParaRPr>
          </a:p>
        </p:txBody>
      </p:sp>
      <p:sp>
        <p:nvSpPr>
          <p:cNvPr id="51205" name="Slide Number Placeholder 5"/>
          <p:cNvSpPr txBox="1">
            <a:spLocks noGrp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661D2F-A3E6-4929-86E1-874B8808FC16}" type="slidenum">
              <a:rPr lang="en-US" altLang="en-US" sz="1400">
                <a:latin typeface="Arial" panose="020B0604020202020204" pitchFamily="34" charset="0"/>
              </a:rPr>
              <a:pPr lvl="1"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51206" name="Object 7"/>
          <p:cNvGraphicFramePr>
            <a:graphicFrameLocks noChangeAspect="1"/>
          </p:cNvGraphicFramePr>
          <p:nvPr/>
        </p:nvGraphicFramePr>
        <p:xfrm>
          <a:off x="6380163" y="2673350"/>
          <a:ext cx="2333625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Clip" r:id="rId4" imgW="2694915" imgH="3468986" progId="">
                  <p:embed/>
                </p:oleObj>
              </mc:Choice>
              <mc:Fallback>
                <p:oleObj name="Clip" r:id="rId4" imgW="2694915" imgH="346898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2673350"/>
                        <a:ext cx="2333625" cy="300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ABDD070-1412-490C-9218-37051EE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3943FB98-EABE-42B7-8D2D-DEC78B12D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599" y="804334"/>
            <a:ext cx="2603500" cy="524933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5EB693B-76A0-4E76-B3E2-E9172C7DD8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6041" y="804334"/>
            <a:ext cx="4703608" cy="524933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en-US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tx2"/>
                </a:solidFill>
              </a:rPr>
              <a:t>What you need to know to be effective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tx2"/>
                </a:solidFill>
              </a:rPr>
              <a:t>The Federal Law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tx2"/>
                </a:solidFill>
              </a:rPr>
              <a:t>How to prepare for the IEP Meeting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tx2"/>
                </a:solidFill>
              </a:rPr>
              <a:t>Will you be invited?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tx2"/>
                </a:solidFill>
              </a:rPr>
              <a:t>Who will be there?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tx2"/>
                </a:solidFill>
              </a:rPr>
              <a:t>What should happen?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tx2"/>
                </a:solidFill>
              </a:rPr>
              <a:t>Do your HOMEWORK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tx2"/>
                </a:solidFill>
              </a:rPr>
              <a:t>Remember your ABC’s 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 txBox="1">
            <a:spLocks noGrp="1"/>
          </p:cNvSpPr>
          <p:nvPr/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46F1FA-757D-43B9-BC1B-AA03730170E4}" type="datetime1">
              <a:rPr lang="en-US" altLang="en-US" sz="1400">
                <a:latin typeface="Rockwell" panose="02060603020205020403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10/26/2020</a:t>
            </a:fld>
            <a:endParaRPr lang="en-US" altLang="en-US" sz="1400">
              <a:latin typeface="Rockwell" panose="02060603020205020403" pitchFamily="18" charset="0"/>
            </a:endParaRPr>
          </a:p>
        </p:txBody>
      </p:sp>
      <p:sp>
        <p:nvSpPr>
          <p:cNvPr id="53251" name="Slide Number Placeholder 4"/>
          <p:cNvSpPr txBox="1">
            <a:spLocks noGrp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C36730-F509-4651-8D05-DD3F8D56B2EB}" type="slidenum">
              <a:rPr lang="en-US" altLang="en-US" sz="1400">
                <a:latin typeface="Arial" panose="020B0604020202020204" pitchFamily="34" charset="0"/>
              </a:rPr>
              <a:pPr lvl="1"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3253" name="Text Box 3">
            <a:extLst>
              <a:ext uri="{FF2B5EF4-FFF2-40B4-BE49-F238E27FC236}">
                <a16:creationId xmlns:a16="http://schemas.microsoft.com/office/drawing/2014/main" id="{01426F50-74FC-43F6-B01C-83A4AF2DF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016000"/>
            <a:ext cx="8261350" cy="806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fontAlgn="auto" hangingPunct="1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 lvl="1" algn="ctr" eaLnBrk="1" fontAlgn="auto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200" dirty="0">
                <a:latin typeface="Impact" panose="020B0806030902050204" pitchFamily="34" charset="0"/>
              </a:rPr>
              <a:t>13 Categories of Disabilities under IDEA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5900" y="2362200"/>
            <a:ext cx="42799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8788" indent="-4587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 Black" panose="020B0A04020102020204" pitchFamily="34" charset="0"/>
              </a:rPr>
              <a:t>1. </a:t>
            </a:r>
            <a:r>
              <a:rPr lang="en-US" altLang="en-US" sz="2000">
                <a:latin typeface="Arial Black" panose="020B0A04020102020204" pitchFamily="34" charset="0"/>
              </a:rPr>
              <a:t>	</a:t>
            </a:r>
            <a:r>
              <a:rPr lang="en-US" altLang="en-US" sz="2400">
                <a:solidFill>
                  <a:srgbClr val="FF0000"/>
                </a:solidFill>
                <a:latin typeface="Impact" panose="020B0806030902050204" pitchFamily="34" charset="0"/>
              </a:rPr>
              <a:t>Autism </a:t>
            </a:r>
            <a:endParaRPr lang="en-US" altLang="en-US" sz="200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 Black" panose="020B0A04020102020204" pitchFamily="34" charset="0"/>
              </a:rPr>
              <a:t>2. 	</a:t>
            </a:r>
            <a:r>
              <a:rPr lang="en-US" altLang="en-US" sz="2400">
                <a:latin typeface="Impact" panose="020B0806030902050204" pitchFamily="34" charset="0"/>
              </a:rPr>
              <a:t>Deaf-blindness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 startAt="3"/>
            </a:pPr>
            <a:r>
              <a:rPr lang="en-US" altLang="en-US" sz="2400">
                <a:latin typeface="Impact" panose="020B0806030902050204" pitchFamily="34" charset="0"/>
              </a:rPr>
              <a:t>Deafness</a:t>
            </a:r>
            <a:endParaRPr lang="en-US" altLang="en-US" sz="2000"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 startAt="3"/>
            </a:pPr>
            <a:r>
              <a:rPr lang="en-US" altLang="en-US" sz="2400">
                <a:latin typeface="Impact" panose="020B0806030902050204" pitchFamily="34" charset="0"/>
              </a:rPr>
              <a:t>Hearing impairment</a:t>
            </a:r>
            <a:endParaRPr lang="en-US" altLang="en-US" sz="2000"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 Black" panose="020B0A04020102020204" pitchFamily="34" charset="0"/>
              </a:rPr>
              <a:t>5. </a:t>
            </a:r>
            <a:r>
              <a:rPr lang="en-US" altLang="en-US" sz="2000">
                <a:latin typeface="Arial Black" panose="020B0A04020102020204" pitchFamily="34" charset="0"/>
              </a:rPr>
              <a:t>	</a:t>
            </a:r>
            <a:r>
              <a:rPr lang="en-US" altLang="en-US" sz="2400">
                <a:solidFill>
                  <a:srgbClr val="FF0000"/>
                </a:solidFill>
                <a:latin typeface="Impact" panose="020B0806030902050204" pitchFamily="34" charset="0"/>
              </a:rPr>
              <a:t>Emotional disturbance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 startAt="6"/>
            </a:pPr>
            <a:r>
              <a:rPr lang="en-US" altLang="en-US" sz="2400">
                <a:latin typeface="Impact" panose="020B0806030902050204" pitchFamily="34" charset="0"/>
              </a:rPr>
              <a:t>Learning disability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 startAt="6"/>
            </a:pPr>
            <a:r>
              <a:rPr lang="en-US" altLang="en-US" sz="2400">
                <a:solidFill>
                  <a:srgbClr val="FF0000"/>
                </a:solidFill>
                <a:latin typeface="Impact" panose="020B0806030902050204" pitchFamily="34" charset="0"/>
              </a:rPr>
              <a:t>Intellectual disability</a:t>
            </a: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4800600" y="2205038"/>
            <a:ext cx="396240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5000" indent="-635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 Black" panose="020B0A04020102020204" pitchFamily="34" charset="0"/>
              </a:rPr>
              <a:t>8. 	</a:t>
            </a:r>
            <a:r>
              <a:rPr lang="en-US" altLang="en-US" sz="2400">
                <a:latin typeface="Impact" panose="020B0806030902050204" pitchFamily="34" charset="0"/>
              </a:rPr>
              <a:t>Multiple disabilities </a:t>
            </a:r>
            <a:endParaRPr lang="en-US" altLang="en-US" sz="2000"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 Black" panose="020B0A04020102020204" pitchFamily="34" charset="0"/>
              </a:rPr>
              <a:t>9. 	</a:t>
            </a:r>
            <a:r>
              <a:rPr lang="en-US" altLang="en-US" sz="2400">
                <a:latin typeface="Impact" panose="020B0806030902050204" pitchFamily="34" charset="0"/>
              </a:rPr>
              <a:t>Orthopedic impairment </a:t>
            </a:r>
            <a:endParaRPr lang="en-US" altLang="en-US" sz="2000">
              <a:latin typeface="Arial Black" panose="020B0A040201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 Black" panose="020B0A04020102020204" pitchFamily="34" charset="0"/>
              </a:rPr>
              <a:t>10. 	</a:t>
            </a:r>
            <a:r>
              <a:rPr lang="en-US" altLang="en-US" sz="2400">
                <a:latin typeface="Impact" panose="020B0806030902050204" pitchFamily="34" charset="0"/>
              </a:rPr>
              <a:t>Other health-impairment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en-US" altLang="en-US" sz="2400">
                <a:latin typeface="Impact" panose="020B0806030902050204" pitchFamily="34" charset="0"/>
              </a:rPr>
              <a:t>Speech or language impairment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en-US" altLang="en-US" sz="2400">
                <a:latin typeface="Impact" panose="020B0806030902050204" pitchFamily="34" charset="0"/>
              </a:rPr>
              <a:t> Traumatic brain injury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 startAt="11"/>
            </a:pPr>
            <a:r>
              <a:rPr lang="en-US" altLang="en-US" sz="2400">
                <a:latin typeface="Impact" panose="020B0806030902050204" pitchFamily="34" charset="0"/>
              </a:rPr>
              <a:t>Visual impairment including blindness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 useBgFill="1">
        <p:nvSpPr>
          <p:cNvPr id="73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ABDD070-1412-490C-9218-37051EE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55298" name="TextBox 4">
            <a:extLst>
              <a:ext uri="{FF2B5EF4-FFF2-40B4-BE49-F238E27FC236}">
                <a16:creationId xmlns:a16="http://schemas.microsoft.com/office/drawing/2014/main" id="{7AE48475-562A-4CD9-AC80-942BB1F93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99" y="804334"/>
            <a:ext cx="2603500" cy="5249333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 defTabSz="9144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40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IEP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45E7C-6F4F-48B8-9CE8-FCFF3F1AC45E}"/>
              </a:ext>
            </a:extLst>
          </p:cNvPr>
          <p:cNvSpPr txBox="1"/>
          <p:nvPr/>
        </p:nvSpPr>
        <p:spPr>
          <a:xfrm>
            <a:off x="3926041" y="804334"/>
            <a:ext cx="4703608" cy="5249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tx2"/>
                </a:solidFill>
                <a:latin typeface="+mn-lt"/>
              </a:rPr>
              <a:t>The IEP is to be prepared at a meeting between a qualified representative of the LEA, the child’s teacher, parent, and where appropriate the child.</a:t>
            </a:r>
          </a:p>
          <a:p>
            <a:pPr indent="-228600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tx2"/>
                </a:solidFill>
                <a:latin typeface="+mn-lt"/>
              </a:rPr>
              <a:t>The written document must include:    </a:t>
            </a:r>
          </a:p>
          <a:p>
            <a:pPr marL="457200" indent="-228600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tx2"/>
                </a:solidFill>
                <a:latin typeface="+mn-lt"/>
              </a:rPr>
              <a:t>A statement of the present levels of educational performance  </a:t>
            </a:r>
          </a:p>
          <a:p>
            <a:pPr marL="457200" indent="-228600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tx2"/>
                </a:solidFill>
                <a:latin typeface="+mn-lt"/>
              </a:rPr>
              <a:t>A statement of annual goals and objectives, including short-term instructional goals (Has Changed) </a:t>
            </a:r>
          </a:p>
          <a:p>
            <a:pPr marL="457200" indent="-228600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tx2"/>
                </a:solidFill>
                <a:latin typeface="+mn-lt"/>
              </a:rPr>
              <a:t>A statement of the specific educational services to be provided and the extend to which a child will be able to participate in regular educational programs</a:t>
            </a:r>
          </a:p>
          <a:p>
            <a:pPr marL="457200" indent="-228600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tx2"/>
                </a:solidFill>
                <a:latin typeface="+mn-lt"/>
              </a:rPr>
              <a:t>The projected date for initiation and anticipated duration of services</a:t>
            </a:r>
          </a:p>
          <a:p>
            <a:pPr marL="457200" indent="-228600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tx2"/>
                </a:solidFill>
                <a:latin typeface="+mn-lt"/>
              </a:rPr>
              <a:t>Appropriate objective criteria and evaluation procedures</a:t>
            </a:r>
          </a:p>
          <a:p>
            <a:pPr marL="457200" indent="-228600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tx2"/>
                </a:solidFill>
                <a:latin typeface="+mn-lt"/>
              </a:rPr>
              <a:t>Reviewed on an annual basis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6ECDD1C7-3E51-40DC-8B85-24AA12A3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44E8C33A-551A-4C44-8D08-D9DFAE0C23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67880" y="764373"/>
            <a:ext cx="5575552" cy="1474330"/>
          </a:xfrm>
          <a:scene3d>
            <a:camera prst="orthographic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Services Does the Child Need 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D050A49F-C54B-4F93-97E6-5B81ED5DC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-1807726" y="2499118"/>
            <a:ext cx="6860373" cy="1862138"/>
          </a:xfrm>
          <a:prstGeom prst="rect">
            <a:avLst/>
          </a:prstGeom>
        </p:spPr>
      </p:pic>
      <p:sp>
        <p:nvSpPr>
          <p:cNvPr id="48132" name="Rectangle 3">
            <a:extLst>
              <a:ext uri="{FF2B5EF4-FFF2-40B4-BE49-F238E27FC236}">
                <a16:creationId xmlns:a16="http://schemas.microsoft.com/office/drawing/2014/main" id="{E774FB44-912D-400A-9859-C540FF7D38C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67880" y="2628900"/>
            <a:ext cx="5590558" cy="3589785"/>
          </a:xfr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FFFF00"/>
              </a:buClr>
              <a:defRPr/>
            </a:pPr>
            <a:r>
              <a:rPr lang="en-US" altLang="en-US" sz="1700" dirty="0"/>
              <a:t>The level and type of services should be based on evaluations, input from providers, evaluators and </a:t>
            </a:r>
            <a:r>
              <a:rPr lang="en-US" altLang="en-US" sz="1700" u="sng" dirty="0"/>
              <a:t>parents</a:t>
            </a:r>
            <a:r>
              <a:rPr lang="en-US" altLang="en-US" sz="1700" dirty="0"/>
              <a:t>.</a:t>
            </a:r>
          </a:p>
          <a:p>
            <a:pPr fontAlgn="auto">
              <a:spcAft>
                <a:spcPts val="0"/>
              </a:spcAft>
              <a:buClr>
                <a:srgbClr val="FFFF00"/>
              </a:buClr>
              <a:defRPr/>
            </a:pPr>
            <a:r>
              <a:rPr lang="en-US" altLang="en-US" sz="1700" dirty="0"/>
              <a:t>The services recommended should ensure that the student is receiving an </a:t>
            </a:r>
            <a:r>
              <a:rPr lang="en-US" altLang="en-US" sz="1700" u="sng" dirty="0"/>
              <a:t>appropriate education </a:t>
            </a:r>
            <a:r>
              <a:rPr lang="en-US" altLang="en-US" sz="1700" dirty="0"/>
              <a:t>in the least restrictive environment and allow the child to make progress and benefit from instruction and services. Appropriate not BEST</a:t>
            </a:r>
          </a:p>
          <a:p>
            <a:pPr fontAlgn="auto">
              <a:spcAft>
                <a:spcPts val="0"/>
              </a:spcAft>
              <a:buClr>
                <a:srgbClr val="FFFF00"/>
              </a:buClr>
              <a:defRPr/>
            </a:pPr>
            <a:r>
              <a:rPr lang="en-US" altLang="en-US" sz="1700" dirty="0"/>
              <a:t>The recommended services may change from EI to CPSE to CSE </a:t>
            </a:r>
            <a:r>
              <a:rPr lang="en-US" altLang="en-US" sz="1700" u="sng" dirty="0"/>
              <a:t>BUT MUST BE BASED ON THE CHILD’S INDIVIDUAL NEEDS </a:t>
            </a:r>
          </a:p>
        </p:txBody>
      </p:sp>
      <p:sp>
        <p:nvSpPr>
          <p:cNvPr id="56324" name="Date Placeholder 3"/>
          <p:cNvSpPr txBox="1">
            <a:spLocks noGrp="1"/>
          </p:cNvSpPr>
          <p:nvPr/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81F9BA20-E4A5-4684-AA4A-23FDD4271F1D}" type="datetime1">
              <a:rPr lang="en-US" altLang="en-US" sz="1400">
                <a:latin typeface="Rockwell" panose="02060603020205020403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10/26/2020</a:t>
            </a:fld>
            <a:endParaRPr lang="en-US" altLang="en-US" sz="1400">
              <a:latin typeface="Rockwell" panose="02060603020205020403" pitchFamily="18" charset="0"/>
            </a:endParaRPr>
          </a:p>
        </p:txBody>
      </p:sp>
      <p:sp>
        <p:nvSpPr>
          <p:cNvPr id="56325" name="Slide Number Placeholder 5"/>
          <p:cNvSpPr txBox="1">
            <a:spLocks noGrp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EFE7FFC0-4EF7-4E57-AB1B-5816E61A634A}" type="slidenum">
              <a:rPr lang="en-US" altLang="en-US" sz="1400">
                <a:latin typeface="Arial" panose="020B0604020202020204" pitchFamily="34" charset="0"/>
              </a:rPr>
              <a:pPr lvl="1"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3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374" name="Rectangle 137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CABDD070-1412-490C-9218-37051EE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50178" name="Rectangle 2">
            <a:extLst>
              <a:ext uri="{FF2B5EF4-FFF2-40B4-BE49-F238E27FC236}">
                <a16:creationId xmlns:a16="http://schemas.microsoft.com/office/drawing/2014/main" id="{5114813D-70B1-4251-97D5-9B86211F8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599" y="804334"/>
            <a:ext cx="2603500" cy="5249333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400">
                <a:solidFill>
                  <a:srgbClr val="FFFFFF"/>
                </a:solidFill>
              </a:rPr>
              <a:t>VERY IMPORTANT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926041" y="804334"/>
            <a:ext cx="4703608" cy="524933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</a:rPr>
              <a:t>   Special education can be a </a:t>
            </a:r>
            <a:r>
              <a:rPr lang="en-US" altLang="en-US" b="1" i="1">
                <a:solidFill>
                  <a:schemeClr val="tx2"/>
                </a:solidFill>
              </a:rPr>
              <a:t>flexible service delivery  </a:t>
            </a:r>
            <a:r>
              <a:rPr lang="en-US" altLang="en-US">
                <a:solidFill>
                  <a:schemeClr val="tx2"/>
                </a:solidFill>
              </a:rPr>
              <a:t>program, </a:t>
            </a:r>
            <a:r>
              <a:rPr lang="en-US" altLang="en-US" b="1" u="sng">
                <a:solidFill>
                  <a:schemeClr val="tx2"/>
                </a:solidFill>
              </a:rPr>
              <a:t>BUT</a:t>
            </a:r>
            <a:r>
              <a:rPr lang="en-US" altLang="en-US">
                <a:solidFill>
                  <a:schemeClr val="tx2"/>
                </a:solidFill>
              </a:rPr>
              <a:t> services should be based </a:t>
            </a:r>
            <a:r>
              <a:rPr lang="en-US" altLang="en-US" u="sng">
                <a:solidFill>
                  <a:schemeClr val="tx2"/>
                </a:solidFill>
              </a:rPr>
              <a:t>upon the needs of the students</a:t>
            </a:r>
            <a:r>
              <a:rPr lang="en-US" altLang="en-US">
                <a:solidFill>
                  <a:schemeClr val="tx2"/>
                </a:solidFill>
              </a:rPr>
              <a:t> not the availability of services in the school.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393F01B5-056C-41D4-B9C0-C7B9CD0622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638175"/>
            <a:ext cx="5954713" cy="855663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9900"/>
                </a:solidFill>
              </a:rPr>
              <a:t>  </a:t>
            </a:r>
            <a:r>
              <a:rPr lang="en-US" altLang="en-US" sz="3600" dirty="0"/>
              <a:t>CSE IEP TEAM Membership</a:t>
            </a:r>
            <a:br>
              <a:rPr lang="en-US" altLang="en-US" sz="3600" dirty="0"/>
            </a:br>
            <a:endParaRPr lang="en-US" altLang="en-US" sz="3600" dirty="0"/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A8E08D9-FC49-431F-B5A8-B5B9636B450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389937" cy="5113337"/>
          </a:xfrm>
        </p:spPr>
        <p:txBody>
          <a:bodyPr rtlCol="0">
            <a:normAutofit fontScale="5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900" u="sng" dirty="0">
              <a:solidFill>
                <a:srgbClr val="00CCFF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900" u="sng" dirty="0">
                <a:solidFill>
                  <a:srgbClr val="00CCFF"/>
                </a:solidFill>
              </a:rPr>
              <a:t>PARENT</a:t>
            </a:r>
            <a:r>
              <a:rPr lang="en-US" altLang="en-US" sz="2900" u="sng" dirty="0">
                <a:solidFill>
                  <a:srgbClr val="FFFF66"/>
                </a:solidFill>
              </a:rPr>
              <a:t> </a:t>
            </a:r>
            <a:r>
              <a:rPr lang="en-US" altLang="en-US" sz="2900" dirty="0"/>
              <a:t>or legal guardian of the student (or surrogate parent if one is appointed);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900" u="sng" dirty="0">
              <a:solidFill>
                <a:srgbClr val="00CCFF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900" u="sng" dirty="0">
                <a:solidFill>
                  <a:srgbClr val="00CCFF"/>
                </a:solidFill>
              </a:rPr>
              <a:t>REGULAR EDUCATION TEACHER</a:t>
            </a:r>
            <a:r>
              <a:rPr lang="en-US" altLang="en-US" sz="2900" dirty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900" dirty="0">
              <a:solidFill>
                <a:srgbClr val="00CCFF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900" dirty="0">
                <a:solidFill>
                  <a:srgbClr val="00CCFF"/>
                </a:solidFill>
              </a:rPr>
              <a:t>SPECIAL EDUCATION TEACHER</a:t>
            </a:r>
            <a:r>
              <a:rPr lang="en-US" altLang="en-US" sz="2900" dirty="0"/>
              <a:t>, or where appropriate, at least </a:t>
            </a:r>
            <a:r>
              <a:rPr lang="en-US" altLang="en-US" sz="2900" u="sng" dirty="0"/>
              <a:t>one special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900" dirty="0"/>
              <a:t>     </a:t>
            </a:r>
            <a:r>
              <a:rPr lang="en-US" altLang="en-US" sz="2900" u="sng" dirty="0"/>
              <a:t>education provider</a:t>
            </a:r>
            <a:r>
              <a:rPr lang="en-US" altLang="en-US" sz="2900" dirty="0"/>
              <a:t> of such student;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900" u="sng" dirty="0">
              <a:solidFill>
                <a:srgbClr val="00CCFF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900" u="sng" dirty="0">
                <a:solidFill>
                  <a:srgbClr val="00CCFF"/>
                </a:solidFill>
              </a:rPr>
              <a:t>DISTRICT REPRESENTATIVE</a:t>
            </a:r>
            <a:r>
              <a:rPr lang="en-US" altLang="en-US" sz="2900" dirty="0"/>
              <a:t> – Anyone the School District designates, usually the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900" dirty="0"/>
              <a:t>    School Psychologist or CPSE Administrator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9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900" dirty="0"/>
              <a:t>An individual who can interpret the reports (Usually District Rep.);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9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900" dirty="0"/>
              <a:t>Other individuals who have knowledge or special expertise regarding the student, including related services personnel as appropriate and at the discretion of the parent or the DOE (local education authority);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2900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900" dirty="0"/>
              <a:t>Whenever appropriate, the student with a disability.</a:t>
            </a:r>
            <a:endParaRPr lang="en-US" altLang="en-US" sz="29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200" dirty="0"/>
              <a:t>   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FE5C13-C33E-4535-AB3B-E374607D7CBD}"/>
              </a:ext>
            </a:extLst>
          </p:cNvPr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6B7886E-7656-4144-BC10-314FC7DF22AD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alt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6806A425-CE88-487A-91F4-ABD8D902BD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55725" y="657225"/>
            <a:ext cx="7502525" cy="898525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9900"/>
                </a:solidFill>
              </a:rPr>
              <a:t>  </a:t>
            </a:r>
            <a:r>
              <a:rPr lang="en-US" altLang="en-US" dirty="0"/>
              <a:t>CSE IEP TEAM Membership</a:t>
            </a:r>
            <a:endParaRPr lang="en-US" altLang="en-US" dirty="0">
              <a:solidFill>
                <a:srgbClr val="FFCC00"/>
              </a:solidFill>
            </a:endParaRP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04D6703-3BAC-4805-B1A6-E0A8AC51F1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44675"/>
            <a:ext cx="7926387" cy="43561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b="1" dirty="0"/>
              <a:t>In Addition, New York State Law </a:t>
            </a:r>
            <a:r>
              <a:rPr lang="en-US" altLang="en-US" sz="2400" b="1" dirty="0">
                <a:solidFill>
                  <a:srgbClr val="FF0000"/>
                </a:solidFill>
              </a:rPr>
              <a:t>CURRENTLY </a:t>
            </a:r>
            <a:r>
              <a:rPr lang="en-US" altLang="en-US" sz="2400" b="1" dirty="0"/>
              <a:t>also Requires:</a:t>
            </a:r>
            <a:endParaRPr lang="en-US" altLang="en-US" sz="2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a school psychologist – </a:t>
            </a:r>
            <a:r>
              <a:rPr lang="en-US" altLang="en-US" sz="2400" dirty="0">
                <a:solidFill>
                  <a:srgbClr val="FF0000"/>
                </a:solidFill>
              </a:rPr>
              <a:t>initials only/ NYC More restrictive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a physician; (if requested by the parent 72 hours prior to meeting) and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a parent member - ( NYS Part 200 of the Commissioner’s Regulations have changed for CSE/CPSE – </a:t>
            </a:r>
            <a:r>
              <a:rPr lang="en-US" altLang="en-US" sz="2400" dirty="0">
                <a:solidFill>
                  <a:srgbClr val="FF0000"/>
                </a:solidFill>
              </a:rPr>
              <a:t>parent must request in writing that a parent member be present 72 hours in advance</a:t>
            </a:r>
            <a:r>
              <a:rPr lang="en-US" altLang="en-US" sz="2400" dirty="0"/>
              <a:t>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4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3F09A-5D80-4C99-8E73-75E3DC8F5C86}"/>
              </a:ext>
            </a:extLst>
          </p:cNvPr>
          <p:cNvSpPr txBox="1">
            <a:spLocks noGrp="1"/>
          </p:cNvSpPr>
          <p:nvPr/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74A710D-665E-4289-944D-352C061DBA97}" type="datetime1"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10/26/2020</a:t>
            </a:fld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F35B1E-D8BC-4774-A2BF-E8297939A208}"/>
              </a:ext>
            </a:extLst>
          </p:cNvPr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C4F40B7-9C0C-49A6-A269-47D63FAEA2D9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alt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87746" name="Rectangle 2">
            <a:extLst>
              <a:ext uri="{FF2B5EF4-FFF2-40B4-BE49-F238E27FC236}">
                <a16:creationId xmlns:a16="http://schemas.microsoft.com/office/drawing/2014/main" id="{3E443048-129D-4361-B8C6-ADB65E18C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9532" y="1066163"/>
            <a:ext cx="2736304" cy="5148371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dirty="0">
                <a:solidFill>
                  <a:schemeClr val="bg1"/>
                </a:solidFill>
                <a:latin typeface="Book Antiqua" panose="02040602050305030304" pitchFamily="18" charset="0"/>
              </a:rPr>
              <a:t>Mandatory Members of the IEP Team ? </a:t>
            </a:r>
          </a:p>
        </p:txBody>
      </p:sp>
      <p:graphicFrame>
        <p:nvGraphicFramePr>
          <p:cNvPr id="287748" name="Rectangle 3">
            <a:extLst>
              <a:ext uri="{FF2B5EF4-FFF2-40B4-BE49-F238E27FC236}">
                <a16:creationId xmlns:a16="http://schemas.microsoft.com/office/drawing/2014/main" id="{D793D979-470A-4B96-AA7F-4FCC33EEE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168416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85698" name="Rectangle 2">
            <a:extLst>
              <a:ext uri="{FF2B5EF4-FFF2-40B4-BE49-F238E27FC236}">
                <a16:creationId xmlns:a16="http://schemas.microsoft.com/office/drawing/2014/main" id="{D9AC1B92-C9F6-4F6D-9C03-B62DF87B3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066163"/>
            <a:ext cx="2880320" cy="5148371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 dirty="0">
                <a:solidFill>
                  <a:schemeClr val="bg1"/>
                </a:solidFill>
                <a:latin typeface="Book Antiqua" panose="02040602050305030304" pitchFamily="18" charset="0"/>
              </a:rPr>
              <a:t>Mandatory Members of the IEP Team ?</a:t>
            </a:r>
          </a:p>
        </p:txBody>
      </p:sp>
      <p:graphicFrame>
        <p:nvGraphicFramePr>
          <p:cNvPr id="285700" name="Rectangle 3">
            <a:extLst>
              <a:ext uri="{FF2B5EF4-FFF2-40B4-BE49-F238E27FC236}">
                <a16:creationId xmlns:a16="http://schemas.microsoft.com/office/drawing/2014/main" id="{8453EE6A-A2DD-4EF7-B518-DF30493892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132445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6CFF51E2-169D-4F85-A842-E8413F664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D0E2A6FF-057A-4920-923D-05A12E99E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89794" name="Rectangle 2">
            <a:extLst>
              <a:ext uri="{FF2B5EF4-FFF2-40B4-BE49-F238E27FC236}">
                <a16:creationId xmlns:a16="http://schemas.microsoft.com/office/drawing/2014/main" id="{9095AB85-8CC1-4996-B053-3315D1233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1066163"/>
            <a:ext cx="2480058" cy="5148371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/>
              <a:t>Changes to the IEP</a:t>
            </a:r>
          </a:p>
        </p:txBody>
      </p:sp>
      <p:graphicFrame>
        <p:nvGraphicFramePr>
          <p:cNvPr id="289798" name="Rectangle 3">
            <a:extLst>
              <a:ext uri="{FF2B5EF4-FFF2-40B4-BE49-F238E27FC236}">
                <a16:creationId xmlns:a16="http://schemas.microsoft.com/office/drawing/2014/main" id="{C0DF41A9-EF28-4E0E-B64D-61C430E9B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145136"/>
              </p:ext>
            </p:extLst>
          </p:nvPr>
        </p:nvGraphicFramePr>
        <p:xfrm>
          <a:off x="3508758" y="1127125"/>
          <a:ext cx="4802995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EF766B26-743B-4E69-961D-8A0C630B28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549275"/>
            <a:ext cx="7958137" cy="1335088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How to effectively advocate at the IEP Meeting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1D0E3640-9468-4878-AB2E-64C9FC6EE5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47813" y="2097088"/>
            <a:ext cx="6696075" cy="4344987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4800" dirty="0"/>
              <a:t>It’s as simple as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4800" dirty="0"/>
              <a:t> Do your HOMEWORK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4800" dirty="0"/>
              <a:t> and 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4800" dirty="0"/>
              <a:t>Remember Your ABC’s </a:t>
            </a:r>
          </a:p>
        </p:txBody>
      </p:sp>
      <p:sp>
        <p:nvSpPr>
          <p:cNvPr id="69636" name="Date Placeholder 3"/>
          <p:cNvSpPr txBox="1">
            <a:spLocks noGrp="1"/>
          </p:cNvSpPr>
          <p:nvPr/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21195BC-F601-4BB9-AC44-6CECC8688220}" type="datetime1">
              <a:rPr lang="en-US" altLang="en-US" sz="1400">
                <a:latin typeface="Rockwell" panose="02060603020205020403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10/26/2020</a:t>
            </a:fld>
            <a:endParaRPr lang="en-US" altLang="en-US" sz="1400">
              <a:latin typeface="Rockwell" panose="02060603020205020403" pitchFamily="18" charset="0"/>
            </a:endParaRPr>
          </a:p>
        </p:txBody>
      </p:sp>
      <p:sp>
        <p:nvSpPr>
          <p:cNvPr id="69637" name="Slide Number Placeholder 5"/>
          <p:cNvSpPr txBox="1">
            <a:spLocks noGrp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73EF0D-ACBD-453F-BF93-8FFFA1371214}" type="slidenum">
              <a:rPr lang="en-US" altLang="en-US" sz="1400">
                <a:latin typeface="Arial" panose="020B0604020202020204" pitchFamily="34" charset="0"/>
              </a:rPr>
              <a:pPr lvl="1"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963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093913"/>
            <a:ext cx="1079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AutoShape 8" descr="Image result for ABC's"/>
          <p:cNvSpPr>
            <a:spLocks noChangeAspect="1" noChangeArrowheads="1"/>
          </p:cNvSpPr>
          <p:nvPr/>
        </p:nvSpPr>
        <p:spPr bwMode="auto">
          <a:xfrm>
            <a:off x="211138" y="-998538"/>
            <a:ext cx="2200275" cy="208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Rockwell" panose="02060603020205020403" pitchFamily="18" charset="0"/>
            </a:endParaRPr>
          </a:p>
        </p:txBody>
      </p:sp>
      <p:sp>
        <p:nvSpPr>
          <p:cNvPr id="69640" name="AutoShape 10" descr="Image result for ABC's"/>
          <p:cNvSpPr>
            <a:spLocks noChangeAspect="1" noChangeArrowheads="1"/>
          </p:cNvSpPr>
          <p:nvPr/>
        </p:nvSpPr>
        <p:spPr bwMode="auto">
          <a:xfrm>
            <a:off x="363538" y="-846138"/>
            <a:ext cx="2200275" cy="208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Rockwell" panose="02060603020205020403" pitchFamily="18" charset="0"/>
            </a:endParaRPr>
          </a:p>
        </p:txBody>
      </p:sp>
      <p:pic>
        <p:nvPicPr>
          <p:cNvPr id="6964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210175"/>
            <a:ext cx="19367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  <p:bldP spid="6144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B5CEC-5D29-46FF-B4D8-807392AB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" y="764373"/>
            <a:ext cx="5124450" cy="1293028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>
                <a:latin typeface="Book Antiqua" panose="02040602050305030304" pitchFamily="18" charset="0"/>
              </a:rPr>
              <a:t>What is the Definition of “advocate”?</a:t>
            </a:r>
          </a:p>
        </p:txBody>
      </p:sp>
      <p:pic>
        <p:nvPicPr>
          <p:cNvPr id="25605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" r="-1" b="6431"/>
          <a:stretch/>
        </p:blipFill>
        <p:spPr bwMode="auto">
          <a:xfrm>
            <a:off x="7175290" y="368660"/>
            <a:ext cx="1520388" cy="13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Content Placeholder 6" descr="Text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r="5841" b="-3"/>
          <a:stretch/>
        </p:blipFill>
        <p:spPr>
          <a:xfrm>
            <a:off x="5618211" y="3017902"/>
            <a:ext cx="3163675" cy="275135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7" name="TextBox 9">
            <a:extLst>
              <a:ext uri="{FF2B5EF4-FFF2-40B4-BE49-F238E27FC236}">
                <a16:creationId xmlns:a16="http://schemas.microsoft.com/office/drawing/2014/main" id="{AE985A34-C2AA-4A2A-8442-89CA24612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019986"/>
              </p:ext>
            </p:extLst>
          </p:nvPr>
        </p:nvGraphicFramePr>
        <p:xfrm>
          <a:off x="464820" y="2194560"/>
          <a:ext cx="512445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ABDD070-1412-490C-9218-37051EE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BE12C1-9202-4F67-957F-30919547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804334"/>
            <a:ext cx="2603500" cy="5249333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>
                <a:solidFill>
                  <a:srgbClr val="FFFFFF"/>
                </a:solidFill>
              </a:rPr>
              <a:t>YOUR HOMEWORK</a:t>
            </a:r>
          </a:p>
        </p:txBody>
      </p:sp>
      <p:sp>
        <p:nvSpPr>
          <p:cNvPr id="419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926041" y="804334"/>
            <a:ext cx="4703608" cy="5249333"/>
          </a:xfrm>
        </p:spPr>
        <p:txBody>
          <a:bodyPr anchor="ctr">
            <a:normAutofit/>
          </a:bodyPr>
          <a:lstStyle/>
          <a:p>
            <a:r>
              <a:rPr lang="en-US" alt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H</a:t>
            </a:r>
            <a:r>
              <a:rPr lang="en-US" alt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ave a game plan - strategy</a:t>
            </a:r>
          </a:p>
          <a:p>
            <a:r>
              <a:rPr lang="en-US" alt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O</a:t>
            </a:r>
            <a:r>
              <a:rPr lang="en-US" alt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rganization – your position – “justification”</a:t>
            </a:r>
          </a:p>
          <a:p>
            <a:r>
              <a:rPr lang="en-US" alt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M</a:t>
            </a:r>
            <a:r>
              <a:rPr lang="en-US" alt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anage the Meeting</a:t>
            </a:r>
          </a:p>
          <a:p>
            <a:r>
              <a:rPr lang="en-US" alt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E</a:t>
            </a:r>
            <a:r>
              <a:rPr lang="en-US" alt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xamples to support what you say</a:t>
            </a:r>
          </a:p>
          <a:p>
            <a:r>
              <a:rPr lang="en-US" alt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W</a:t>
            </a:r>
            <a:r>
              <a:rPr lang="en-US" alt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in/Win – Give a little to get a little</a:t>
            </a:r>
          </a:p>
          <a:p>
            <a:r>
              <a:rPr lang="en-US" alt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O</a:t>
            </a:r>
            <a:r>
              <a:rPr lang="en-US" alt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utcome – what do you want to get</a:t>
            </a:r>
          </a:p>
          <a:p>
            <a:r>
              <a:rPr lang="en-US" alt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R</a:t>
            </a:r>
            <a:r>
              <a:rPr lang="en-US" alt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ealistic Goals</a:t>
            </a:r>
          </a:p>
          <a:p>
            <a:r>
              <a:rPr lang="en-US" altLang="en-US" b="1" dirty="0">
                <a:solidFill>
                  <a:schemeClr val="tx2"/>
                </a:solidFill>
                <a:latin typeface="Book Antiqua" panose="02040602050305030304" pitchFamily="18" charset="0"/>
              </a:rPr>
              <a:t>K</a:t>
            </a:r>
            <a:r>
              <a:rPr lang="en-US" alt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eep your child in mind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C53B-2A21-41C7-B75D-8EC9C906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368660"/>
            <a:ext cx="6457950" cy="129302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Game Plan – For Remote meetings </a:t>
            </a:r>
          </a:p>
        </p:txBody>
      </p:sp>
      <p:pic>
        <p:nvPicPr>
          <p:cNvPr id="52226" name="Picture 2" descr="best chess quotes Archives -">
            <a:extLst>
              <a:ext uri="{FF2B5EF4-FFF2-40B4-BE49-F238E27FC236}">
                <a16:creationId xmlns:a16="http://schemas.microsoft.com/office/drawing/2014/main" id="{48A8EDC4-2D31-4A1B-A617-F2D80D674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21519"/>
          <a:stretch/>
        </p:blipFill>
        <p:spPr bwMode="auto">
          <a:xfrm>
            <a:off x="431540" y="2057401"/>
            <a:ext cx="33909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24CA7A-8BD1-4577-A3D2-CAB118627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964" y="1679625"/>
            <a:ext cx="4362450" cy="4809715"/>
          </a:xfrm>
        </p:spPr>
        <p:txBody>
          <a:bodyPr>
            <a:normAutofit/>
          </a:bodyPr>
          <a:lstStyle/>
          <a:p>
            <a:r>
              <a:rPr lang="en-US" sz="2000" dirty="0"/>
              <a:t>Check your technology before the meeting – Wi-Fi charge your device</a:t>
            </a:r>
          </a:p>
          <a:p>
            <a:r>
              <a:rPr lang="en-US" sz="2000" dirty="0"/>
              <a:t>Have a back up plan</a:t>
            </a:r>
          </a:p>
          <a:p>
            <a:r>
              <a:rPr lang="en-US" sz="2000" dirty="0"/>
              <a:t>If you have an advocate – determine how you will communicate during the meeting</a:t>
            </a:r>
          </a:p>
          <a:p>
            <a:r>
              <a:rPr lang="en-US" sz="2000" dirty="0"/>
              <a:t>Be sure to mute yourself if you are not speaking</a:t>
            </a:r>
          </a:p>
          <a:p>
            <a:r>
              <a:rPr lang="en-US" sz="2000" dirty="0"/>
              <a:t>Be aware if your camera is turned on</a:t>
            </a:r>
          </a:p>
          <a:p>
            <a:r>
              <a:rPr lang="en-US" sz="2000" dirty="0"/>
              <a:t>Plan for signing documents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1104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85800" y="2132856"/>
            <a:ext cx="7772400" cy="38877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b="1" dirty="0"/>
              <a:t>I would love to get this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00FFC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/>
              <a:t>I can live with this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solidFill>
                <a:srgbClr val="00FFC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/>
              <a:t>I will not accept this and </a:t>
            </a:r>
            <a:r>
              <a:rPr lang="en-US" altLang="en-US" b="1" u="sng" dirty="0"/>
              <a:t>we will fight </a:t>
            </a:r>
          </a:p>
        </p:txBody>
      </p:sp>
      <p:pic>
        <p:nvPicPr>
          <p:cNvPr id="727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4257092"/>
            <a:ext cx="11858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08" y="3724616"/>
            <a:ext cx="7112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49891"/>
            <a:ext cx="1193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943442"/>
            <a:ext cx="120173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73B8953-8BDC-47ED-826D-C9A465EE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763588"/>
            <a:ext cx="7146627" cy="1293812"/>
          </a:xfrm>
        </p:spPr>
        <p:txBody>
          <a:bodyPr>
            <a:normAutofit fontScale="90000"/>
          </a:bodyPr>
          <a:lstStyle/>
          <a:p>
            <a:pPr algn="l"/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You Need to Know these </a:t>
            </a:r>
            <a:b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</a:b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j-ea"/>
                <a:cs typeface="+mj-cs"/>
              </a:rPr>
              <a:t>3 Things for every IEP Meeting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136">
            <a:extLst>
              <a:ext uri="{FF2B5EF4-FFF2-40B4-BE49-F238E27FC236}">
                <a16:creationId xmlns:a16="http://schemas.microsoft.com/office/drawing/2014/main" id="{8544528D-3F22-4B21-8F86-F8EB0B38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735" name="Picture 138">
            <a:extLst>
              <a:ext uri="{FF2B5EF4-FFF2-40B4-BE49-F238E27FC236}">
                <a16:creationId xmlns:a16="http://schemas.microsoft.com/office/drawing/2014/main" id="{576968D6-159C-41CA-A306-8686E9706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005E7-40B4-44CF-8862-E241DA8B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925158"/>
            <a:ext cx="2983229" cy="16002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600" dirty="0"/>
              <a:t>Always Keep These </a:t>
            </a:r>
            <a:br>
              <a:rPr lang="en-US" sz="2600" dirty="0"/>
            </a:br>
            <a:r>
              <a:rPr lang="en-US" sz="2600" dirty="0"/>
              <a:t>2 Things in Mind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46A464B4-035D-415F-B77B-1EB7BF24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47" y="2800493"/>
            <a:ext cx="2983229" cy="313234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en-US" sz="13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300" dirty="0"/>
              <a:t>Never burn a bridge because you may need to go back across it for another child or family.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13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13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13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13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13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13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en-US" sz="13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1300" dirty="0"/>
              <a:t>Remember it is not personal it is about the child!!!!</a:t>
            </a:r>
          </a:p>
        </p:txBody>
      </p:sp>
      <p:pic>
        <p:nvPicPr>
          <p:cNvPr id="73732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7380" b="-3"/>
          <a:stretch/>
        </p:blipFill>
        <p:spPr bwMode="auto">
          <a:xfrm>
            <a:off x="3729524" y="746126"/>
            <a:ext cx="4900126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B897E-221A-49E4-8573-CF60A4A1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</a:rPr>
              <a:t>Justify Your Position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482433-7654-4CB6-8AA7-E06875BF35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210932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CABDD070-1412-490C-9218-37051EE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FD2E029E-09F4-475D-96E1-79860FCCD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599" y="804334"/>
            <a:ext cx="2603500" cy="5249333"/>
          </a:xfrm>
          <a:scene3d>
            <a:camera prst="orthographicFront"/>
            <a:lightRig rig="threePt" dir="t"/>
          </a:scene3d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  <a:latin typeface="Book Antiqua" panose="02040602050305030304" pitchFamily="18" charset="0"/>
              </a:rPr>
              <a:t>What do you Bring as a Parent to the meeting?</a:t>
            </a:r>
            <a:br>
              <a:rPr lang="en-US" sz="2500" dirty="0">
                <a:solidFill>
                  <a:srgbClr val="FFFFFF"/>
                </a:solidFill>
                <a:latin typeface="Book Antiqua" panose="02040602050305030304" pitchFamily="18" charset="0"/>
              </a:rPr>
            </a:br>
            <a:br>
              <a:rPr lang="en-US" sz="2500" dirty="0">
                <a:solidFill>
                  <a:srgbClr val="FFFFFF"/>
                </a:solidFill>
                <a:latin typeface="Book Antiqua" panose="02040602050305030304" pitchFamily="18" charset="0"/>
              </a:rPr>
            </a:br>
            <a:r>
              <a:rPr lang="en-US" sz="2500" dirty="0">
                <a:solidFill>
                  <a:srgbClr val="FFFFFF"/>
                </a:solidFill>
                <a:latin typeface="Book Antiqua" panose="02040602050305030304" pitchFamily="18" charset="0"/>
              </a:rPr>
              <a:t>Your Authority comes from your experience and knowledge of your child.</a:t>
            </a:r>
            <a:br>
              <a:rPr lang="en-US" sz="2500" dirty="0">
                <a:solidFill>
                  <a:srgbClr val="FFFFFF"/>
                </a:solidFill>
                <a:latin typeface="Book Antiqua" panose="02040602050305030304" pitchFamily="18" charset="0"/>
              </a:rPr>
            </a:br>
            <a:endParaRPr lang="en-US" sz="2500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926041" y="804334"/>
            <a:ext cx="4703608" cy="524933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tx2"/>
                </a:solidFill>
              </a:rPr>
              <a:t>You know everything about your child since birth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tx2"/>
                </a:solidFill>
              </a:rPr>
              <a:t>You know what has worked and how your child has responded to the special education services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C91D33D-6FCE-4F3A-8719-2BDA190BC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7880" y="764373"/>
            <a:ext cx="5575552" cy="1474330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>
                <a:latin typeface="Book Antiqua" panose="02040602050305030304" pitchFamily="18" charset="0"/>
              </a:rPr>
              <a:t>What you may be Asked and how to contribute to the discussion?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050A49F-C54B-4F93-97E6-5B81ED5DC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-1807726" y="2499118"/>
            <a:ext cx="6860373" cy="1862138"/>
          </a:xfrm>
          <a:prstGeom prst="rect">
            <a:avLst/>
          </a:prstGeom>
        </p:spPr>
      </p:pic>
      <p:sp>
        <p:nvSpPr>
          <p:cNvPr id="68611" name="Rectangle 3">
            <a:extLst>
              <a:ext uri="{FF2B5EF4-FFF2-40B4-BE49-F238E27FC236}">
                <a16:creationId xmlns:a16="http://schemas.microsoft.com/office/drawing/2014/main" id="{79AF94F5-2944-425D-AFE2-937B39D614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67880" y="2628900"/>
            <a:ext cx="5590558" cy="358978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1700"/>
              <a:t>To describe the child in terms of strengths and weaknesses/challenges - in comparison to typically developing peers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1700" u="sng"/>
              <a:t>Give visually clear descriptions of the child’s behavior – observable.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1700"/>
              <a:t>Outline where the child should be at their age and where they are.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1700"/>
              <a:t>Talk about your class and supports to make your classroom appropriate for the child. {CPSE}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1700"/>
              <a:t>Remember the LRE Requirement 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ounded Rectangle 14">
            <a:extLst>
              <a:ext uri="{FF2B5EF4-FFF2-40B4-BE49-F238E27FC236}">
                <a16:creationId xmlns:a16="http://schemas.microsoft.com/office/drawing/2014/main" id="{12CC1C37-8BC7-4374-8300-E73C36915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CC82757-F96F-41CB-B2B8-49689F43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FA37F53D-999D-4551-B3F8-064DBF315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3477006" cy="144145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A9C99389-A1E4-4A6F-BF8E-9013FF049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3477006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53CAC1-48B5-4C36-BF06-2AF1E900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066163"/>
            <a:ext cx="2480058" cy="5148371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>
                <a:solidFill>
                  <a:schemeClr val="bg1"/>
                </a:solidFill>
              </a:rPr>
              <a:t>Manage the Meeting</a:t>
            </a:r>
          </a:p>
        </p:txBody>
      </p:sp>
      <p:graphicFrame>
        <p:nvGraphicFramePr>
          <p:cNvPr id="80903" name="Content Placeholder 2">
            <a:extLst>
              <a:ext uri="{FF2B5EF4-FFF2-40B4-BE49-F238E27FC236}">
                <a16:creationId xmlns:a16="http://schemas.microsoft.com/office/drawing/2014/main" id="{AB509B46-2FD9-4E7B-8537-8AFD5B5E9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8015149"/>
              </p:ext>
            </p:extLst>
          </p:nvPr>
        </p:nvGraphicFramePr>
        <p:xfrm>
          <a:off x="3959604" y="746125"/>
          <a:ext cx="4717669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E495-72B8-463C-9F90-1A782F77F88D}" type="datetime1">
              <a:rPr lang="en-US" altLang="en-US" smtClean="0"/>
              <a:pPr/>
              <a:t>10/29/2020</a:t>
            </a:fld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1498-F192-49E5-88CE-674186A941F3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1919288"/>
          </a:xfrm>
        </p:spPr>
        <p:txBody>
          <a:bodyPr/>
          <a:lstStyle/>
          <a:p>
            <a:pPr algn="ctr"/>
            <a:r>
              <a:rPr lang="en-US" altLang="en-US">
                <a:solidFill>
                  <a:srgbClr val="FF9900"/>
                </a:solidFill>
              </a:rPr>
              <a:t>How to Effectively Advocate at the IEP Meeting</a:t>
            </a:r>
            <a:endParaRPr lang="en-US" altLang="en-US" dirty="0">
              <a:solidFill>
                <a:srgbClr val="FF9900"/>
              </a:solidFill>
            </a:endParaRP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1200"/>
            <a:ext cx="8280400" cy="41148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altLang="en-US" sz="5400">
              <a:solidFill>
                <a:srgbClr val="00FFCC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sz="5400">
                <a:solidFill>
                  <a:srgbClr val="00CCFF"/>
                </a:solidFill>
              </a:rPr>
              <a:t>It’s as simple as Remembering Your ABC’s</a:t>
            </a:r>
            <a:r>
              <a:rPr lang="en-US" altLang="en-US" sz="5400">
                <a:solidFill>
                  <a:srgbClr val="00FFCC"/>
                </a:solidFill>
              </a:rPr>
              <a:t> </a:t>
            </a:r>
            <a:endParaRPr lang="en-US" altLang="en-US" sz="5400" dirty="0">
              <a:solidFill>
                <a:srgbClr val="00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14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68F1D55-DCDC-4221-9BEA-A73F37DA8A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36550"/>
            <a:ext cx="8569325" cy="82073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Remember your ABC’S for Your IEP’S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341438"/>
            <a:ext cx="8210550" cy="5003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i="1" dirty="0">
                <a:solidFill>
                  <a:srgbClr val="00CCFF"/>
                </a:solidFill>
              </a:rPr>
              <a:t>Before the Meeting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b="1" i="1" dirty="0"/>
              <a:t> 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600" b="1" dirty="0"/>
              <a:t>A.</a:t>
            </a:r>
            <a:r>
              <a:rPr lang="en-US" altLang="en-US" b="1" dirty="0"/>
              <a:t>  </a:t>
            </a: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Check the date of your child’s last IEP. (It must be rewritten every year)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B.  </a:t>
            </a:r>
            <a:r>
              <a:rPr lang="en-US" altLang="en-US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 to attend the meeting.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C.  If the date is not convenient, request a change (CSE must attempt to accommodate the parent(s)).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D.  Request copies of your child’s evaluations and IEP’s from the CSE in your region.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E.  Review the IEP’s and evaluations.   Make sure that you and the are in agreement regarding the services/program that will be requested at the meeting.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F.  </a:t>
            </a:r>
            <a:r>
              <a:rPr lang="en-US" altLang="en-US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Prepare a list of questions </a:t>
            </a: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for the meeting and discuss possible outcomes with the parent.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G.  If you need an interpreter, call the CSE in advance and request one.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H. </a:t>
            </a:r>
            <a:r>
              <a:rPr lang="en-US" altLang="en-US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Bring a picture of their child to the meeting.  </a:t>
            </a:r>
          </a:p>
        </p:txBody>
      </p:sp>
      <p:sp>
        <p:nvSpPr>
          <p:cNvPr id="82948" name="Date Placeholder 3"/>
          <p:cNvSpPr txBox="1">
            <a:spLocks noGrp="1"/>
          </p:cNvSpPr>
          <p:nvPr/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0AFE7D6-6DEF-464B-B4C0-BCB332C20D68}" type="datetime1">
              <a:rPr lang="en-US" altLang="en-US" sz="1400">
                <a:latin typeface="Rockwell" panose="02060603020205020403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10/26/2020</a:t>
            </a:fld>
            <a:endParaRPr lang="en-US" altLang="en-US" sz="1400">
              <a:latin typeface="Rockwell" panose="02060603020205020403" pitchFamily="18" charset="0"/>
            </a:endParaRPr>
          </a:p>
        </p:txBody>
      </p:sp>
      <p:sp>
        <p:nvSpPr>
          <p:cNvPr id="82949" name="Slide Number Placeholder 5"/>
          <p:cNvSpPr txBox="1">
            <a:spLocks noGrp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EC1035-67C0-4C4C-AED4-B828D1CC8356}" type="slidenum">
              <a:rPr lang="en-US" altLang="en-US" sz="1400">
                <a:latin typeface="Arial" panose="020B0604020202020204" pitchFamily="34" charset="0"/>
              </a:rPr>
              <a:pPr lvl="1"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EFECDA1F-977F-40AF-840D-D05BB091D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B9FECD2-89B7-4AC3-8D54-9733D60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303BA349-D215-4DAA-999B-A2C0CA47A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9A391-DBC8-45B3-B645-69D3CA6A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14" y="764373"/>
            <a:ext cx="6990036" cy="1293028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  <a:latin typeface="Book Antiqua" panose="02040602050305030304" pitchFamily="18" charset="0"/>
              </a:rPr>
              <a:t>An IEP Meeting?  </a:t>
            </a:r>
          </a:p>
        </p:txBody>
      </p:sp>
      <p:sp>
        <p:nvSpPr>
          <p:cNvPr id="2662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14350" y="2743200"/>
            <a:ext cx="8115300" cy="347548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altLang="en-US"/>
            </a:br>
            <a:r>
              <a:rPr lang="en-US" altLang="en-US">
                <a:hlinkClick r:id="rId3"/>
              </a:rPr>
              <a:t>https://www.youtube.com/watch?v=aP-PwGeZlZc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5979772E-FAE8-453E-833A-81E6189DB6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42900"/>
            <a:ext cx="8245475" cy="971550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Remember your ABC’S for Your IEP’S</a:t>
            </a:r>
            <a:r>
              <a:rPr lang="en-US" dirty="0"/>
              <a:t>  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8D625EB4-AA8D-40BE-9E48-70F30B9F7AB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412875"/>
            <a:ext cx="8316913" cy="5292725"/>
          </a:xfrm>
        </p:spPr>
        <p:txBody>
          <a:bodyPr rtlCol="0">
            <a:normAutofit lnSpcReduction="10000"/>
          </a:bodyPr>
          <a:lstStyle/>
          <a:p>
            <a:pPr algn="ctr"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400" b="1" i="1" dirty="0">
                <a:solidFill>
                  <a:srgbClr val="00CCFF"/>
                </a:solidFill>
              </a:rPr>
              <a:t>At the Meeting</a:t>
            </a:r>
            <a:endParaRPr lang="en-US" altLang="en-US" sz="2400" dirty="0">
              <a:solidFill>
                <a:srgbClr val="00CCFF"/>
              </a:solidFill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200" dirty="0"/>
              <a:t> </a:t>
            </a:r>
            <a:endParaRPr lang="en-US" alt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9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Dress like a professional.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9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BE ON TIME.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9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Be supportive to the parent(s) 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9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Maintain an educational file on the child of all her/his IEP’s and evaluations.  Have parent bring picture of the child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9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ASK QUESTIONS if you do not understand something.  </a:t>
            </a:r>
            <a:r>
              <a:rPr lang="en-US" altLang="en-US" sz="19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to treat the members of the CPSE/CSE with mutual respect and listen. 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9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Don’t accept a decision unless it is explained and fully understood.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9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Ask each person at the meeting to identify themselves and </a:t>
            </a:r>
            <a:r>
              <a:rPr lang="en-US" altLang="en-US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write their names down.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9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Bring copies of the child’s most recent IEP evaluation so that everyone can review it.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9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Take notes. (Bring a pad and pen to the meeting)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9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Request copies of the child’s new IEP and evaluations.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9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Advise the parent not to sign anything before reading it completely.</a:t>
            </a:r>
          </a:p>
          <a:p>
            <a:pPr fontAlgn="auto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9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Make sure all of the services the child should be receiving are listed on the new IEP.  Any special needs should be justified with a doctor’s letter (1:1 Aides, mini-van, air conditioning, etc.).</a:t>
            </a:r>
          </a:p>
        </p:txBody>
      </p:sp>
      <p:sp>
        <p:nvSpPr>
          <p:cNvPr id="84996" name="Date Placeholder 3"/>
          <p:cNvSpPr txBox="1">
            <a:spLocks noGrp="1"/>
          </p:cNvSpPr>
          <p:nvPr/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171C992-81C7-4019-B90C-839008BC1076}" type="datetime1">
              <a:rPr lang="en-US" altLang="en-US" sz="1400">
                <a:latin typeface="Rockwell" panose="02060603020205020403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10/26/2020</a:t>
            </a:fld>
            <a:endParaRPr lang="en-US" altLang="en-US" sz="1400">
              <a:latin typeface="Rockwell" panose="02060603020205020403" pitchFamily="18" charset="0"/>
            </a:endParaRPr>
          </a:p>
        </p:txBody>
      </p:sp>
      <p:sp>
        <p:nvSpPr>
          <p:cNvPr id="84997" name="Slide Number Placeholder 5"/>
          <p:cNvSpPr txBox="1">
            <a:spLocks noGrp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433BD0-D311-4872-9CA3-08D43AB70ED2}" type="slidenum">
              <a:rPr lang="en-US" altLang="en-US" sz="1400">
                <a:latin typeface="Arial" panose="020B0604020202020204" pitchFamily="34" charset="0"/>
              </a:rPr>
              <a:pPr lvl="1"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74A6872-0DA5-43E3-81C8-938E007DD1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695325"/>
            <a:ext cx="8215313" cy="963613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/>
              <a:t>Remember your ABC’S for Your IEP’S</a:t>
            </a:r>
            <a:r>
              <a:rPr lang="en-US" dirty="0"/>
              <a:t>  </a:t>
            </a: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3834221-21B2-4DE3-B8E3-352A332BF5F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47700" y="1773238"/>
            <a:ext cx="7993063" cy="4554537"/>
          </a:xfrm>
        </p:spPr>
        <p:txBody>
          <a:bodyPr rtlCol="0">
            <a:normAutofit lnSpcReduction="1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b="1" i="1" dirty="0">
                <a:solidFill>
                  <a:srgbClr val="00CCFF"/>
                </a:solidFill>
              </a:rPr>
              <a:t>After the Meeting</a:t>
            </a:r>
            <a:endParaRPr lang="en-US" altLang="en-US" dirty="0">
              <a:solidFill>
                <a:srgbClr val="00CCFF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400" dirty="0"/>
              <a:t> 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21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Parent(s) are entitled to receive a copy of the new IEP after the meeting.  Most parents will receive a copy of the new IEP and Notice of Recommendation in the mail.  Make sure the parent sends you a copy for your file.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21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If the parent(s) disagrees with the Notice of Recommendation, notify the Regional CSE Office, request a new meeting or an Impartial Hearing. DO NOT IGNORE THE NOTICE.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21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Keep a copy of the IEP in your file and review it.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21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Make sure that all of the services listed on the IEP are being provided to the child especially if any services have been added or decreased.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21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Read the IEP and the goals that are listed on it for the child.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AutoNum type="alphaUcPeriod" startAt="21"/>
              <a:defRPr/>
            </a:pPr>
            <a:r>
              <a:rPr lang="en-US" alt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If you or the parent(s) have any questions, call the child’s teacher and discuss them.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400" dirty="0"/>
              <a:t> 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200" dirty="0"/>
              <a:t> </a:t>
            </a:r>
          </a:p>
        </p:txBody>
      </p:sp>
      <p:sp>
        <p:nvSpPr>
          <p:cNvPr id="87044" name="Date Placeholder 3"/>
          <p:cNvSpPr txBox="1">
            <a:spLocks noGrp="1"/>
          </p:cNvSpPr>
          <p:nvPr/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975635-D70A-4451-B753-519FAE02629A}" type="datetime1">
              <a:rPr lang="en-US" altLang="en-US" sz="1400">
                <a:latin typeface="Rockwell" panose="02060603020205020403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10/26/2020</a:t>
            </a:fld>
            <a:endParaRPr lang="en-US" altLang="en-US" sz="1400">
              <a:latin typeface="Rockwell" panose="02060603020205020403" pitchFamily="18" charset="0"/>
            </a:endParaRPr>
          </a:p>
        </p:txBody>
      </p:sp>
      <p:sp>
        <p:nvSpPr>
          <p:cNvPr id="87045" name="Slide Number Placeholder 5"/>
          <p:cNvSpPr txBox="1">
            <a:spLocks noGrp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B7F2045-57E6-468A-82F0-A7686E58FE4A}" type="slidenum">
              <a:rPr lang="en-US" altLang="en-US" sz="1400">
                <a:latin typeface="Arial" panose="020B0604020202020204" pitchFamily="34" charset="0"/>
              </a:rPr>
              <a:pPr lvl="1"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80C19CE-68D0-411D-B6D4-FBA982989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1457325"/>
            <a:ext cx="808037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6000" dirty="0"/>
              <a:t>Say “Thank You” </a:t>
            </a:r>
            <a:br>
              <a:rPr lang="en-US" altLang="en-US" sz="6000" dirty="0"/>
            </a:br>
            <a:r>
              <a:rPr lang="en-US" altLang="en-US" sz="6000" dirty="0"/>
              <a:t>to those who have helped you</a:t>
            </a: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D3326AB4-1636-417B-994D-D6E01D7CF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39825"/>
            <a:ext cx="1584325" cy="50482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Most people are never thanked for what they do.  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chemeClr val="accent1"/>
                </a:solidFill>
                <a:latin typeface="Arial" panose="020B0604020202020204" pitchFamily="34" charset="0"/>
              </a:rPr>
              <a:t>This simple gesture matters</a:t>
            </a:r>
          </a:p>
        </p:txBody>
      </p:sp>
      <p:pic>
        <p:nvPicPr>
          <p:cNvPr id="89092" name="Picture 4" descr="MC90043559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758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5" descr="MC90010481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3155950"/>
            <a:ext cx="18129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6" descr="MC90043447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867">
            <a:off x="1908175" y="3803650"/>
            <a:ext cx="1828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7" descr="MC900434475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296863"/>
            <a:ext cx="18383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 descr="MC9001046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553075"/>
            <a:ext cx="182721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9" descr="MC900104838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08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10" descr="MP900443889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16338"/>
            <a:ext cx="18510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432" y="596207"/>
            <a:ext cx="2983229" cy="1600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/>
          <a:p>
            <a:pPr algn="l"/>
            <a:r>
              <a:rPr lang="en-US" altLang="en-US" sz="2800" dirty="0">
                <a:effectLst/>
              </a:rPr>
              <a:t>Believe in Yourself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05432" y="2364573"/>
            <a:ext cx="2134177" cy="3854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1400" dirty="0"/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/>
              <a:t>YOU ARE YOUR CHILD’S BEST ADVOCATE</a:t>
            </a: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3534" y="0"/>
            <a:ext cx="54304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MP900431790[1]">
            <a:extLst>
              <a:ext uri="{FF2B5EF4-FFF2-40B4-BE49-F238E27FC236}">
                <a16:creationId xmlns:a16="http://schemas.microsoft.com/office/drawing/2014/main" id="{67629A8B-DA0B-4CFF-AD61-530D718C0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428040"/>
            <a:ext cx="6804386" cy="644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500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BDD070-1412-490C-9218-37051EE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D1E97-7531-44EB-B97C-31D08821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804334"/>
            <a:ext cx="2603500" cy="524933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">
                <a:solidFill>
                  <a:srgbClr val="FFFFFF"/>
                </a:solidFill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0B31F-E009-4653-B329-E8E39C89F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041" y="804334"/>
            <a:ext cx="4703608" cy="524933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 rtlCol="0" anchor="ctr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>
                <a:solidFill>
                  <a:schemeClr val="tx2"/>
                </a:solidFill>
              </a:rPr>
              <a:t>Christopher Treiber,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>
                <a:solidFill>
                  <a:schemeClr val="tx2"/>
                </a:solidFill>
              </a:rPr>
              <a:t>IAC - Associate Executive Director 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>
                <a:solidFill>
                  <a:schemeClr val="tx2"/>
                </a:solidFill>
              </a:rPr>
              <a:t>Children’s Services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>
                <a:solidFill>
                  <a:schemeClr val="tx2"/>
                </a:solidFill>
              </a:rPr>
              <a:t>212-645-6360</a:t>
            </a:r>
          </a:p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89AAC-7A5C-4FC7-BD17-511763E7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04813"/>
            <a:ext cx="8080375" cy="971550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atin typeface="Bookman Old Style" panose="02050604050505020204" pitchFamily="18" charset="0"/>
              </a:rPr>
              <a:t>What do you think of when you hear IEP Meeting?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784C5-F514-4E1B-97D5-04E0D1BE9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304925"/>
            <a:ext cx="3810000" cy="20875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en-US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rgbClr val="C00000"/>
                </a:solidFill>
              </a:rPr>
              <a:t>Cooperation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rgbClr val="C00000"/>
                </a:solidFill>
              </a:rPr>
              <a:t>Partnership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rgbClr val="C00000"/>
                </a:solidFill>
              </a:rPr>
              <a:t>Team Work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sz="4400" dirty="0">
              <a:solidFill>
                <a:srgbClr val="00FFCC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671579-C581-41AF-A245-7A3535B50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33488"/>
            <a:ext cx="3810000" cy="23479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en-US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A Fight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Battle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3600" dirty="0">
                <a:solidFill>
                  <a:schemeClr val="accent5">
                    <a:lumMod val="75000"/>
                  </a:schemeClr>
                </a:solidFill>
              </a:rPr>
              <a:t>Challenges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3600" dirty="0">
              <a:solidFill>
                <a:srgbClr val="00FF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3370D-0A2D-4EB5-8113-6C4D3384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465513"/>
            <a:ext cx="5797550" cy="304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Limiting Services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Make parents go away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Giving parents whatever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    they ask for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Avoiding conflict</a:t>
            </a:r>
            <a:endParaRPr lang="en-US" altLang="en-US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27654" name="Straight Connector 10"/>
          <p:cNvCxnSpPr>
            <a:cxnSpLocks noChangeShapeType="1"/>
          </p:cNvCxnSpPr>
          <p:nvPr/>
        </p:nvCxnSpPr>
        <p:spPr bwMode="auto">
          <a:xfrm>
            <a:off x="1835150" y="4797425"/>
            <a:ext cx="5797550" cy="365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8902F24-5A1E-46F6-A406-E575AA5AC8FE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592263"/>
            <a:ext cx="6926263" cy="1836737"/>
          </a:xfrm>
        </p:spPr>
        <p:txBody>
          <a:bodyPr>
            <a:normAutofit fontScale="90000"/>
          </a:bodyPr>
          <a:lstStyle/>
          <a:p>
            <a:br>
              <a:rPr lang="en-US" altLang="en-US" sz="6600" dirty="0"/>
            </a:br>
            <a:br>
              <a:rPr lang="en-US" altLang="en-US" sz="6600" dirty="0"/>
            </a:br>
            <a:endParaRPr lang="en-US" altLang="en-US" sz="6600" dirty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505200"/>
            <a:ext cx="8208962" cy="2660650"/>
          </a:xfrm>
        </p:spPr>
        <p:txBody>
          <a:bodyPr/>
          <a:lstStyle/>
          <a:p>
            <a:pPr algn="ctr"/>
            <a:r>
              <a:rPr lang="en-US" altLang="en-US" sz="4000" b="1" dirty="0">
                <a:solidFill>
                  <a:srgbClr val="FF9900"/>
                </a:solidFill>
              </a:rPr>
              <a:t>The Individuals with Disabilities </a:t>
            </a:r>
          </a:p>
          <a:p>
            <a:pPr algn="ctr"/>
            <a:r>
              <a:rPr lang="en-US" altLang="en-US" sz="4000" b="1" dirty="0">
                <a:solidFill>
                  <a:srgbClr val="FF9900"/>
                </a:solidFill>
              </a:rPr>
              <a:t>Education Act </a:t>
            </a:r>
          </a:p>
          <a:p>
            <a:pPr algn="ctr"/>
            <a:r>
              <a:rPr lang="en-US" altLang="en-US" sz="4000" b="1" dirty="0">
                <a:solidFill>
                  <a:srgbClr val="FF9900"/>
                </a:solidFill>
              </a:rPr>
              <a:t>IDEA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450056" y="800708"/>
            <a:ext cx="824388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Understanding </a:t>
            </a:r>
          </a:p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Federal Law</a:t>
            </a:r>
            <a:br>
              <a:rPr lang="en-US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the KEY</a:t>
            </a:r>
            <a:br>
              <a:rPr lang="en-US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25D0879-872C-46CB-9E04-20DED3A01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7355"/>
            <a:ext cx="1728527" cy="172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8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ABDD070-1412-490C-9218-37051EE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111618" name="Rectangle 2">
            <a:extLst>
              <a:ext uri="{FF2B5EF4-FFF2-40B4-BE49-F238E27FC236}">
                <a16:creationId xmlns:a16="http://schemas.microsoft.com/office/drawing/2014/main" id="{72E32ADB-51AE-4955-A374-F82C27A61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599" y="804334"/>
            <a:ext cx="2603500" cy="5249333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>
                <a:solidFill>
                  <a:srgbClr val="FFFFFF"/>
                </a:solidFill>
              </a:rPr>
              <a:t>IDEA – Individuals with Disabilities Education Act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3926041" y="804334"/>
            <a:ext cx="4703608" cy="524933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tx2"/>
                </a:solidFill>
              </a:rPr>
              <a:t>   Individuals with Disabilities Education Act (IDEA) was reauthorized by the President on December 3, 2004.  For over 46 years the law (formerly known as the Education for all Handicapped Act; P.L 94-142 has helped to improve the lives of children with disabilities.  </a:t>
            </a:r>
          </a:p>
          <a:p>
            <a:pPr>
              <a:buSzPct val="85000"/>
              <a:buFont typeface="Wingdings" panose="05000000000000000000" pitchFamily="2" charset="2"/>
              <a:buChar char="­"/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85000"/>
              <a:buFont typeface="Wingdings" panose="05000000000000000000" pitchFamily="2" charset="2"/>
              <a:buChar char="¯"/>
            </a:pPr>
            <a:r>
              <a:rPr lang="en-US" altLang="en-US" b="1" dirty="0">
                <a:solidFill>
                  <a:schemeClr val="tx2"/>
                </a:solidFill>
              </a:rPr>
              <a:t>Prior to 1975, in the U.S. 1,000,000 children with special needs were not entitled to education services and more than 4 million were receiving an inappropriate education.  </a:t>
            </a:r>
          </a:p>
          <a:p>
            <a:pPr>
              <a:buClr>
                <a:schemeClr val="accent2"/>
              </a:buClr>
              <a:buSzPct val="85000"/>
              <a:buFont typeface="Wingdings" panose="05000000000000000000" pitchFamily="2" charset="2"/>
              <a:buChar char="¯"/>
            </a:pPr>
            <a:endParaRPr lang="en-US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ounded Rectangle 14">
            <a:extLst>
              <a:ext uri="{FF2B5EF4-FFF2-40B4-BE49-F238E27FC236}">
                <a16:creationId xmlns:a16="http://schemas.microsoft.com/office/drawing/2014/main" id="{934B872D-6FE9-472A-9E92-342E41DA7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0"/>
            <a:ext cx="5666994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88DEBA6-2ED2-4FED-8AAB-2F855348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ABDD070-1412-490C-9218-37051EE80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0"/>
          <a:stretch/>
        </p:blipFill>
        <p:spPr>
          <a:xfrm>
            <a:off x="0" y="4038601"/>
            <a:ext cx="3477006" cy="281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7CA75-36F8-4549-AA66-F0F06C4D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804334"/>
            <a:ext cx="2603500" cy="5249333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The Purpose of the Act</a:t>
            </a:r>
          </a:p>
        </p:txBody>
      </p:sp>
      <p:sp>
        <p:nvSpPr>
          <p:cNvPr id="32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926041" y="804334"/>
            <a:ext cx="4703608" cy="5249333"/>
          </a:xfrm>
        </p:spPr>
        <p:txBody>
          <a:bodyPr anchor="ctr">
            <a:norm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to ensure that all children with disabilities have available to them a free appropriate public education that emphasizes special education and related services designed to meet their unique needs and </a:t>
            </a:r>
            <a:r>
              <a:rPr lang="en-US" altLang="en-US" u="sng">
                <a:solidFill>
                  <a:schemeClr val="tx2"/>
                </a:solidFill>
              </a:rPr>
              <a:t>prepare them for further education, employment, and independent living;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87B892C-9BD7-460D-B3EE-AB7C87F47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5591" y="0"/>
            <a:ext cx="348840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49160" name="Picture 139">
            <a:extLst>
              <a:ext uri="{FF2B5EF4-FFF2-40B4-BE49-F238E27FC236}">
                <a16:creationId xmlns:a16="http://schemas.microsoft.com/office/drawing/2014/main" id="{F5F5ADB7-846A-4C07-A0CC-61AD2DCF1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30"/>
          <a:stretch/>
        </p:blipFill>
        <p:spPr>
          <a:xfrm rot="16200000">
            <a:off x="4782744" y="2499118"/>
            <a:ext cx="6860373" cy="1862138"/>
          </a:xfrm>
          <a:prstGeom prst="rect">
            <a:avLst/>
          </a:prstGeom>
        </p:spPr>
      </p:pic>
      <p:sp>
        <p:nvSpPr>
          <p:cNvPr id="49154" name="Rectangle 2">
            <a:extLst>
              <a:ext uri="{FF2B5EF4-FFF2-40B4-BE49-F238E27FC236}">
                <a16:creationId xmlns:a16="http://schemas.microsoft.com/office/drawing/2014/main" id="{8EE97D46-8902-4763-B043-A700828B8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8423" y="1327169"/>
            <a:ext cx="2735009" cy="4199513"/>
          </a:xfrm>
          <a:scene3d>
            <a:camera prst="orthographicFront"/>
            <a:lightRig rig="threePt" dir="t"/>
          </a:scene3d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100">
                <a:solidFill>
                  <a:srgbClr val="FFFFFF"/>
                </a:solidFill>
              </a:rPr>
              <a:t>IDEA – Individuals with Disabilities Education Act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965201"/>
            <a:ext cx="4460622" cy="4923448"/>
          </a:xfrm>
        </p:spPr>
        <p:txBody>
          <a:bodyPr lIns="92075" rIns="92075"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 b="1"/>
              <a:t>Every child </a:t>
            </a:r>
            <a:r>
              <a:rPr lang="en-US" altLang="en-US" sz="1700"/>
              <a:t>regardless of disability is entitled to a</a:t>
            </a:r>
            <a:r>
              <a:rPr lang="en-US" altLang="en-US" sz="1700" b="1"/>
              <a:t> </a:t>
            </a:r>
            <a:r>
              <a:rPr lang="en-US" altLang="en-US" sz="1700" b="1" u="sng"/>
              <a:t>FREE AND APPROPRIATE PUBLIC EDUCATION (FAPE).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/>
              <a:t>The "free appropriate public education" required by the Act is tailored to the unique needs of the handicapped child by means of an “individualized educational program" (IEP). </a:t>
            </a:r>
            <a:endParaRPr lang="en-US" altLang="en-US" sz="1700" b="1" u="sng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700" b="1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 b="1"/>
              <a:t>The law requires that An INDIVIDUALIZED EDUCATION PLAN (IEP) be developed for each child. </a:t>
            </a:r>
            <a:r>
              <a:rPr lang="en-US" altLang="en-US" sz="1700"/>
              <a:t>The IEP must be reviewed </a:t>
            </a:r>
            <a:r>
              <a:rPr lang="en-US" altLang="en-US" sz="1700" u="sng"/>
              <a:t>annually</a:t>
            </a:r>
            <a:r>
              <a:rPr lang="en-US" altLang="en-US" sz="1700"/>
              <a:t>.</a:t>
            </a: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>
              <a:latin typeface="Rockwell" panose="02060603020205020403" pitchFamily="18" charset="0"/>
            </a:endParaRPr>
          </a:p>
        </p:txBody>
      </p:sp>
      <p:sp>
        <p:nvSpPr>
          <p:cNvPr id="33795" name="Rectangle 9"/>
          <p:cNvSpPr txBox="1">
            <a:spLocks noGrp="1" noChangeArrowheads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fld id="{CF58774A-4477-42FD-A6D4-FCFD8FF90AEF}" type="slidenum">
              <a:rPr lang="en-US" altLang="en-US" sz="1400" smtClean="0">
                <a:latin typeface="Times New Roman" panose="02020603050405020304" pitchFamily="18" charset="0"/>
              </a:rPr>
              <a:pPr lvl="1"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827088" y="333375"/>
            <a:ext cx="6589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539750" y="455613"/>
            <a:ext cx="7993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3088</Words>
  <Application>Microsoft Office PowerPoint</Application>
  <PresentationFormat>On-screen Show (4:3)</PresentationFormat>
  <Paragraphs>361</Paragraphs>
  <Slides>44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Antique Olive Roman</vt:lpstr>
      <vt:lpstr>Arial</vt:lpstr>
      <vt:lpstr>Arial Black</vt:lpstr>
      <vt:lpstr>Book Antiqua</vt:lpstr>
      <vt:lpstr>Bookman Old Style</vt:lpstr>
      <vt:lpstr>Calibri</vt:lpstr>
      <vt:lpstr>Century Gothic</vt:lpstr>
      <vt:lpstr>Comic Sans MS</vt:lpstr>
      <vt:lpstr>Impact</vt:lpstr>
      <vt:lpstr>Rockwell</vt:lpstr>
      <vt:lpstr>Tahoma</vt:lpstr>
      <vt:lpstr>Times New Roman</vt:lpstr>
      <vt:lpstr>Wingdings</vt:lpstr>
      <vt:lpstr>Vapor Trail</vt:lpstr>
      <vt:lpstr>Clip</vt:lpstr>
      <vt:lpstr>        “Advocating  at the IEP Meeting”  strategies for success what every parent needs to know</vt:lpstr>
      <vt:lpstr>Agenda</vt:lpstr>
      <vt:lpstr>What is the Definition of “advocate”?</vt:lpstr>
      <vt:lpstr>An IEP Meeting?  </vt:lpstr>
      <vt:lpstr>What do you think of when you hear IEP Meeting? </vt:lpstr>
      <vt:lpstr>  </vt:lpstr>
      <vt:lpstr>IDEA – Individuals with Disabilities Education Act</vt:lpstr>
      <vt:lpstr>The Purpose of the Act</vt:lpstr>
      <vt:lpstr>IDEA – Individuals with Disabilities Education Act</vt:lpstr>
      <vt:lpstr>What Does the word “Appropriate” mean?</vt:lpstr>
      <vt:lpstr>Endrew F. v. Douglas County School District</vt:lpstr>
      <vt:lpstr>VERY IMPORTANT</vt:lpstr>
      <vt:lpstr>The Individualized Education Program - IEP</vt:lpstr>
      <vt:lpstr>IDEA – Individuals with Disabilities Education Act</vt:lpstr>
      <vt:lpstr>Due Process Provisions</vt:lpstr>
      <vt:lpstr>Parent’s  Rights</vt:lpstr>
      <vt:lpstr>Working in Partnership with the Parent</vt:lpstr>
      <vt:lpstr>What Happens at a Special Education Meeting ?</vt:lpstr>
      <vt:lpstr>When is a student considered for Special Education services? </vt:lpstr>
      <vt:lpstr>PowerPoint Presentation</vt:lpstr>
      <vt:lpstr>PowerPoint Presentation</vt:lpstr>
      <vt:lpstr>What Services Does the Child Need ?</vt:lpstr>
      <vt:lpstr>VERY IMPORTANT</vt:lpstr>
      <vt:lpstr>  CSE IEP TEAM Membership </vt:lpstr>
      <vt:lpstr>  CSE IEP TEAM Membership</vt:lpstr>
      <vt:lpstr>Mandatory Members of the IEP Team ? </vt:lpstr>
      <vt:lpstr>Mandatory Members of the IEP Team ?</vt:lpstr>
      <vt:lpstr>Changes to the IEP</vt:lpstr>
      <vt:lpstr>How to effectively advocate at the IEP Meeting</vt:lpstr>
      <vt:lpstr>YOUR HOMEWORK</vt:lpstr>
      <vt:lpstr>Game Plan – For Remote meetings </vt:lpstr>
      <vt:lpstr>You Need to Know these  3 Things for every IEP Meeting</vt:lpstr>
      <vt:lpstr>Always Keep These  2 Things in Mind</vt:lpstr>
      <vt:lpstr>Justify Your Position</vt:lpstr>
      <vt:lpstr> What do you Bring as a Parent to the meeting?  Your Authority comes from your experience and knowledge of your child. </vt:lpstr>
      <vt:lpstr>What you may be Asked and how to contribute to the discussion?</vt:lpstr>
      <vt:lpstr>Manage the Meeting</vt:lpstr>
      <vt:lpstr>How to Effectively Advocate at the IEP Meeting</vt:lpstr>
      <vt:lpstr>Remember your ABC’S for Your IEP’S</vt:lpstr>
      <vt:lpstr>Remember your ABC’S for Your IEP’S  </vt:lpstr>
      <vt:lpstr>Remember your ABC’S for Your IEP’S  </vt:lpstr>
      <vt:lpstr>Say “Thank You”  to those who have helped you</vt:lpstr>
      <vt:lpstr>Believe in Yourself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“Advocating  at the IEP Meeting”  strategies for success what every parent needs to know</dc:title>
  <dc:creator>Chris Treiber</dc:creator>
  <cp:lastModifiedBy>Chris Treiber</cp:lastModifiedBy>
  <cp:revision>9</cp:revision>
  <dcterms:created xsi:type="dcterms:W3CDTF">2020-10-30T00:14:21Z</dcterms:created>
  <dcterms:modified xsi:type="dcterms:W3CDTF">2020-10-30T02:58:25Z</dcterms:modified>
</cp:coreProperties>
</file>