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81" r:id="rId3"/>
    <p:sldId id="258" r:id="rId4"/>
    <p:sldId id="259" r:id="rId5"/>
    <p:sldId id="260" r:id="rId6"/>
    <p:sldId id="261" r:id="rId7"/>
    <p:sldId id="262" r:id="rId8"/>
    <p:sldId id="257" r:id="rId9"/>
    <p:sldId id="264" r:id="rId10"/>
    <p:sldId id="265" r:id="rId11"/>
    <p:sldId id="266" r:id="rId12"/>
    <p:sldId id="269" r:id="rId13"/>
    <p:sldId id="267" r:id="rId14"/>
    <p:sldId id="270" r:id="rId15"/>
    <p:sldId id="268" r:id="rId16"/>
    <p:sldId id="271" r:id="rId17"/>
    <p:sldId id="273" r:id="rId18"/>
    <p:sldId id="274" r:id="rId19"/>
    <p:sldId id="275" r:id="rId20"/>
    <p:sldId id="276" r:id="rId21"/>
    <p:sldId id="277" r:id="rId22"/>
    <p:sldId id="278" r:id="rId23"/>
    <p:sldId id="272" r:id="rId24"/>
    <p:sldId id="279" r:id="rId25"/>
    <p:sldId id="282" r:id="rId26"/>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43" autoAdjust="0"/>
    <p:restoredTop sz="94667" autoAdjust="0"/>
  </p:normalViewPr>
  <p:slideViewPr>
    <p:cSldViewPr>
      <p:cViewPr varScale="1">
        <p:scale>
          <a:sx n="86" d="100"/>
          <a:sy n="86" d="100"/>
        </p:scale>
        <p:origin x="158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2603" cy="465615"/>
          </a:xfrm>
          <a:prstGeom prst="rect">
            <a:avLst/>
          </a:prstGeom>
        </p:spPr>
        <p:txBody>
          <a:bodyPr vert="horz" lIns="91541" tIns="45770" rIns="91541" bIns="45770" rtlCol="0"/>
          <a:lstStyle>
            <a:lvl1pPr algn="l">
              <a:defRPr sz="1200"/>
            </a:lvl1pPr>
          </a:lstStyle>
          <a:p>
            <a:endParaRPr lang="en-US" dirty="0"/>
          </a:p>
        </p:txBody>
      </p:sp>
      <p:sp>
        <p:nvSpPr>
          <p:cNvPr id="3" name="Date Placeholder 2"/>
          <p:cNvSpPr>
            <a:spLocks noGrp="1"/>
          </p:cNvSpPr>
          <p:nvPr>
            <p:ph type="dt" sz="quarter" idx="1"/>
          </p:nvPr>
        </p:nvSpPr>
        <p:spPr>
          <a:xfrm>
            <a:off x="3975733" y="0"/>
            <a:ext cx="3042603" cy="465615"/>
          </a:xfrm>
          <a:prstGeom prst="rect">
            <a:avLst/>
          </a:prstGeom>
        </p:spPr>
        <p:txBody>
          <a:bodyPr vert="horz" lIns="91541" tIns="45770" rIns="91541" bIns="45770" rtlCol="0"/>
          <a:lstStyle>
            <a:lvl1pPr algn="r">
              <a:defRPr sz="1200"/>
            </a:lvl1pPr>
          </a:lstStyle>
          <a:p>
            <a:fld id="{4AB7BEDD-045C-4A8E-B8CA-C2C67BFC9FD8}" type="datetimeFigureOut">
              <a:rPr lang="en-US" smtClean="0"/>
              <a:t>10/14/2020</a:t>
            </a:fld>
            <a:endParaRPr lang="en-US" dirty="0"/>
          </a:p>
        </p:txBody>
      </p:sp>
      <p:sp>
        <p:nvSpPr>
          <p:cNvPr id="4" name="Footer Placeholder 3"/>
          <p:cNvSpPr>
            <a:spLocks noGrp="1"/>
          </p:cNvSpPr>
          <p:nvPr>
            <p:ph type="ftr" sz="quarter" idx="2"/>
          </p:nvPr>
        </p:nvSpPr>
        <p:spPr>
          <a:xfrm>
            <a:off x="1" y="8838722"/>
            <a:ext cx="3042603" cy="465615"/>
          </a:xfrm>
          <a:prstGeom prst="rect">
            <a:avLst/>
          </a:prstGeom>
        </p:spPr>
        <p:txBody>
          <a:bodyPr vert="horz" lIns="91541" tIns="45770" rIns="91541" bIns="4577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5733" y="8838722"/>
            <a:ext cx="3042603" cy="465615"/>
          </a:xfrm>
          <a:prstGeom prst="rect">
            <a:avLst/>
          </a:prstGeom>
        </p:spPr>
        <p:txBody>
          <a:bodyPr vert="horz" lIns="91541" tIns="45770" rIns="91541" bIns="45770" rtlCol="0" anchor="b"/>
          <a:lstStyle>
            <a:lvl1pPr algn="r">
              <a:defRPr sz="1200"/>
            </a:lvl1pPr>
          </a:lstStyle>
          <a:p>
            <a:fld id="{C3AC4779-014E-4DFD-B72D-2F1B43577C81}" type="slidenum">
              <a:rPr lang="en-US" smtClean="0"/>
              <a:t>‹#›</a:t>
            </a:fld>
            <a:endParaRPr lang="en-US" dirty="0"/>
          </a:p>
        </p:txBody>
      </p:sp>
    </p:spTree>
    <p:extLst>
      <p:ext uri="{BB962C8B-B14F-4D97-AF65-F5344CB8AC3E}">
        <p14:creationId xmlns:p14="http://schemas.microsoft.com/office/powerpoint/2010/main" val="3964653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79" tIns="46640" rIns="93279" bIns="46640" rtlCol="0"/>
          <a:lstStyle>
            <a:lvl1pPr algn="l">
              <a:defRPr sz="1200"/>
            </a:lvl1pPr>
          </a:lstStyle>
          <a:p>
            <a:endParaRPr lang="en-US" dirty="0"/>
          </a:p>
        </p:txBody>
      </p:sp>
      <p:sp>
        <p:nvSpPr>
          <p:cNvPr id="3" name="Date Placeholder 2"/>
          <p:cNvSpPr>
            <a:spLocks noGrp="1"/>
          </p:cNvSpPr>
          <p:nvPr>
            <p:ph type="dt" idx="1"/>
          </p:nvPr>
        </p:nvSpPr>
        <p:spPr>
          <a:xfrm>
            <a:off x="3976333" y="0"/>
            <a:ext cx="3041968" cy="465296"/>
          </a:xfrm>
          <a:prstGeom prst="rect">
            <a:avLst/>
          </a:prstGeom>
        </p:spPr>
        <p:txBody>
          <a:bodyPr vert="horz" lIns="93279" tIns="46640" rIns="93279" bIns="46640" rtlCol="0"/>
          <a:lstStyle>
            <a:lvl1pPr algn="r">
              <a:defRPr sz="1200"/>
            </a:lvl1pPr>
          </a:lstStyle>
          <a:p>
            <a:fld id="{FE525C00-310B-4521-B4AC-B5EB6B8E8751}" type="datetimeFigureOut">
              <a:rPr lang="en-US" smtClean="0"/>
              <a:t>10/14/2020</a:t>
            </a:fld>
            <a:endParaRPr lang="en-US" dirty="0"/>
          </a:p>
        </p:txBody>
      </p:sp>
      <p:sp>
        <p:nvSpPr>
          <p:cNvPr id="4" name="Slide Image Placeholder 3"/>
          <p:cNvSpPr>
            <a:spLocks noGrp="1" noRot="1" noChangeAspect="1"/>
          </p:cNvSpPr>
          <p:nvPr>
            <p:ph type="sldImg" idx="2"/>
          </p:nvPr>
        </p:nvSpPr>
        <p:spPr>
          <a:xfrm>
            <a:off x="1182688" y="696913"/>
            <a:ext cx="4654550" cy="3490912"/>
          </a:xfrm>
          <a:prstGeom prst="rect">
            <a:avLst/>
          </a:prstGeom>
          <a:noFill/>
          <a:ln w="12700">
            <a:solidFill>
              <a:prstClr val="black"/>
            </a:solidFill>
          </a:ln>
        </p:spPr>
        <p:txBody>
          <a:bodyPr vert="horz" lIns="93279" tIns="46640" rIns="93279" bIns="46640" rtlCol="0" anchor="ctr"/>
          <a:lstStyle/>
          <a:p>
            <a:endParaRPr lang="en-US" dirty="0"/>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79" tIns="46640" rIns="93279" bIns="4664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79" tIns="46640" rIns="93279" bIns="4664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79" tIns="46640" rIns="93279" bIns="46640" rtlCol="0" anchor="b"/>
          <a:lstStyle>
            <a:lvl1pPr algn="r">
              <a:defRPr sz="1200"/>
            </a:lvl1pPr>
          </a:lstStyle>
          <a:p>
            <a:fld id="{7FF5D4D7-7C77-45E7-A47F-8F498F2630D2}" type="slidenum">
              <a:rPr lang="en-US" smtClean="0"/>
              <a:t>‹#›</a:t>
            </a:fld>
            <a:endParaRPr lang="en-US" dirty="0"/>
          </a:p>
        </p:txBody>
      </p:sp>
    </p:spTree>
    <p:extLst>
      <p:ext uri="{BB962C8B-B14F-4D97-AF65-F5344CB8AC3E}">
        <p14:creationId xmlns:p14="http://schemas.microsoft.com/office/powerpoint/2010/main" val="904345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F5D4D7-7C77-45E7-A47F-8F498F2630D2}" type="slidenum">
              <a:rPr lang="en-US" smtClean="0"/>
              <a:t>1</a:t>
            </a:fld>
            <a:endParaRPr lang="en-US" dirty="0"/>
          </a:p>
        </p:txBody>
      </p:sp>
    </p:spTree>
    <p:extLst>
      <p:ext uri="{BB962C8B-B14F-4D97-AF65-F5344CB8AC3E}">
        <p14:creationId xmlns:p14="http://schemas.microsoft.com/office/powerpoint/2010/main" val="2393919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303134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804666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19240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1734611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229769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823756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1376330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1298669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55376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415633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9B2B2-4879-46A7-8950-C31A3DCFF581}"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386921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9B2B2-4879-46A7-8950-C31A3DCFF581}" type="datetimeFigureOut">
              <a:rPr lang="en-US" smtClean="0"/>
              <a:t>10/14/2020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E76324-A25F-4D6B-8035-2BCA171E78F3}" type="slidenum">
              <a:rPr lang="en-US" smtClean="0"/>
              <a:t>‹#›</a:t>
            </a:fld>
            <a:endParaRPr lang="en-US" dirty="0"/>
          </a:p>
        </p:txBody>
      </p:sp>
    </p:spTree>
    <p:extLst>
      <p:ext uri="{BB962C8B-B14F-4D97-AF65-F5344CB8AC3E}">
        <p14:creationId xmlns:p14="http://schemas.microsoft.com/office/powerpoint/2010/main" val="3176243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nystateofhealth.ny.gov/" TargetMode="External"/><Relationship Id="rId2" Type="http://schemas.openxmlformats.org/officeDocument/2006/relationships/hyperlink" Target="http://www.ssa.go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Kathleen.Kingston@opwdd.ny.gov" TargetMode="External"/><Relationship Id="rId2" Type="http://schemas.openxmlformats.org/officeDocument/2006/relationships/hyperlink" Target="mailto:Vivia.Cousins@opwdd.ny.gov" TargetMode="External"/><Relationship Id="rId1" Type="http://schemas.openxmlformats.org/officeDocument/2006/relationships/slideLayout" Target="../slideLayouts/slideLayout7.xml"/><Relationship Id="rId6" Type="http://schemas.openxmlformats.org/officeDocument/2006/relationships/hyperlink" Target="mailto:Eileen.Maturi@opwdd.ny.gov" TargetMode="External"/><Relationship Id="rId5" Type="http://schemas.openxmlformats.org/officeDocument/2006/relationships/hyperlink" Target="mailto:Myron.Woodley@opwdd.ny.gov" TargetMode="External"/><Relationship Id="rId4" Type="http://schemas.openxmlformats.org/officeDocument/2006/relationships/hyperlink" Target="mailto:Marilyn.Smith@opwdd.ny.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Reimagining Adult Day Services</a:t>
            </a:r>
            <a:br>
              <a:rPr lang="en-US" dirty="0" smtClean="0"/>
            </a:br>
            <a:r>
              <a:rPr lang="en-US" dirty="0" smtClean="0"/>
              <a:t>The New World of Transition</a:t>
            </a:r>
            <a:endParaRPr lang="en-US" dirty="0"/>
          </a:p>
        </p:txBody>
      </p:sp>
      <p:sp>
        <p:nvSpPr>
          <p:cNvPr id="3" name="Subtitle 2"/>
          <p:cNvSpPr>
            <a:spLocks noGrp="1"/>
          </p:cNvSpPr>
          <p:nvPr>
            <p:ph type="subTitle" idx="1"/>
          </p:nvPr>
        </p:nvSpPr>
        <p:spPr/>
        <p:txBody>
          <a:bodyPr/>
          <a:lstStyle/>
          <a:p>
            <a:r>
              <a:rPr lang="en-US" dirty="0" smtClean="0"/>
              <a:t>Presented by the Queens DD Council and Interagency Council</a:t>
            </a:r>
          </a:p>
          <a:p>
            <a:r>
              <a:rPr lang="en-US" dirty="0" smtClean="0"/>
              <a:t> Adult Transition Committees </a:t>
            </a:r>
            <a:endParaRPr lang="en-US" dirty="0"/>
          </a:p>
        </p:txBody>
      </p:sp>
    </p:spTree>
    <p:extLst>
      <p:ext uri="{BB962C8B-B14F-4D97-AF65-F5344CB8AC3E}">
        <p14:creationId xmlns:p14="http://schemas.microsoft.com/office/powerpoint/2010/main" val="3362848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What is OPWDD?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r>
              <a:rPr lang="en-US" sz="7200" dirty="0" smtClean="0">
                <a:latin typeface="Arial" panose="020B0604020202020204" pitchFamily="34" charset="0"/>
                <a:cs typeface="Arial" panose="020B0604020202020204" pitchFamily="34" charset="0"/>
              </a:rPr>
              <a:t>New York State Office for People with Developmental Disabilities</a:t>
            </a:r>
          </a:p>
        </p:txBody>
      </p:sp>
    </p:spTree>
    <p:extLst>
      <p:ext uri="{BB962C8B-B14F-4D97-AF65-F5344CB8AC3E}">
        <p14:creationId xmlns:p14="http://schemas.microsoft.com/office/powerpoint/2010/main" val="1891388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OPWDD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Arial" panose="020B0604020202020204" pitchFamily="34" charset="0"/>
                <a:cs typeface="Arial" panose="020B0604020202020204" pitchFamily="34" charset="0"/>
              </a:rPr>
              <a:t>This agency provides funding and oversees all programs that are designed for individuals with a developmental disability. Most OPWDD programs are funded through Medicaid.</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Commissioner of OPWDD interacts with the Governor of NY State to get a share of the state’s allocated Medicaid budget.</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Medicaid money is allocated to the localities and each county has a DDRO. The Queens </a:t>
            </a:r>
            <a:r>
              <a:rPr lang="en-US" b="1" dirty="0" smtClean="0">
                <a:latin typeface="Arial" panose="020B0604020202020204" pitchFamily="34" charset="0"/>
                <a:cs typeface="Arial" panose="020B0604020202020204" pitchFamily="34" charset="0"/>
              </a:rPr>
              <a:t>Developmental</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Disabilities</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Regional Office </a:t>
            </a:r>
            <a:r>
              <a:rPr lang="en-US" dirty="0" smtClean="0">
                <a:latin typeface="Arial" panose="020B0604020202020204" pitchFamily="34" charset="0"/>
                <a:cs typeface="Arial" panose="020B0604020202020204" pitchFamily="34" charset="0"/>
              </a:rPr>
              <a:t>is located in Queens Village.</a:t>
            </a:r>
          </a:p>
        </p:txBody>
      </p:sp>
    </p:spTree>
    <p:extLst>
      <p:ext uri="{BB962C8B-B14F-4D97-AF65-F5344CB8AC3E}">
        <p14:creationId xmlns:p14="http://schemas.microsoft.com/office/powerpoint/2010/main" val="2809700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371"/>
            <a:ext cx="8229600" cy="1143000"/>
          </a:xfrm>
        </p:spPr>
        <p:txBody>
          <a:bodyPr>
            <a:normAutofit fontScale="90000"/>
          </a:bodyPr>
          <a:lstStyle/>
          <a:p>
            <a:r>
              <a:rPr lang="en-US" dirty="0" smtClean="0">
                <a:latin typeface="Arial" panose="020B0604020202020204" pitchFamily="34" charset="0"/>
                <a:cs typeface="Arial" panose="020B0604020202020204" pitchFamily="34" charset="0"/>
              </a:rPr>
              <a:t>What Adult Services Are Available?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369742"/>
            <a:ext cx="8839200" cy="5562600"/>
          </a:xfrm>
        </p:spPr>
        <p:txBody>
          <a:bodyPr>
            <a:normAutofit fontScale="92500"/>
          </a:bodyPr>
          <a:lstStyle/>
          <a:p>
            <a:r>
              <a:rPr lang="en-US" sz="2600" dirty="0" smtClean="0">
                <a:latin typeface="Arial" panose="020B0604020202020204" pitchFamily="34" charset="0"/>
                <a:cs typeface="Arial" panose="020B0604020202020204" pitchFamily="34" charset="0"/>
              </a:rPr>
              <a:t>Day Habilitation Services – </a:t>
            </a:r>
            <a:r>
              <a:rPr lang="en-US" sz="2200" dirty="0" smtClean="0">
                <a:latin typeface="Arial" panose="020B0604020202020204" pitchFamily="34" charset="0"/>
                <a:cs typeface="Arial" panose="020B0604020202020204" pitchFamily="34" charset="0"/>
              </a:rPr>
              <a:t>Blended (In person/remote learning)</a:t>
            </a:r>
          </a:p>
          <a:p>
            <a:r>
              <a:rPr lang="en-US" sz="2600" dirty="0" smtClean="0">
                <a:latin typeface="Arial" panose="020B0604020202020204" pitchFamily="34" charset="0"/>
                <a:cs typeface="Arial" panose="020B0604020202020204" pitchFamily="34" charset="0"/>
              </a:rPr>
              <a:t>Day Habilitation </a:t>
            </a:r>
            <a:r>
              <a:rPr lang="en-US" sz="2600" dirty="0">
                <a:latin typeface="Arial" panose="020B0604020202020204" pitchFamily="34" charset="0"/>
                <a:cs typeface="Arial" panose="020B0604020202020204" pitchFamily="34" charset="0"/>
              </a:rPr>
              <a:t>W</a:t>
            </a:r>
            <a:r>
              <a:rPr lang="en-US" sz="2600" dirty="0" smtClean="0">
                <a:latin typeface="Arial" panose="020B0604020202020204" pitchFamily="34" charset="0"/>
                <a:cs typeface="Arial" panose="020B0604020202020204" pitchFamily="34" charset="0"/>
              </a:rPr>
              <a:t>ithout </a:t>
            </a:r>
            <a:r>
              <a:rPr lang="en-US" sz="2600" dirty="0">
                <a:latin typeface="Arial" panose="020B0604020202020204" pitchFamily="34" charset="0"/>
                <a:cs typeface="Arial" panose="020B0604020202020204" pitchFamily="34" charset="0"/>
              </a:rPr>
              <a:t>W</a:t>
            </a:r>
            <a:r>
              <a:rPr lang="en-US" sz="2600" dirty="0" smtClean="0">
                <a:latin typeface="Arial" panose="020B0604020202020204" pitchFamily="34" charset="0"/>
                <a:cs typeface="Arial" panose="020B0604020202020204" pitchFamily="34" charset="0"/>
              </a:rPr>
              <a:t>alls</a:t>
            </a:r>
          </a:p>
          <a:p>
            <a:r>
              <a:rPr lang="en-US" sz="2600" dirty="0" smtClean="0">
                <a:latin typeface="Arial" panose="020B0604020202020204" pitchFamily="34" charset="0"/>
                <a:cs typeface="Arial" panose="020B0604020202020204" pitchFamily="34" charset="0"/>
              </a:rPr>
              <a:t>Community Pre-Vocational </a:t>
            </a:r>
            <a:r>
              <a:rPr lang="en-US" sz="2600" dirty="0">
                <a:latin typeface="Arial" panose="020B0604020202020204" pitchFamily="34" charset="0"/>
                <a:cs typeface="Arial" panose="020B0604020202020204" pitchFamily="34" charset="0"/>
              </a:rPr>
              <a:t>Services </a:t>
            </a:r>
            <a:r>
              <a:rPr lang="en-US" sz="1900" dirty="0" smtClean="0">
                <a:latin typeface="Arial" panose="020B0604020202020204" pitchFamily="34" charset="0"/>
                <a:cs typeface="Arial" panose="020B0604020202020204" pitchFamily="34" charset="0"/>
              </a:rPr>
              <a:t>Blended </a:t>
            </a:r>
            <a:r>
              <a:rPr lang="en-US" sz="1900" dirty="0">
                <a:latin typeface="Arial" panose="020B0604020202020204" pitchFamily="34" charset="0"/>
                <a:cs typeface="Arial" panose="020B0604020202020204" pitchFamily="34" charset="0"/>
              </a:rPr>
              <a:t>(In person/remote </a:t>
            </a:r>
            <a:r>
              <a:rPr lang="en-US" sz="1900" dirty="0" smtClean="0">
                <a:latin typeface="Arial" panose="020B0604020202020204" pitchFamily="34" charset="0"/>
                <a:cs typeface="Arial" panose="020B0604020202020204" pitchFamily="34" charset="0"/>
              </a:rPr>
              <a:t>learning)</a:t>
            </a:r>
            <a:endParaRPr lang="en-US" sz="1900" dirty="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Pathway to Employment</a:t>
            </a:r>
          </a:p>
          <a:p>
            <a:r>
              <a:rPr lang="en-US" sz="2600" dirty="0" smtClean="0">
                <a:latin typeface="Arial" panose="020B0604020202020204" pitchFamily="34" charset="0"/>
                <a:cs typeface="Arial" panose="020B0604020202020204" pitchFamily="34" charset="0"/>
              </a:rPr>
              <a:t>Employment Training Program - ETP</a:t>
            </a:r>
          </a:p>
          <a:p>
            <a:r>
              <a:rPr lang="en-US" sz="2600" dirty="0" smtClean="0">
                <a:latin typeface="Arial" panose="020B0604020202020204" pitchFamily="34" charset="0"/>
                <a:cs typeface="Arial" panose="020B0604020202020204" pitchFamily="34" charset="0"/>
              </a:rPr>
              <a:t>Supported Employment</a:t>
            </a:r>
          </a:p>
          <a:p>
            <a:r>
              <a:rPr lang="en-US" sz="2600" dirty="0" smtClean="0">
                <a:latin typeface="Arial" panose="020B0604020202020204" pitchFamily="34" charset="0"/>
                <a:cs typeface="Arial" panose="020B0604020202020204" pitchFamily="34" charset="0"/>
              </a:rPr>
              <a:t>Innovative Programs </a:t>
            </a:r>
          </a:p>
          <a:p>
            <a:pPr marL="0" indent="0">
              <a:buNone/>
            </a:pPr>
            <a:r>
              <a:rPr lang="en-US" sz="2600" dirty="0">
                <a:latin typeface="Arial" panose="020B0604020202020204" pitchFamily="34" charset="0"/>
                <a:cs typeface="Arial" panose="020B0604020202020204" pitchFamily="34" charset="0"/>
              </a:rPr>
              <a:t>	</a:t>
            </a:r>
            <a:r>
              <a:rPr lang="en-US" sz="2600" dirty="0" smtClean="0">
                <a:latin typeface="Arial" panose="020B0604020202020204" pitchFamily="34" charset="0"/>
                <a:cs typeface="Arial" panose="020B0604020202020204" pitchFamily="34" charset="0"/>
              </a:rPr>
              <a:t>-  Self - Directed Services                                                               	-  Community Habilitation</a:t>
            </a:r>
          </a:p>
          <a:p>
            <a:pPr marL="0" indent="0">
              <a:buNone/>
            </a:pPr>
            <a:r>
              <a:rPr lang="en-US" sz="2600" dirty="0">
                <a:latin typeface="Arial" panose="020B0604020202020204" pitchFamily="34" charset="0"/>
                <a:cs typeface="Arial" panose="020B0604020202020204" pitchFamily="34" charset="0"/>
              </a:rPr>
              <a:t>	</a:t>
            </a:r>
            <a:r>
              <a:rPr lang="en-US" sz="2600" dirty="0" smtClean="0">
                <a:latin typeface="Arial" panose="020B0604020202020204" pitchFamily="34" charset="0"/>
                <a:cs typeface="Arial" panose="020B0604020202020204" pitchFamily="34" charset="0"/>
              </a:rPr>
              <a:t>-  Respite/Recreation/Environmental Modification</a:t>
            </a:r>
          </a:p>
          <a:p>
            <a:pPr marL="0" indent="0">
              <a:buNone/>
            </a:pPr>
            <a:r>
              <a:rPr lang="en-US" sz="2600" dirty="0" smtClean="0">
                <a:latin typeface="Arial" panose="020B0604020202020204" pitchFamily="34" charset="0"/>
                <a:cs typeface="Arial" panose="020B0604020202020204" pitchFamily="34" charset="0"/>
              </a:rPr>
              <a:t>          	-  Family Reimbursement/Summer Camp/After School</a:t>
            </a:r>
          </a:p>
          <a:p>
            <a:endParaRPr lang="en-US" sz="2600" dirty="0" smtClean="0"/>
          </a:p>
          <a:p>
            <a:endParaRPr lang="en-US" dirty="0" smtClean="0"/>
          </a:p>
        </p:txBody>
      </p:sp>
    </p:spTree>
    <p:extLst>
      <p:ext uri="{BB962C8B-B14F-4D97-AF65-F5344CB8AC3E}">
        <p14:creationId xmlns:p14="http://schemas.microsoft.com/office/powerpoint/2010/main" val="919822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Day Habilitation Services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10000"/>
          </a:bodyPr>
          <a:lstStyle/>
          <a:p>
            <a:pPr marL="0" indent="0">
              <a:buNone/>
            </a:pPr>
            <a:endParaRPr lang="en-US" sz="2000" dirty="0"/>
          </a:p>
          <a:p>
            <a:r>
              <a:rPr lang="en-US" sz="2400" dirty="0" smtClean="0">
                <a:latin typeface="Arial" panose="020B0604020202020204" pitchFamily="34" charset="0"/>
                <a:cs typeface="Arial" panose="020B0604020202020204" pitchFamily="34" charset="0"/>
              </a:rPr>
              <a:t>Provides a range of supervised experiences in community settings.</a:t>
            </a:r>
          </a:p>
          <a:p>
            <a:r>
              <a:rPr lang="en-US" sz="2400" dirty="0" smtClean="0">
                <a:latin typeface="Arial" panose="020B0604020202020204" pitchFamily="34" charset="0"/>
                <a:cs typeface="Arial" panose="020B0604020202020204" pitchFamily="34" charset="0"/>
              </a:rPr>
              <a:t>Services are designed to meet each person’s choices and needs.</a:t>
            </a:r>
          </a:p>
          <a:p>
            <a:r>
              <a:rPr lang="en-US" sz="2400" dirty="0" smtClean="0">
                <a:latin typeface="Arial" panose="020B0604020202020204" pitchFamily="34" charset="0"/>
                <a:cs typeface="Arial" panose="020B0604020202020204" pitchFamily="34" charset="0"/>
              </a:rPr>
              <a:t>Individuals learn functional life skills (money, food preparation) and computer technology.</a:t>
            </a:r>
          </a:p>
          <a:p>
            <a:r>
              <a:rPr lang="en-US" sz="2400" dirty="0" smtClean="0">
                <a:latin typeface="Arial" panose="020B0604020202020204" pitchFamily="34" charset="0"/>
                <a:cs typeface="Arial" panose="020B0604020202020204" pitchFamily="34" charset="0"/>
              </a:rPr>
              <a:t>Work on socialization skills.</a:t>
            </a:r>
          </a:p>
          <a:p>
            <a:r>
              <a:rPr lang="en-US" sz="2400" dirty="0" smtClean="0">
                <a:latin typeface="Arial" panose="020B0604020202020204" pitchFamily="34" charset="0"/>
                <a:cs typeface="Arial" panose="020B0604020202020204" pitchFamily="34" charset="0"/>
              </a:rPr>
              <a:t>Participation in various volunteer sites in the local communities is a goal.</a:t>
            </a:r>
          </a:p>
          <a:p>
            <a:r>
              <a:rPr lang="en-US" sz="2400" dirty="0" smtClean="0">
                <a:latin typeface="Arial" panose="020B0604020202020204" pitchFamily="34" charset="0"/>
                <a:cs typeface="Arial" panose="020B0604020202020204" pitchFamily="34" charset="0"/>
              </a:rPr>
              <a:t>Learn self advocacy in the community.</a:t>
            </a:r>
          </a:p>
          <a:p>
            <a:r>
              <a:rPr lang="en-US" sz="2400" dirty="0" smtClean="0">
                <a:latin typeface="Arial" panose="020B0604020202020204" pitchFamily="34" charset="0"/>
                <a:cs typeface="Arial" panose="020B0604020202020204" pitchFamily="34" charset="0"/>
              </a:rPr>
              <a:t>Develop travel and community safety skills.</a:t>
            </a:r>
          </a:p>
          <a:p>
            <a:r>
              <a:rPr lang="en-US" sz="2400" dirty="0" smtClean="0">
                <a:latin typeface="Arial" panose="020B0604020202020204" pitchFamily="34" charset="0"/>
                <a:cs typeface="Arial" panose="020B0604020202020204" pitchFamily="34" charset="0"/>
              </a:rPr>
              <a:t>Prepare for the possibility of employment if it matches the individual’s skills and interests.</a:t>
            </a:r>
          </a:p>
          <a:p>
            <a:pPr marL="0" indent="0">
              <a:buNone/>
            </a:pPr>
            <a:endParaRPr lang="en-US" sz="2400" dirty="0" smtClean="0"/>
          </a:p>
          <a:p>
            <a:pPr marL="0" indent="0">
              <a:buNone/>
            </a:pPr>
            <a:endParaRPr lang="en-US" dirty="0"/>
          </a:p>
        </p:txBody>
      </p:sp>
    </p:spTree>
    <p:extLst>
      <p:ext uri="{BB962C8B-B14F-4D97-AF65-F5344CB8AC3E}">
        <p14:creationId xmlns:p14="http://schemas.microsoft.com/office/powerpoint/2010/main" val="3222514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latin typeface="Arial" panose="020B0604020202020204" pitchFamily="34" charset="0"/>
                <a:cs typeface="Arial" panose="020B0604020202020204" pitchFamily="34" charset="0"/>
              </a:rPr>
              <a:t>Community Pre-Vocational Services</a:t>
            </a:r>
            <a:endParaRPr lang="en-US" sz="3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ial" panose="020B0604020202020204" pitchFamily="34" charset="0"/>
                <a:cs typeface="Arial" panose="020B0604020202020204" pitchFamily="34" charset="0"/>
              </a:rPr>
              <a:t>Prepares individuals for employment or independent volunteer opportunities.</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Services include the teaching of skills for employment such as attending to task, task completion, problem solving and safety.</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Individuals work on services that meet their own goals.</a:t>
            </a:r>
          </a:p>
          <a:p>
            <a:pPr marL="0" indent="0">
              <a:buNone/>
            </a:pPr>
            <a:endParaRPr lang="en-US" dirty="0" smtClean="0">
              <a:solidFill>
                <a:srgbClr val="FF0000"/>
              </a:solidFill>
            </a:endParaRPr>
          </a:p>
        </p:txBody>
      </p:sp>
    </p:spTree>
    <p:extLst>
      <p:ext uri="{BB962C8B-B14F-4D97-AF65-F5344CB8AC3E}">
        <p14:creationId xmlns:p14="http://schemas.microsoft.com/office/powerpoint/2010/main" val="3363127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Supported Employment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676400"/>
            <a:ext cx="8686800" cy="4525963"/>
          </a:xfrm>
        </p:spPr>
        <p:txBody>
          <a:bodyPr>
            <a:normAutofit fontScale="85000" lnSpcReduction="10000"/>
          </a:bodyPr>
          <a:lstStyle/>
          <a:p>
            <a:r>
              <a:rPr lang="en-US" dirty="0" smtClean="0">
                <a:latin typeface="Arial" panose="020B0604020202020204" pitchFamily="34" charset="0"/>
                <a:cs typeface="Arial" panose="020B0604020202020204" pitchFamily="34" charset="0"/>
              </a:rPr>
              <a:t>Programs are designed to enable adults who have a developmental disability to secure and maintain gainful employment in the community with the support of a job coach.</a:t>
            </a:r>
          </a:p>
          <a:p>
            <a:endParaRPr lang="en-US" sz="11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Services include vocational testing and assessment.</a:t>
            </a:r>
          </a:p>
          <a:p>
            <a:endParaRPr lang="en-US" sz="12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Individuals must be travel trained and are then route trained to their individual work sites.</a:t>
            </a:r>
          </a:p>
          <a:p>
            <a:endParaRPr lang="en-US" sz="12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Services bridge the gap from school to actively functioning in the world of competitive employment.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2418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1118467"/>
            <a:ext cx="8458200" cy="5867400"/>
          </a:xfrm>
        </p:spPr>
        <p:txBody>
          <a:bodyPr>
            <a:noAutofit/>
          </a:bodyPr>
          <a:lstStyle/>
          <a:p>
            <a:r>
              <a:rPr lang="en-US" sz="2000" b="1" dirty="0" smtClean="0">
                <a:latin typeface="Arial" panose="020B0604020202020204" pitchFamily="34" charset="0"/>
                <a:cs typeface="Arial" panose="020B0604020202020204" pitchFamily="34" charset="0"/>
              </a:rPr>
              <a:t>Day Hab Without Walls </a:t>
            </a:r>
            <a:r>
              <a:rPr lang="en-US" sz="2000" dirty="0" smtClean="0">
                <a:latin typeface="Arial" panose="020B0604020202020204" pitchFamily="34" charset="0"/>
                <a:cs typeface="Arial" panose="020B0604020202020204" pitchFamily="34" charset="0"/>
              </a:rPr>
              <a:t>- a service that emphasizes an individual’s access to the community according to his/her goals.</a:t>
            </a:r>
          </a:p>
          <a:p>
            <a:endParaRPr lang="en-US" sz="2000"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Employment Training Program </a:t>
            </a:r>
            <a:r>
              <a:rPr lang="en-US" sz="2000" dirty="0" smtClean="0">
                <a:latin typeface="Arial" panose="020B0604020202020204" pitchFamily="34" charset="0"/>
                <a:cs typeface="Arial" panose="020B0604020202020204" pitchFamily="34" charset="0"/>
              </a:rPr>
              <a:t>- this program is an employment initiative through OPWDD.</a:t>
            </a:r>
          </a:p>
          <a:p>
            <a:endParaRPr lang="en-US" sz="2000"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Self-Directed Service </a:t>
            </a:r>
            <a:r>
              <a:rPr lang="en-US" sz="2000" dirty="0" smtClean="0">
                <a:latin typeface="Arial" panose="020B0604020202020204" pitchFamily="34" charset="0"/>
                <a:cs typeface="Arial" panose="020B0604020202020204" pitchFamily="34" charset="0"/>
              </a:rPr>
              <a:t>- every individual who has a disability has the right to make a choice. This program revolves around this concept and is entirely person centered. A circle of support is chosen by the person and family to meet individual needs.</a:t>
            </a:r>
            <a:r>
              <a:rPr lang="en-US" sz="2000" dirty="0" smtClean="0">
                <a:solidFill>
                  <a:srgbClr val="FF0000"/>
                </a:solidFill>
                <a:latin typeface="Arial" panose="020B0604020202020204" pitchFamily="34" charset="0"/>
                <a:cs typeface="Arial" panose="020B0604020202020204" pitchFamily="34" charset="0"/>
              </a:rPr>
              <a:t> </a:t>
            </a:r>
          </a:p>
          <a:p>
            <a:endParaRPr lang="en-US" sz="2000" dirty="0" smtClean="0">
              <a:solidFill>
                <a:srgbClr val="FF0000"/>
              </a:solidFill>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Pathway to Employment </a:t>
            </a:r>
            <a:r>
              <a:rPr lang="en-US" sz="2000" dirty="0" smtClean="0">
                <a:latin typeface="Arial" panose="020B0604020202020204" pitchFamily="34" charset="0"/>
                <a:cs typeface="Arial" panose="020B0604020202020204" pitchFamily="34" charset="0"/>
              </a:rPr>
              <a:t>– is a person-centered, comprehensive employment planning and support service that engages individuals in identifying a career direction, provides instruction and training in pre-employment skills and develops a plan for achieving competitive, integrated employment at or above minimum wage.  </a:t>
            </a:r>
          </a:p>
          <a:p>
            <a:endParaRPr lang="en-US" sz="2000" dirty="0" smtClean="0"/>
          </a:p>
        </p:txBody>
      </p:sp>
      <p:sp>
        <p:nvSpPr>
          <p:cNvPr id="2" name="Title 1"/>
          <p:cNvSpPr>
            <a:spLocks noGrp="1"/>
          </p:cNvSpPr>
          <p:nvPr>
            <p:ph type="title"/>
          </p:nvPr>
        </p:nvSpPr>
        <p:spPr>
          <a:xfrm>
            <a:off x="457200" y="-15240"/>
            <a:ext cx="8229600" cy="1143000"/>
          </a:xfrm>
        </p:spPr>
        <p:txBody>
          <a:bodyPr/>
          <a:lstStyle/>
          <a:p>
            <a:r>
              <a:rPr lang="en-US" dirty="0" smtClean="0">
                <a:latin typeface="Arial" panose="020B0604020202020204" pitchFamily="34" charset="0"/>
                <a:cs typeface="Arial" panose="020B0604020202020204" pitchFamily="34" charset="0"/>
              </a:rPr>
              <a:t>Innovative Services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9545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576" y="66907"/>
            <a:ext cx="8229600" cy="1146718"/>
          </a:xfrm>
        </p:spPr>
        <p:txBody>
          <a:bodyPr/>
          <a:lstStyle/>
          <a:p>
            <a:r>
              <a:rPr lang="en-US" dirty="0" smtClean="0">
                <a:latin typeface="Arial" panose="020B0604020202020204" pitchFamily="34" charset="0"/>
                <a:cs typeface="Arial" panose="020B0604020202020204" pitchFamily="34" charset="0"/>
              </a:rPr>
              <a:t>Steps to take with OPWDD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914400"/>
            <a:ext cx="8229600" cy="5715000"/>
          </a:xfrm>
        </p:spPr>
        <p:txBody>
          <a:bodyPr>
            <a:noAutofit/>
          </a:bodyPr>
          <a:lstStyle/>
          <a:p>
            <a:endParaRPr lang="en-US" sz="20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Schedule Psychological, Psychosocial and Medical Evaluations </a:t>
            </a:r>
          </a:p>
          <a:p>
            <a:endParaRPr lang="en-US" sz="10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Must have Medicaid</a:t>
            </a:r>
          </a:p>
          <a:p>
            <a:endParaRPr lang="en-US" sz="10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Apply for OPWDD eligibility</a:t>
            </a:r>
          </a:p>
          <a:p>
            <a:endParaRPr lang="en-US" sz="1000" dirty="0" smtClean="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Attend a Front Door Information </a:t>
            </a:r>
            <a:r>
              <a:rPr lang="en-US" sz="1800" dirty="0" smtClean="0">
                <a:latin typeface="Arial" panose="020B0604020202020204" pitchFamily="34" charset="0"/>
                <a:cs typeface="Arial" panose="020B0604020202020204" pitchFamily="34" charset="0"/>
              </a:rPr>
              <a:t>Session – scheduled virtually on a monthly basis in English and Spanish </a:t>
            </a:r>
            <a:endParaRPr lang="en-US" sz="1800" dirty="0">
              <a:latin typeface="Arial" panose="020B0604020202020204" pitchFamily="34" charset="0"/>
              <a:cs typeface="Arial" panose="020B0604020202020204" pitchFamily="34" charset="0"/>
            </a:endParaRPr>
          </a:p>
          <a:p>
            <a:endParaRPr lang="en-US" sz="10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Contact Front Door Intake Line 718-217-6485 once Eligibility has been determined</a:t>
            </a:r>
          </a:p>
          <a:p>
            <a:endParaRPr lang="en-US" sz="10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Apply for Care Management (CM) through a Care Coordination Organization (CCO) or NON-Medicaid Case Management Agency.</a:t>
            </a:r>
          </a:p>
          <a:p>
            <a:pPr marL="0" indent="0">
              <a:buNone/>
            </a:pPr>
            <a:endParaRPr lang="en-US" sz="10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Research OPWDD services and programs with the school Transition Team.</a:t>
            </a:r>
          </a:p>
          <a:p>
            <a:pPr marL="0" indent="0">
              <a:buNone/>
            </a:pPr>
            <a:endParaRPr lang="en-US" sz="10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Research Adult Day Service Programs before the child’s last year with the Department of Education. Ask if the agency will schedule in-person visits.</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9767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Steps to </a:t>
            </a:r>
            <a:r>
              <a:rPr lang="en-US" dirty="0">
                <a:latin typeface="Arial" panose="020B0604020202020204" pitchFamily="34" charset="0"/>
                <a:cs typeface="Arial" panose="020B0604020202020204" pitchFamily="34" charset="0"/>
              </a:rPr>
              <a:t>O</a:t>
            </a:r>
            <a:r>
              <a:rPr lang="en-US" dirty="0" smtClean="0">
                <a:latin typeface="Arial" panose="020B0604020202020204" pitchFamily="34" charset="0"/>
                <a:cs typeface="Arial" panose="020B0604020202020204" pitchFamily="34" charset="0"/>
              </a:rPr>
              <a:t>btain Adult Services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Arial" panose="020B0604020202020204" pitchFamily="34" charset="0"/>
                <a:cs typeface="Arial" panose="020B0604020202020204" pitchFamily="34" charset="0"/>
              </a:rPr>
              <a:t>Maintain contact with Care Manager.</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Decide on the Adult Day Service that the student and family is interested in receiving.</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Submit all pertinent paperwork to the agency. The family, CM and school should work together.</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Notify the school Transition Staff when a service is selected.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59499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anose="020B0604020202020204" pitchFamily="34" charset="0"/>
                <a:cs typeface="Arial" panose="020B0604020202020204" pitchFamily="34" charset="0"/>
              </a:rPr>
              <a:t>Steps to Obtain Adult Services (con’t)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Arial" panose="020B0604020202020204" pitchFamily="34" charset="0"/>
                <a:cs typeface="Arial" panose="020B0604020202020204" pitchFamily="34" charset="0"/>
              </a:rPr>
              <a:t>The placement process must be a collaboration between the student, family, the school, the new service and the Care  Manager</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Everyone is an integral part of ensuring that appropriate services are in place for all students transitioning from the Department of Education.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503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Reimagining Adult Day Services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905000"/>
            <a:ext cx="8534400" cy="4525963"/>
          </a:xfrm>
        </p:spPr>
        <p:txBody>
          <a:bodyPr>
            <a:normAutofit/>
          </a:bodyPr>
          <a:lstStyle/>
          <a:p>
            <a:r>
              <a:rPr lang="en-US" sz="2800" dirty="0" smtClean="0">
                <a:latin typeface="Arial" panose="020B0604020202020204" pitchFamily="34" charset="0"/>
                <a:cs typeface="Arial" panose="020B0604020202020204" pitchFamily="34" charset="0"/>
              </a:rPr>
              <a:t>IAC Interagency </a:t>
            </a:r>
            <a:r>
              <a:rPr lang="en-US" sz="2800" dirty="0">
                <a:latin typeface="Arial" panose="020B0604020202020204" pitchFamily="34" charset="0"/>
                <a:cs typeface="Arial" panose="020B0604020202020204" pitchFamily="34" charset="0"/>
              </a:rPr>
              <a:t>Council </a:t>
            </a:r>
            <a:endParaRPr lang="en-US" sz="2800" dirty="0" smtClean="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 Reopening Day </a:t>
            </a:r>
            <a:r>
              <a:rPr lang="en-US" sz="2800" dirty="0">
                <a:latin typeface="Arial" panose="020B0604020202020204" pitchFamily="34" charset="0"/>
                <a:cs typeface="Arial" panose="020B0604020202020204" pitchFamily="34" charset="0"/>
              </a:rPr>
              <a:t>Services </a:t>
            </a:r>
          </a:p>
          <a:p>
            <a:r>
              <a:rPr lang="en-US" sz="2800" dirty="0" smtClean="0">
                <a:latin typeface="Arial" panose="020B0604020202020204" pitchFamily="34" charset="0"/>
                <a:cs typeface="Arial" panose="020B0604020202020204" pitchFamily="34" charset="0"/>
              </a:rPr>
              <a:t>What the future looks like for Day Services</a:t>
            </a:r>
          </a:p>
          <a:p>
            <a:pPr marL="0" indent="0">
              <a:buNone/>
            </a:pPr>
            <a:r>
              <a:rPr lang="en-US" sz="2800" dirty="0" smtClean="0">
                <a:latin typeface="Arial" panose="020B0604020202020204" pitchFamily="34" charset="0"/>
                <a:cs typeface="Arial" panose="020B0604020202020204" pitchFamily="34" charset="0"/>
              </a:rPr>
              <a:t> 	- In-person services</a:t>
            </a:r>
          </a:p>
          <a:p>
            <a:pPr marL="0" indent="0">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Remote/virtual learning</a:t>
            </a:r>
          </a:p>
          <a:p>
            <a:pPr marL="0" indent="0">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Blended programs – </a:t>
            </a:r>
            <a:r>
              <a:rPr lang="en-US" sz="2200" dirty="0" smtClean="0">
                <a:latin typeface="Arial" panose="020B0604020202020204" pitchFamily="34" charset="0"/>
                <a:cs typeface="Arial" panose="020B0604020202020204" pitchFamily="34" charset="0"/>
              </a:rPr>
              <a:t>In-person and Remote learning</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9108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305800" cy="1143000"/>
          </a:xfrm>
        </p:spPr>
        <p:txBody>
          <a:bodyPr>
            <a:normAutofit fontScale="90000"/>
          </a:bodyPr>
          <a:lstStyle/>
          <a:p>
            <a:r>
              <a:rPr lang="en-US" dirty="0" smtClean="0">
                <a:latin typeface="Arial" panose="020B0604020202020204" pitchFamily="34" charset="0"/>
                <a:cs typeface="Arial" panose="020B0604020202020204" pitchFamily="34" charset="0"/>
              </a:rPr>
              <a:t>The Role of the Care Manager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in Transition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905000"/>
            <a:ext cx="8229600" cy="4525963"/>
          </a:xfrm>
        </p:spPr>
        <p:txBody>
          <a:bodyPr>
            <a:normAutofit fontScale="92500" lnSpcReduction="10000"/>
          </a:bodyPr>
          <a:lstStyle/>
          <a:p>
            <a:r>
              <a:rPr lang="en-US" dirty="0" smtClean="0">
                <a:latin typeface="Arial" panose="020B0604020202020204" pitchFamily="34" charset="0"/>
                <a:cs typeface="Arial" panose="020B0604020202020204" pitchFamily="34" charset="0"/>
              </a:rPr>
              <a:t>There are many documents that are going to be needed by the Adult Day Program, and it is the responsibility of the CM to ensure that all necessary paperwork is submitted in a timely manner to ensure placement into a program.</a:t>
            </a:r>
          </a:p>
          <a:p>
            <a:endParaRPr lang="en-US" sz="28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Care Manager should always be in contact with the families and Transition staff during the transition period.</a:t>
            </a:r>
          </a:p>
          <a:p>
            <a:pPr marL="0" indent="0">
              <a:buNone/>
            </a:pPr>
            <a:endParaRPr lang="en-US" dirty="0"/>
          </a:p>
        </p:txBody>
      </p:sp>
    </p:spTree>
    <p:extLst>
      <p:ext uri="{BB962C8B-B14F-4D97-AF65-F5344CB8AC3E}">
        <p14:creationId xmlns:p14="http://schemas.microsoft.com/office/powerpoint/2010/main" val="765481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anose="020B0604020202020204" pitchFamily="34" charset="0"/>
                <a:cs typeface="Arial" panose="020B0604020202020204" pitchFamily="34" charset="0"/>
              </a:rPr>
              <a:t>Documents needed for Adult Day Services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47500" lnSpcReduction="20000"/>
          </a:bodyPr>
          <a:lstStyle/>
          <a:p>
            <a:r>
              <a:rPr lang="en-US" dirty="0" smtClean="0">
                <a:latin typeface="Arial" panose="020B0604020202020204" pitchFamily="34" charset="0"/>
                <a:cs typeface="Arial" panose="020B0604020202020204" pitchFamily="34" charset="0"/>
              </a:rPr>
              <a:t>Active Medicaid Card</a:t>
            </a:r>
          </a:p>
          <a:p>
            <a:r>
              <a:rPr lang="en-US" dirty="0" smtClean="0">
                <a:latin typeface="Arial" panose="020B0604020202020204" pitchFamily="34" charset="0"/>
                <a:cs typeface="Arial" panose="020B0604020202020204" pitchFamily="34" charset="0"/>
              </a:rPr>
              <a:t>Social Security Card</a:t>
            </a:r>
          </a:p>
          <a:p>
            <a:r>
              <a:rPr lang="en-US" dirty="0" smtClean="0">
                <a:latin typeface="Arial" panose="020B0604020202020204" pitchFamily="34" charset="0"/>
                <a:cs typeface="Arial" panose="020B0604020202020204" pitchFamily="34" charset="0"/>
              </a:rPr>
              <a:t>Birth Certificate/Passport or</a:t>
            </a:r>
          </a:p>
          <a:p>
            <a:r>
              <a:rPr lang="en-US" dirty="0" smtClean="0">
                <a:latin typeface="Arial" panose="020B0604020202020204" pitchFamily="34" charset="0"/>
                <a:cs typeface="Arial" panose="020B0604020202020204" pitchFamily="34" charset="0"/>
              </a:rPr>
              <a:t>Permanent Resident Card</a:t>
            </a:r>
          </a:p>
          <a:p>
            <a:r>
              <a:rPr lang="en-US" dirty="0" smtClean="0">
                <a:latin typeface="Arial" panose="020B0604020202020204" pitchFamily="34" charset="0"/>
                <a:cs typeface="Arial" panose="020B0604020202020204" pitchFamily="34" charset="0"/>
              </a:rPr>
              <a:t>CURRENT Medical Exam form (within a year and should include current medication/dosages/times)</a:t>
            </a:r>
          </a:p>
          <a:p>
            <a:r>
              <a:rPr lang="en-US" dirty="0" err="1" smtClean="0">
                <a:latin typeface="Arial" panose="020B0604020202020204" pitchFamily="34" charset="0"/>
                <a:cs typeface="Arial" panose="020B0604020202020204" pitchFamily="34" charset="0"/>
              </a:rPr>
              <a:t>Quantiferon</a:t>
            </a:r>
            <a:r>
              <a:rPr lang="en-US" dirty="0" smtClean="0">
                <a:latin typeface="Arial" panose="020B0604020202020204" pitchFamily="34" charset="0"/>
                <a:cs typeface="Arial" panose="020B0604020202020204" pitchFamily="34" charset="0"/>
              </a:rPr>
              <a:t> Gold Blood Test for Tuberculosis (TB),  Two negative TB/PPD tests or negative chest X-Ray with Dr.’s  note stating no signs or symptoms of TB.</a:t>
            </a:r>
          </a:p>
          <a:p>
            <a:r>
              <a:rPr lang="en-US" dirty="0" smtClean="0">
                <a:latin typeface="Arial" panose="020B0604020202020204" pitchFamily="34" charset="0"/>
                <a:cs typeface="Arial" panose="020B0604020202020204" pitchFamily="34" charset="0"/>
              </a:rPr>
              <a:t>Psychological Evaluation (within 3 years)</a:t>
            </a:r>
          </a:p>
          <a:p>
            <a:r>
              <a:rPr lang="en-US" dirty="0" smtClean="0">
                <a:latin typeface="Arial" panose="020B0604020202020204" pitchFamily="34" charset="0"/>
                <a:cs typeface="Arial" panose="020B0604020202020204" pitchFamily="34" charset="0"/>
              </a:rPr>
              <a:t>Psychosocial Evaluation ( within 1 year)</a:t>
            </a:r>
          </a:p>
          <a:p>
            <a:r>
              <a:rPr lang="en-US" dirty="0" smtClean="0">
                <a:latin typeface="Arial" panose="020B0604020202020204" pitchFamily="34" charset="0"/>
                <a:cs typeface="Arial" panose="020B0604020202020204" pitchFamily="34" charset="0"/>
              </a:rPr>
              <a:t>Level of Care Eligibility Determination (LOC)</a:t>
            </a:r>
          </a:p>
          <a:p>
            <a:r>
              <a:rPr lang="en-US" dirty="0" smtClean="0">
                <a:latin typeface="Arial" panose="020B0604020202020204" pitchFamily="34" charset="0"/>
                <a:cs typeface="Arial" panose="020B0604020202020204" pitchFamily="34" charset="0"/>
              </a:rPr>
              <a:t>Service Authorization or Services Amendment Forms /Notice of Decision/LIFE PLAN/Addendum </a:t>
            </a:r>
          </a:p>
          <a:p>
            <a:r>
              <a:rPr lang="en-US" dirty="0" smtClean="0">
                <a:latin typeface="Arial" panose="020B0604020202020204" pitchFamily="34" charset="0"/>
                <a:cs typeface="Arial" panose="020B0604020202020204" pitchFamily="34" charset="0"/>
              </a:rPr>
              <a:t>Waiver Packet</a:t>
            </a:r>
          </a:p>
          <a:p>
            <a:r>
              <a:rPr lang="en-US" dirty="0" smtClean="0">
                <a:latin typeface="Arial" panose="020B0604020202020204" pitchFamily="34" charset="0"/>
                <a:cs typeface="Arial" panose="020B0604020202020204" pitchFamily="34" charset="0"/>
              </a:rPr>
              <a:t>DDP 2-computerized print out</a:t>
            </a:r>
          </a:p>
          <a:p>
            <a:r>
              <a:rPr lang="en-US" dirty="0" smtClean="0">
                <a:latin typeface="Arial" panose="020B0604020202020204" pitchFamily="34" charset="0"/>
                <a:cs typeface="Arial" panose="020B0604020202020204" pitchFamily="34" charset="0"/>
              </a:rPr>
              <a:t>Agency Intake forms to be completed</a:t>
            </a:r>
          </a:p>
          <a:p>
            <a:r>
              <a:rPr lang="en-US" dirty="0" smtClean="0">
                <a:latin typeface="Arial" panose="020B0604020202020204" pitchFamily="34" charset="0"/>
                <a:cs typeface="Arial" panose="020B0604020202020204" pitchFamily="34" charset="0"/>
              </a:rPr>
              <a:t>ACCES-VR Application Form (for vocational services)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9693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anose="020B0604020202020204" pitchFamily="34" charset="0"/>
                <a:cs typeface="Arial" panose="020B0604020202020204" pitchFamily="34" charset="0"/>
              </a:rPr>
              <a:t>Other Documents that may be needed: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Additional Medical Documentation</a:t>
            </a:r>
          </a:p>
          <a:p>
            <a:r>
              <a:rPr lang="en-US" dirty="0" smtClean="0">
                <a:latin typeface="Arial" panose="020B0604020202020204" pitchFamily="34" charset="0"/>
                <a:cs typeface="Arial" panose="020B0604020202020204" pitchFamily="34" charset="0"/>
              </a:rPr>
              <a:t>IEP from the school</a:t>
            </a:r>
          </a:p>
          <a:p>
            <a:r>
              <a:rPr lang="en-US" dirty="0" smtClean="0">
                <a:latin typeface="Arial" panose="020B0604020202020204" pitchFamily="34" charset="0"/>
                <a:cs typeface="Arial" panose="020B0604020202020204" pitchFamily="34" charset="0"/>
              </a:rPr>
              <a:t>Psychiatric reports</a:t>
            </a:r>
          </a:p>
          <a:p>
            <a:r>
              <a:rPr lang="en-US" dirty="0" smtClean="0">
                <a:latin typeface="Arial" panose="020B0604020202020204" pitchFamily="34" charset="0"/>
                <a:cs typeface="Arial" panose="020B0604020202020204" pitchFamily="34" charset="0"/>
              </a:rPr>
              <a:t>Signed Consent for Placement</a:t>
            </a:r>
          </a:p>
          <a:p>
            <a:r>
              <a:rPr lang="en-US" dirty="0" smtClean="0">
                <a:latin typeface="Arial" panose="020B0604020202020204" pitchFamily="34" charset="0"/>
                <a:cs typeface="Arial" panose="020B0604020202020204" pitchFamily="34" charset="0"/>
              </a:rPr>
              <a:t>Other School Reports</a:t>
            </a:r>
          </a:p>
          <a:p>
            <a:r>
              <a:rPr lang="en-US" dirty="0" smtClean="0">
                <a:latin typeface="Arial" panose="020B0604020202020204" pitchFamily="34" charset="0"/>
                <a:cs typeface="Arial" panose="020B0604020202020204" pitchFamily="34" charset="0"/>
              </a:rPr>
              <a:t>NYS Identification/Non-driver’s ID/Passport</a:t>
            </a:r>
          </a:p>
        </p:txBody>
      </p:sp>
    </p:spTree>
    <p:extLst>
      <p:ext uri="{BB962C8B-B14F-4D97-AF65-F5344CB8AC3E}">
        <p14:creationId xmlns:p14="http://schemas.microsoft.com/office/powerpoint/2010/main" val="3044757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634" y="228600"/>
            <a:ext cx="8229600" cy="1143000"/>
          </a:xfrm>
        </p:spPr>
        <p:txBody>
          <a:bodyPr/>
          <a:lstStyle/>
          <a:p>
            <a:r>
              <a:rPr lang="en-US" dirty="0" smtClean="0">
                <a:latin typeface="Arial" panose="020B0604020202020204" pitchFamily="34" charset="0"/>
                <a:cs typeface="Arial" panose="020B0604020202020204" pitchFamily="34" charset="0"/>
              </a:rPr>
              <a:t>Applying for Benefits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17034" y="1600200"/>
            <a:ext cx="8077200" cy="5029200"/>
          </a:xfrm>
        </p:spPr>
        <p:txBody>
          <a:bodyPr>
            <a:normAutofit fontScale="70000" lnSpcReduction="20000"/>
          </a:bodyPr>
          <a:lstStyle/>
          <a:p>
            <a:r>
              <a:rPr lang="en-US" dirty="0">
                <a:latin typeface="Arial" panose="020B0604020202020204" pitchFamily="34" charset="0"/>
                <a:cs typeface="Arial" panose="020B0604020202020204" pitchFamily="34" charset="0"/>
              </a:rPr>
              <a:t>Explore eligibility for SSI as at age 18 or earlier depending on family income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Must be MEDICAID enrolled with appropriate code to fund OPWDD services</a:t>
            </a:r>
          </a:p>
          <a:p>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Need to make sure the following are brought when applying for Medicaid and SSI</a:t>
            </a:r>
            <a:r>
              <a:rPr lang="en-US" dirty="0" smtClean="0">
                <a:latin typeface="Arial" panose="020B0604020202020204" pitchFamily="34" charset="0"/>
                <a:cs typeface="Arial" panose="020B0604020202020204" pitchFamily="34" charset="0"/>
              </a:rPr>
              <a:t>:</a:t>
            </a:r>
          </a:p>
          <a:p>
            <a:pPr lvl="1"/>
            <a:r>
              <a:rPr lang="en-US" dirty="0" smtClean="0">
                <a:latin typeface="Arial" panose="020B0604020202020204" pitchFamily="34" charset="0"/>
                <a:cs typeface="Arial" panose="020B0604020202020204" pitchFamily="34" charset="0"/>
              </a:rPr>
              <a:t>Birth Certificate</a:t>
            </a:r>
          </a:p>
          <a:p>
            <a:pPr lvl="1"/>
            <a:r>
              <a:rPr lang="en-US" dirty="0" smtClean="0">
                <a:latin typeface="Arial" panose="020B0604020202020204" pitchFamily="34" charset="0"/>
                <a:cs typeface="Arial" panose="020B0604020202020204" pitchFamily="34" charset="0"/>
              </a:rPr>
              <a:t>Proof of family income </a:t>
            </a:r>
          </a:p>
          <a:p>
            <a:pPr lvl="1"/>
            <a:r>
              <a:rPr lang="en-US" dirty="0" smtClean="0">
                <a:latin typeface="Arial" panose="020B0604020202020204" pitchFamily="34" charset="0"/>
                <a:cs typeface="Arial" panose="020B0604020202020204" pitchFamily="34" charset="0"/>
              </a:rPr>
              <a:t>Photo Identification</a:t>
            </a:r>
          </a:p>
          <a:p>
            <a:pPr lvl="1"/>
            <a:r>
              <a:rPr lang="en-US" dirty="0" smtClean="0">
                <a:latin typeface="Arial" panose="020B0604020202020204" pitchFamily="34" charset="0"/>
                <a:cs typeface="Arial" panose="020B0604020202020204" pitchFamily="34" charset="0"/>
              </a:rPr>
              <a:t>Letter that the child attends school</a:t>
            </a:r>
          </a:p>
          <a:p>
            <a:pPr lvl="1"/>
            <a:r>
              <a:rPr lang="en-US" dirty="0" smtClean="0">
                <a:latin typeface="Arial" panose="020B0604020202020204" pitchFamily="34" charset="0"/>
                <a:cs typeface="Arial" panose="020B0604020202020204" pitchFamily="34" charset="0"/>
              </a:rPr>
              <a:t>Medical form with diagnosis</a:t>
            </a:r>
          </a:p>
          <a:p>
            <a:pPr lvl="1"/>
            <a:r>
              <a:rPr lang="en-US" dirty="0" smtClean="0">
                <a:latin typeface="Arial" panose="020B0604020202020204" pitchFamily="34" charset="0"/>
                <a:cs typeface="Arial" panose="020B0604020202020204" pitchFamily="34" charset="0"/>
              </a:rPr>
              <a:t>Psychological Evaluation </a:t>
            </a:r>
          </a:p>
          <a:p>
            <a:pPr lvl="1"/>
            <a:r>
              <a:rPr lang="en-US" dirty="0" smtClean="0">
                <a:latin typeface="Arial" panose="020B0604020202020204" pitchFamily="34" charset="0"/>
                <a:cs typeface="Arial" panose="020B0604020202020204" pitchFamily="34" charset="0"/>
              </a:rPr>
              <a:t>Psychosocial Evaluation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7000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Technology and Transition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7638"/>
            <a:ext cx="8229600" cy="5211762"/>
          </a:xfrm>
        </p:spPr>
        <p:txBody>
          <a:bodyPr>
            <a:normAutofit fontScale="40000" lnSpcReduction="20000"/>
          </a:bodyPr>
          <a:lstStyle/>
          <a:p>
            <a:pPr marL="0" indent="0">
              <a:buNone/>
            </a:pPr>
            <a:r>
              <a:rPr lang="en-US" sz="4000" b="1" dirty="0" smtClean="0">
                <a:latin typeface="Arial" panose="020B0604020202020204" pitchFamily="34" charset="0"/>
                <a:cs typeface="Arial" panose="020B0604020202020204" pitchFamily="34" charset="0"/>
              </a:rPr>
              <a:t>There are numerous websites to assist with planning for the future.</a:t>
            </a:r>
          </a:p>
          <a:p>
            <a:pPr marL="0" indent="0">
              <a:buNone/>
            </a:pPr>
            <a:r>
              <a:rPr lang="en-US" sz="4000" b="1" dirty="0" smtClean="0">
                <a:latin typeface="Arial" panose="020B0604020202020204" pitchFamily="34" charset="0"/>
                <a:cs typeface="Arial" panose="020B0604020202020204" pitchFamily="34" charset="0"/>
              </a:rPr>
              <a:t>Here are just a few:</a:t>
            </a:r>
          </a:p>
          <a:p>
            <a:pPr marL="0" indent="0">
              <a:buNone/>
            </a:pPr>
            <a:endParaRPr lang="en-US" dirty="0" smtClean="0"/>
          </a:p>
          <a:p>
            <a:pPr marL="0" indent="0">
              <a:buNone/>
            </a:pPr>
            <a:endParaRPr lang="en-US" dirty="0">
              <a:latin typeface="Arial" panose="020B0604020202020204" pitchFamily="34" charset="0"/>
              <a:cs typeface="Arial" panose="020B0604020202020204" pitchFamily="34" charset="0"/>
            </a:endParaRPr>
          </a:p>
          <a:p>
            <a:pPr marL="0" indent="0">
              <a:buNone/>
            </a:pPr>
            <a:r>
              <a:rPr lang="en-US" sz="4000" dirty="0" smtClean="0">
                <a:latin typeface="Arial" panose="020B0604020202020204" pitchFamily="34" charset="0"/>
                <a:cs typeface="Arial" panose="020B0604020202020204" pitchFamily="34" charset="0"/>
              </a:rPr>
              <a:t>-  Social Security Administration- Information on applying for Social Security Benefits: </a:t>
            </a:r>
            <a:r>
              <a:rPr lang="en-US" sz="4000" dirty="0" smtClean="0">
                <a:latin typeface="Arial" panose="020B0604020202020204" pitchFamily="34" charset="0"/>
                <a:cs typeface="Arial" panose="020B0604020202020204" pitchFamily="34" charset="0"/>
                <a:hlinkClick r:id="rId2"/>
              </a:rPr>
              <a:t>www.ssa.gov</a:t>
            </a:r>
            <a:r>
              <a:rPr lang="en-US" sz="4000" dirty="0" smtClean="0">
                <a:latin typeface="Arial" panose="020B0604020202020204" pitchFamily="34" charset="0"/>
                <a:cs typeface="Arial" panose="020B0604020202020204" pitchFamily="34" charset="0"/>
              </a:rPr>
              <a:t>  1 800-772-1213</a:t>
            </a:r>
          </a:p>
          <a:p>
            <a:pPr>
              <a:buFontTx/>
              <a:buChar char="-"/>
            </a:pPr>
            <a:endParaRPr lang="en-US" sz="4000" u="sng" dirty="0">
              <a:latin typeface="Arial" panose="020B0604020202020204" pitchFamily="34" charset="0"/>
              <a:cs typeface="Arial" panose="020B0604020202020204" pitchFamily="34" charset="0"/>
            </a:endParaRPr>
          </a:p>
          <a:p>
            <a:pPr marL="0" indent="0">
              <a:buNone/>
            </a:pPr>
            <a:r>
              <a:rPr lang="en-US" sz="4000" dirty="0" smtClean="0">
                <a:latin typeface="Arial" panose="020B0604020202020204" pitchFamily="34" charset="0"/>
                <a:cs typeface="Arial" panose="020B0604020202020204" pitchFamily="34" charset="0"/>
              </a:rPr>
              <a:t>-  Human Resources Administration (HRA) – Information on applying for Medicaid Benefits</a:t>
            </a:r>
            <a:r>
              <a:rPr lang="en-US" sz="4000" dirty="0" smtClean="0">
                <a:solidFill>
                  <a:srgbClr val="0000CC"/>
                </a:solidFill>
                <a:latin typeface="Arial" panose="020B0604020202020204" pitchFamily="34" charset="0"/>
                <a:cs typeface="Arial" panose="020B0604020202020204" pitchFamily="34" charset="0"/>
              </a:rPr>
              <a:t>: </a:t>
            </a:r>
            <a:r>
              <a:rPr lang="en-US" sz="4000" u="sng" dirty="0" smtClean="0">
                <a:solidFill>
                  <a:srgbClr val="0000CC"/>
                </a:solidFill>
                <a:latin typeface="Arial" panose="020B0604020202020204" pitchFamily="34" charset="0"/>
                <a:cs typeface="Arial" panose="020B0604020202020204" pitchFamily="34" charset="0"/>
                <a:hlinkClick r:id="rId3"/>
              </a:rPr>
              <a:t>www.nystateofhealth.ny.gov</a:t>
            </a:r>
            <a:r>
              <a:rPr lang="en-US" sz="4000" u="sng" dirty="0" smtClean="0">
                <a:solidFill>
                  <a:srgbClr val="0000CC"/>
                </a:solidFill>
                <a:latin typeface="Arial" panose="020B0604020202020204" pitchFamily="34" charset="0"/>
                <a:cs typeface="Arial" panose="020B0604020202020204" pitchFamily="34" charset="0"/>
              </a:rPr>
              <a:t> </a:t>
            </a:r>
            <a:r>
              <a:rPr lang="en-US" sz="4000" dirty="0" smtClean="0">
                <a:latin typeface="Arial" panose="020B0604020202020204" pitchFamily="34" charset="0"/>
                <a:cs typeface="Arial" panose="020B0604020202020204" pitchFamily="34" charset="0"/>
              </a:rPr>
              <a:t>    1 888-692-6116  Fax#: 1 917-639-0732</a:t>
            </a:r>
            <a:endParaRPr lang="en-US" sz="4000" u="sng" dirty="0" smtClean="0">
              <a:latin typeface="Arial" panose="020B0604020202020204" pitchFamily="34" charset="0"/>
              <a:cs typeface="Arial" panose="020B0604020202020204" pitchFamily="34" charset="0"/>
            </a:endParaRPr>
          </a:p>
          <a:p>
            <a:pPr marL="0" indent="0">
              <a:buNone/>
            </a:pPr>
            <a:endParaRPr lang="en-US" sz="4000" dirty="0" smtClean="0">
              <a:latin typeface="Arial" panose="020B0604020202020204" pitchFamily="34" charset="0"/>
              <a:cs typeface="Arial" panose="020B0604020202020204" pitchFamily="34" charset="0"/>
            </a:endParaRPr>
          </a:p>
          <a:p>
            <a:pPr marL="0" indent="0">
              <a:buNone/>
            </a:pPr>
            <a:r>
              <a:rPr lang="en-US" sz="4000" dirty="0" smtClean="0">
                <a:latin typeface="Arial" panose="020B0604020202020204" pitchFamily="34" charset="0"/>
                <a:cs typeface="Arial" panose="020B0604020202020204" pitchFamily="34" charset="0"/>
              </a:rPr>
              <a:t>- </a:t>
            </a:r>
            <a:r>
              <a:rPr lang="en-US" sz="4000" dirty="0">
                <a:latin typeface="Arial" panose="020B0604020202020204" pitchFamily="34" charset="0"/>
                <a:cs typeface="Arial" panose="020B0604020202020204" pitchFamily="34" charset="0"/>
              </a:rPr>
              <a:t> </a:t>
            </a:r>
            <a:r>
              <a:rPr lang="en-US" sz="4000" dirty="0" smtClean="0">
                <a:latin typeface="Arial" panose="020B0604020202020204" pitchFamily="34" charset="0"/>
                <a:cs typeface="Arial" panose="020B0604020202020204" pitchFamily="34" charset="0"/>
              </a:rPr>
              <a:t>ACCES-VR-Adult Career and Continuing Education Services- this is an agency that can assist with finding employment:  </a:t>
            </a:r>
            <a:r>
              <a:rPr lang="en-US" sz="4000" u="sng" dirty="0" smtClean="0">
                <a:solidFill>
                  <a:srgbClr val="0000CC"/>
                </a:solidFill>
                <a:latin typeface="Arial" panose="020B0604020202020204" pitchFamily="34" charset="0"/>
                <a:cs typeface="Arial" panose="020B0604020202020204" pitchFamily="34" charset="0"/>
              </a:rPr>
              <a:t>www.access.nysed.gov</a:t>
            </a:r>
          </a:p>
          <a:p>
            <a:pPr marL="0" indent="0">
              <a:buNone/>
            </a:pPr>
            <a:endParaRPr lang="en-US" sz="4000" u="sng" dirty="0" smtClean="0">
              <a:latin typeface="Arial" panose="020B0604020202020204" pitchFamily="34" charset="0"/>
              <a:cs typeface="Arial" panose="020B0604020202020204" pitchFamily="34" charset="0"/>
            </a:endParaRPr>
          </a:p>
          <a:p>
            <a:pPr marL="0" indent="0">
              <a:buNone/>
            </a:pPr>
            <a:r>
              <a:rPr lang="en-US" sz="4000" dirty="0" smtClean="0">
                <a:latin typeface="Arial" panose="020B0604020202020204" pitchFamily="34" charset="0"/>
                <a:cs typeface="Arial" panose="020B0604020202020204" pitchFamily="34" charset="0"/>
              </a:rPr>
              <a:t>- Queens Council on Developmental Disabilities (QCDD)- this is the OPWDD council for the borough of Queens. Many resources are listed on this site:  </a:t>
            </a:r>
            <a:r>
              <a:rPr lang="en-US" sz="4000" u="sng" dirty="0" smtClean="0">
                <a:solidFill>
                  <a:srgbClr val="0000CC"/>
                </a:solidFill>
                <a:latin typeface="Arial" panose="020B0604020202020204" pitchFamily="34" charset="0"/>
                <a:cs typeface="Arial" panose="020B0604020202020204" pitchFamily="34" charset="0"/>
              </a:rPr>
              <a:t>www.qcddny.org </a:t>
            </a:r>
          </a:p>
          <a:p>
            <a:pPr marL="0" indent="0">
              <a:buNone/>
            </a:pPr>
            <a:endParaRPr lang="en-US" sz="4000" u="sng" dirty="0" smtClean="0">
              <a:latin typeface="Arial" panose="020B0604020202020204" pitchFamily="34" charset="0"/>
              <a:cs typeface="Arial" panose="020B0604020202020204" pitchFamily="34" charset="0"/>
            </a:endParaRPr>
          </a:p>
          <a:p>
            <a:pPr marL="0" indent="0">
              <a:buNone/>
            </a:pPr>
            <a:r>
              <a:rPr lang="en-US" sz="4000" dirty="0" smtClean="0">
                <a:latin typeface="Arial" panose="020B0604020202020204" pitchFamily="34" charset="0"/>
                <a:cs typeface="Arial" panose="020B0604020202020204" pitchFamily="34" charset="0"/>
              </a:rPr>
              <a:t>- New York State Office for People with Developmental Disabilities (OPWDD):</a:t>
            </a:r>
          </a:p>
          <a:p>
            <a:pPr marL="0" indent="0">
              <a:buNone/>
            </a:pPr>
            <a:r>
              <a:rPr lang="en-US" sz="4000" dirty="0">
                <a:latin typeface="Arial" panose="020B0604020202020204" pitchFamily="34" charset="0"/>
                <a:cs typeface="Arial" panose="020B0604020202020204" pitchFamily="34" charset="0"/>
              </a:rPr>
              <a:t> </a:t>
            </a:r>
            <a:r>
              <a:rPr lang="en-US" sz="4000" dirty="0" smtClean="0">
                <a:latin typeface="Arial" panose="020B0604020202020204" pitchFamily="34" charset="0"/>
                <a:cs typeface="Arial" panose="020B0604020202020204" pitchFamily="34" charset="0"/>
              </a:rPr>
              <a:t> Information and Forms</a:t>
            </a:r>
            <a:r>
              <a:rPr lang="en-US" sz="4000" dirty="0" smtClean="0">
                <a:solidFill>
                  <a:srgbClr val="0000CC"/>
                </a:solidFill>
                <a:latin typeface="Arial" panose="020B0604020202020204" pitchFamily="34" charset="0"/>
                <a:cs typeface="Arial" panose="020B0604020202020204" pitchFamily="34" charset="0"/>
              </a:rPr>
              <a:t>:  </a:t>
            </a:r>
            <a:r>
              <a:rPr lang="en-US" sz="4000" u="sng" dirty="0" smtClean="0">
                <a:solidFill>
                  <a:srgbClr val="0000CC"/>
                </a:solidFill>
                <a:latin typeface="Arial" panose="020B0604020202020204" pitchFamily="34" charset="0"/>
                <a:cs typeface="Arial" panose="020B0604020202020204" pitchFamily="34" charset="0"/>
              </a:rPr>
              <a:t>www.opwdd.ny.gov</a:t>
            </a:r>
          </a:p>
          <a:p>
            <a:pPr marL="0" indent="0">
              <a:buNone/>
            </a:pPr>
            <a:endParaRPr lang="en-US" sz="4000" u="sng" dirty="0" smtClean="0">
              <a:latin typeface="Arial" panose="020B0604020202020204" pitchFamily="34" charset="0"/>
              <a:cs typeface="Arial" panose="020B0604020202020204" pitchFamily="34" charset="0"/>
            </a:endParaRPr>
          </a:p>
          <a:p>
            <a:pPr marL="0" indent="0">
              <a:buNone/>
            </a:pPr>
            <a:r>
              <a:rPr lang="en-US" sz="4000" dirty="0" smtClean="0">
                <a:latin typeface="Arial" panose="020B0604020202020204" pitchFamily="34" charset="0"/>
                <a:cs typeface="Arial" panose="020B0604020202020204" pitchFamily="34" charset="0"/>
              </a:rPr>
              <a:t>- District 75 has a website that will let you stay up to date on all activities throughout District 75: </a:t>
            </a:r>
            <a:r>
              <a:rPr lang="en-US" sz="4000" u="sng" dirty="0" smtClean="0">
                <a:solidFill>
                  <a:srgbClr val="0000CC"/>
                </a:solidFill>
                <a:latin typeface="Arial" panose="020B0604020202020204" pitchFamily="34" charset="0"/>
                <a:cs typeface="Arial" panose="020B0604020202020204" pitchFamily="34" charset="0"/>
              </a:rPr>
              <a:t>http://schools.nycenet.edu/d75/</a:t>
            </a:r>
            <a:endParaRPr lang="en-US" sz="4000" u="sng" dirty="0">
              <a:solidFill>
                <a:srgbClr val="0000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9475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8600"/>
            <a:ext cx="7830413" cy="769441"/>
          </a:xfrm>
          <a:prstGeom prst="rect">
            <a:avLst/>
          </a:prstGeom>
        </p:spPr>
        <p:txBody>
          <a:bodyPr wrap="none">
            <a:spAutoFit/>
          </a:bodyPr>
          <a:lstStyle/>
          <a:p>
            <a:r>
              <a:rPr lang="en-US" sz="4400" dirty="0" smtClean="0">
                <a:latin typeface="Arial" panose="020B0604020202020204" pitchFamily="34" charset="0"/>
                <a:cs typeface="Arial" panose="020B0604020202020204" pitchFamily="34" charset="0"/>
              </a:rPr>
              <a:t>Region 4 Front Door Webinars</a:t>
            </a:r>
            <a:endParaRPr lang="en-US" sz="4400" dirty="0">
              <a:latin typeface="Arial" panose="020B0604020202020204" pitchFamily="34" charset="0"/>
              <a:cs typeface="Arial" panose="020B0604020202020204" pitchFamily="34" charset="0"/>
            </a:endParaRPr>
          </a:p>
        </p:txBody>
      </p:sp>
      <p:sp>
        <p:nvSpPr>
          <p:cNvPr id="3" name="Rectangle 2"/>
          <p:cNvSpPr/>
          <p:nvPr/>
        </p:nvSpPr>
        <p:spPr>
          <a:xfrm>
            <a:off x="-37071" y="1219200"/>
            <a:ext cx="9276154" cy="7063472"/>
          </a:xfrm>
          <a:prstGeom prst="rect">
            <a:avLst/>
          </a:prstGeom>
        </p:spPr>
        <p:txBody>
          <a:bodyPr wrap="square">
            <a:spAutoFit/>
          </a:bodyPr>
          <a:lstStyle/>
          <a:p>
            <a:r>
              <a:rPr lang="en-US" dirty="0" smtClean="0"/>
              <a:t>The sessions last approximately 1 ½ hours.</a:t>
            </a:r>
          </a:p>
          <a:p>
            <a:endParaRPr lang="en-US" sz="1000" dirty="0"/>
          </a:p>
          <a:p>
            <a:r>
              <a:rPr lang="en-US" dirty="0" smtClean="0"/>
              <a:t>Please register no later  than 3 days before the webinar.</a:t>
            </a:r>
          </a:p>
          <a:p>
            <a:endParaRPr lang="en-US" sz="900" dirty="0"/>
          </a:p>
          <a:p>
            <a:r>
              <a:rPr lang="en-US" dirty="0" smtClean="0"/>
              <a:t>You must register with your borough.</a:t>
            </a:r>
          </a:p>
          <a:p>
            <a:endParaRPr lang="en-US" sz="1000" dirty="0"/>
          </a:p>
          <a:p>
            <a:r>
              <a:rPr lang="en-US" dirty="0" smtClean="0"/>
              <a:t>Queens 718 217-6485 </a:t>
            </a:r>
            <a:r>
              <a:rPr lang="en-US" dirty="0" smtClean="0">
                <a:solidFill>
                  <a:srgbClr val="0000CC"/>
                </a:solidFill>
              </a:rPr>
              <a:t>Tawanna.X.Haynes@opwdd.ny.gov</a:t>
            </a:r>
            <a:r>
              <a:rPr lang="en-US" dirty="0" smtClean="0"/>
              <a:t> or </a:t>
            </a:r>
            <a:r>
              <a:rPr lang="en-US" dirty="0" smtClean="0">
                <a:hlinkClick r:id="rId2"/>
              </a:rPr>
              <a:t>Vivia.Cousins@opwdd.ny.gov</a:t>
            </a:r>
            <a:endParaRPr lang="en-US" dirty="0" smtClean="0"/>
          </a:p>
          <a:p>
            <a:r>
              <a:rPr lang="en-US" dirty="0"/>
              <a:t>M</a:t>
            </a:r>
            <a:r>
              <a:rPr lang="en-US" dirty="0" smtClean="0"/>
              <a:t>anhattan 646 766-3220 </a:t>
            </a:r>
            <a:r>
              <a:rPr lang="en-US" dirty="0" smtClean="0">
                <a:solidFill>
                  <a:srgbClr val="0000CC"/>
                </a:solidFill>
              </a:rPr>
              <a:t>Joanna.Johnson@opwdd.ny.gov</a:t>
            </a:r>
            <a:r>
              <a:rPr lang="en-US" dirty="0" smtClean="0"/>
              <a:t> or </a:t>
            </a:r>
            <a:r>
              <a:rPr lang="en-US" dirty="0" smtClean="0">
                <a:hlinkClick r:id="rId3"/>
              </a:rPr>
              <a:t>Kathleen.Kingston@opwdd.ny.gov</a:t>
            </a:r>
            <a:endParaRPr lang="en-US" dirty="0" smtClean="0"/>
          </a:p>
          <a:p>
            <a:r>
              <a:rPr lang="en-US" dirty="0" smtClean="0"/>
              <a:t>Brooklyn 718 642-8576 </a:t>
            </a:r>
            <a:r>
              <a:rPr lang="en-US" dirty="0" smtClean="0">
                <a:hlinkClick r:id="rId4"/>
              </a:rPr>
              <a:t>Marilyn.Smith@opwdd.ny.gov</a:t>
            </a:r>
            <a:endParaRPr lang="en-US" dirty="0" smtClean="0"/>
          </a:p>
          <a:p>
            <a:r>
              <a:rPr lang="en-US" dirty="0" smtClean="0"/>
              <a:t>Bronx 718 430-0757 </a:t>
            </a:r>
            <a:r>
              <a:rPr lang="en-US" dirty="0" smtClean="0">
                <a:hlinkClick r:id="rId5"/>
              </a:rPr>
              <a:t>Myron.Woodley@opwdd.ny.gov</a:t>
            </a:r>
            <a:endParaRPr lang="en-US" dirty="0"/>
          </a:p>
          <a:p>
            <a:r>
              <a:rPr lang="en-US" dirty="0" smtClean="0"/>
              <a:t>Staten Island 718 982-1913 </a:t>
            </a:r>
            <a:r>
              <a:rPr lang="en-US" u="sng" dirty="0" smtClean="0">
                <a:solidFill>
                  <a:srgbClr val="0000CC"/>
                </a:solidFill>
                <a:hlinkClick r:id="rId6"/>
              </a:rPr>
              <a:t>Eileen.Maturi@opwdd.ny.gov</a:t>
            </a:r>
            <a:endParaRPr lang="en-US" u="sng" dirty="0" smtClean="0">
              <a:solidFill>
                <a:srgbClr val="0000CC"/>
              </a:solidFill>
            </a:endParaRPr>
          </a:p>
          <a:p>
            <a:endParaRPr lang="en-US" sz="1000" b="1" u="sng" dirty="0">
              <a:solidFill>
                <a:srgbClr val="0000CC"/>
              </a:solidFill>
            </a:endParaRPr>
          </a:p>
          <a:p>
            <a:r>
              <a:rPr lang="en-US" dirty="0" smtClean="0"/>
              <a:t>The following information is necessary in order to register:</a:t>
            </a:r>
          </a:p>
          <a:p>
            <a:r>
              <a:rPr lang="en-US" dirty="0" smtClean="0"/>
              <a:t>Name, DOB and home address of applicant</a:t>
            </a:r>
          </a:p>
          <a:p>
            <a:r>
              <a:rPr lang="en-US" dirty="0" smtClean="0"/>
              <a:t>Name, phone number, email of the participant and their relationship to the applicant</a:t>
            </a:r>
          </a:p>
          <a:p>
            <a:endParaRPr lang="en-US" dirty="0" smtClean="0"/>
          </a:p>
          <a:p>
            <a:r>
              <a:rPr lang="en-US" b="1" dirty="0" smtClean="0"/>
              <a:t>November			December</a:t>
            </a:r>
          </a:p>
          <a:p>
            <a:r>
              <a:rPr lang="en-US" dirty="0" smtClean="0"/>
              <a:t>5</a:t>
            </a:r>
            <a:r>
              <a:rPr lang="en-US" baseline="30000" dirty="0" smtClean="0"/>
              <a:t>th</a:t>
            </a:r>
            <a:r>
              <a:rPr lang="en-US" dirty="0" smtClean="0"/>
              <a:t> English 10am			3rd </a:t>
            </a:r>
            <a:r>
              <a:rPr lang="en-US" dirty="0"/>
              <a:t>English 10am</a:t>
            </a:r>
          </a:p>
          <a:p>
            <a:r>
              <a:rPr lang="en-US" dirty="0" smtClean="0"/>
              <a:t>12</a:t>
            </a:r>
            <a:r>
              <a:rPr lang="en-US" baseline="30000" dirty="0" smtClean="0"/>
              <a:t>th</a:t>
            </a:r>
            <a:r>
              <a:rPr lang="en-US" dirty="0" smtClean="0"/>
              <a:t> Spanish 10am			10</a:t>
            </a:r>
            <a:r>
              <a:rPr lang="en-US" baseline="30000" dirty="0" smtClean="0"/>
              <a:t>th</a:t>
            </a:r>
            <a:r>
              <a:rPr lang="en-US" dirty="0" smtClean="0"/>
              <a:t> </a:t>
            </a:r>
            <a:r>
              <a:rPr lang="en-US" dirty="0"/>
              <a:t>Spanish 10am</a:t>
            </a:r>
          </a:p>
          <a:p>
            <a:r>
              <a:rPr lang="en-US" dirty="0" smtClean="0"/>
              <a:t>19</a:t>
            </a:r>
            <a:r>
              <a:rPr lang="en-US" baseline="30000" dirty="0" smtClean="0"/>
              <a:t>th</a:t>
            </a:r>
            <a:r>
              <a:rPr lang="en-US" dirty="0" smtClean="0"/>
              <a:t> </a:t>
            </a:r>
            <a:r>
              <a:rPr lang="en-US" dirty="0"/>
              <a:t>English </a:t>
            </a:r>
            <a:r>
              <a:rPr lang="en-US" dirty="0" smtClean="0"/>
              <a:t>10am			17</a:t>
            </a:r>
            <a:r>
              <a:rPr lang="en-US" baseline="30000" dirty="0" smtClean="0"/>
              <a:t>th</a:t>
            </a:r>
            <a:r>
              <a:rPr lang="en-US" dirty="0" smtClean="0"/>
              <a:t> English </a:t>
            </a:r>
            <a:r>
              <a:rPr lang="en-US" dirty="0"/>
              <a:t>10am</a:t>
            </a:r>
          </a:p>
          <a:p>
            <a:endParaRPr lang="en-US" dirty="0"/>
          </a:p>
          <a:p>
            <a:endParaRPr lang="en-US" dirty="0" smtClean="0"/>
          </a:p>
          <a:p>
            <a:endParaRPr lang="en-US" dirty="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1380823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What is Transition?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latin typeface="Arial" panose="020B0604020202020204" pitchFamily="34" charset="0"/>
                <a:cs typeface="Arial" panose="020B0604020202020204" pitchFamily="34" charset="0"/>
              </a:rPr>
              <a:t>The term transition refers to the planning and services that are needed and mandated by Federal law to prepare youth with disabilities to move smoothly from school to adult living</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This process includes instruction, community learning experiences, and other support services that will enable these young adults to develop skills, knowledge and abilities to address post-school living, learning or working needs. It may also include assistance in making applications prior to leaving school for services from community agencies such as those assisting with Day Habilitation Programs and Supported Employment programs.</a:t>
            </a:r>
          </a:p>
          <a:p>
            <a:pPr marL="0" indent="0">
              <a:buNone/>
            </a:pPr>
            <a:endParaRPr lang="en-US" dirty="0"/>
          </a:p>
        </p:txBody>
      </p:sp>
    </p:spTree>
    <p:extLst>
      <p:ext uri="{BB962C8B-B14F-4D97-AF65-F5344CB8AC3E}">
        <p14:creationId xmlns:p14="http://schemas.microsoft.com/office/powerpoint/2010/main" val="2596647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What is Transition? (con’t)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Arial" panose="020B0604020202020204" pitchFamily="34" charset="0"/>
                <a:cs typeface="Arial" panose="020B0604020202020204" pitchFamily="34" charset="0"/>
              </a:rPr>
              <a:t>The transition process is a set of coordinated activities that are designed to help students move smoothly from school to adult life.</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This process formally begins during the year that the student turns 15.</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Most schools have a Transition Team Leader or a guidance counselor to assist in the transition process.</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Transition planning is a part of the Individualized Education Program (IEP), and will be reviewed each year.</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634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What is Transition? (con’t)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600200"/>
            <a:ext cx="8915400" cy="4525963"/>
          </a:xfrm>
        </p:spPr>
        <p:txBody>
          <a:bodyPr>
            <a:normAutofit fontScale="92500" lnSpcReduction="10000"/>
          </a:bodyPr>
          <a:lstStyle/>
          <a:p>
            <a:r>
              <a:rPr lang="en-US" dirty="0" smtClean="0">
                <a:latin typeface="Arial" panose="020B0604020202020204" pitchFamily="34" charset="0"/>
                <a:cs typeface="Arial" panose="020B0604020202020204" pitchFamily="34" charset="0"/>
              </a:rPr>
              <a:t>The Transition Process focuses on the student’s dreams and aspirations by using Person Centered Planning techniques.</a:t>
            </a:r>
          </a:p>
          <a:p>
            <a:endParaRPr lang="en-US" sz="26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student should always be invited to annual meetings.</a:t>
            </a:r>
          </a:p>
          <a:p>
            <a:endParaRPr lang="en-US" sz="26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All interested parties and agency representatives should be invited to take part in these planning sessions with the consent of the family.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5461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anose="020B0604020202020204" pitchFamily="34" charset="0"/>
                <a:cs typeface="Arial" panose="020B0604020202020204" pitchFamily="34" charset="0"/>
              </a:rPr>
              <a:t>Early Planning is Essential Because: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pPr marL="0" indent="0">
              <a:buNone/>
            </a:pPr>
            <a:endParaRPr lang="en-US" dirty="0" smtClean="0">
              <a:latin typeface="Arial" panose="020B0604020202020204" pitchFamily="34" charset="0"/>
              <a:cs typeface="Arial" panose="020B0604020202020204" pitchFamily="34" charset="0"/>
            </a:endParaRPr>
          </a:p>
          <a:p>
            <a:pPr marL="514350" indent="-514350">
              <a:buFont typeface="+mj-lt"/>
              <a:buAutoNum type="arabicPeriod"/>
            </a:pPr>
            <a:r>
              <a:rPr lang="en-US" dirty="0" smtClean="0">
                <a:latin typeface="Arial" panose="020B0604020202020204" pitchFamily="34" charset="0"/>
                <a:cs typeface="Arial" panose="020B0604020202020204" pitchFamily="34" charset="0"/>
              </a:rPr>
              <a:t>There is </a:t>
            </a:r>
            <a:r>
              <a:rPr lang="en-US" b="1" dirty="0" smtClean="0">
                <a:latin typeface="Arial" panose="020B0604020202020204" pitchFamily="34" charset="0"/>
                <a:cs typeface="Arial" panose="020B0604020202020204" pitchFamily="34" charset="0"/>
              </a:rPr>
              <a:t>NO GUARANTEE </a:t>
            </a:r>
            <a:r>
              <a:rPr lang="en-US" dirty="0" smtClean="0">
                <a:latin typeface="Arial" panose="020B0604020202020204" pitchFamily="34" charset="0"/>
                <a:cs typeface="Arial" panose="020B0604020202020204" pitchFamily="34" charset="0"/>
              </a:rPr>
              <a:t>of a job, adult day program, vocational training or other community services once the student leaves school.</a:t>
            </a:r>
          </a:p>
          <a:p>
            <a:pPr marL="514350" indent="-514350">
              <a:buFont typeface="+mj-lt"/>
              <a:buAutoNum type="arabicPeriod"/>
            </a:pPr>
            <a:endParaRPr lang="en-US" dirty="0" smtClean="0">
              <a:latin typeface="Arial" panose="020B0604020202020204" pitchFamily="34" charset="0"/>
              <a:cs typeface="Arial" panose="020B0604020202020204" pitchFamily="34" charset="0"/>
            </a:endParaRPr>
          </a:p>
          <a:p>
            <a:pPr marL="514350" indent="-514350">
              <a:buFont typeface="+mj-lt"/>
              <a:buAutoNum type="arabicPeriod"/>
            </a:pPr>
            <a:r>
              <a:rPr lang="en-US" dirty="0" smtClean="0">
                <a:latin typeface="Arial" panose="020B0604020202020204" pitchFamily="34" charset="0"/>
                <a:cs typeface="Arial" panose="020B0604020202020204" pitchFamily="34" charset="0"/>
              </a:rPr>
              <a:t>It provides more time to explore options and alternatives with representatives from schools and outside agencies.</a:t>
            </a:r>
          </a:p>
          <a:p>
            <a:pPr marL="514350" indent="-514350">
              <a:buFont typeface="+mj-lt"/>
              <a:buAutoNum type="arabicPeriod"/>
            </a:pPr>
            <a:endParaRPr lang="en-US" dirty="0" smtClean="0">
              <a:latin typeface="Arial" panose="020B0604020202020204" pitchFamily="34" charset="0"/>
              <a:cs typeface="Arial" panose="020B0604020202020204" pitchFamily="34" charset="0"/>
            </a:endParaRPr>
          </a:p>
          <a:p>
            <a:pPr marL="514350" indent="-514350">
              <a:buFont typeface="+mj-lt"/>
              <a:buAutoNum type="arabicPeriod"/>
            </a:pPr>
            <a:r>
              <a:rPr lang="en-US" dirty="0" smtClean="0">
                <a:latin typeface="Arial" panose="020B0604020202020204" pitchFamily="34" charset="0"/>
                <a:cs typeface="Arial" panose="020B0604020202020204" pitchFamily="34" charset="0"/>
              </a:rPr>
              <a:t>It will assist in receiving appropriate services upon transitioning from the NYC Department of Education, as well as services while they are still in school.</a:t>
            </a:r>
          </a:p>
          <a:p>
            <a:pPr marL="0" indent="0">
              <a:buNone/>
            </a:pPr>
            <a:endParaRPr lang="en-US" dirty="0" smtClean="0"/>
          </a:p>
        </p:txBody>
      </p:sp>
    </p:spTree>
    <p:extLst>
      <p:ext uri="{BB962C8B-B14F-4D97-AF65-F5344CB8AC3E}">
        <p14:creationId xmlns:p14="http://schemas.microsoft.com/office/powerpoint/2010/main" val="1975382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anose="020B0604020202020204" pitchFamily="34" charset="0"/>
                <a:cs typeface="Arial" panose="020B0604020202020204" pitchFamily="34" charset="0"/>
              </a:rPr>
              <a:t>Early Planning is Essential Because: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endParaRPr lang="en-US" i="1" dirty="0"/>
          </a:p>
          <a:p>
            <a:pPr marL="0" indent="0">
              <a:buNone/>
            </a:pPr>
            <a:r>
              <a:rPr lang="en-US" dirty="0">
                <a:latin typeface="Arial" panose="020B0604020202020204" pitchFamily="34" charset="0"/>
                <a:cs typeface="Arial" panose="020B0604020202020204" pitchFamily="34" charset="0"/>
              </a:rPr>
              <a:t>4</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It will identify skills to be developed that will lead to greater independence and/or participation in the community for the person.</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5</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Participation of all parties at the planning meetings helps to focus on the person’s needs.</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6. It relieves anxiety for the entire family when planning is formulated.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0757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Transition Services Include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Instructional Activities</a:t>
            </a:r>
          </a:p>
          <a:p>
            <a:r>
              <a:rPr lang="en-US" dirty="0" smtClean="0">
                <a:latin typeface="Arial" panose="020B0604020202020204" pitchFamily="34" charset="0"/>
                <a:cs typeface="Arial" panose="020B0604020202020204" pitchFamily="34" charset="0"/>
              </a:rPr>
              <a:t>Community Integration</a:t>
            </a:r>
          </a:p>
          <a:p>
            <a:r>
              <a:rPr lang="en-US" dirty="0" smtClean="0">
                <a:latin typeface="Arial" panose="020B0604020202020204" pitchFamily="34" charset="0"/>
                <a:cs typeface="Arial" panose="020B0604020202020204" pitchFamily="34" charset="0"/>
              </a:rPr>
              <a:t>Collaboration with Adult Services Agencies</a:t>
            </a:r>
          </a:p>
          <a:p>
            <a:r>
              <a:rPr lang="en-US" dirty="0" smtClean="0">
                <a:latin typeface="Arial" panose="020B0604020202020204" pitchFamily="34" charset="0"/>
                <a:cs typeface="Arial" panose="020B0604020202020204" pitchFamily="34" charset="0"/>
              </a:rPr>
              <a:t>Post High School Options</a:t>
            </a:r>
          </a:p>
          <a:p>
            <a:r>
              <a:rPr lang="en-US" dirty="0" smtClean="0">
                <a:latin typeface="Arial" panose="020B0604020202020204" pitchFamily="34" charset="0"/>
                <a:cs typeface="Arial" panose="020B0604020202020204" pitchFamily="34" charset="0"/>
              </a:rPr>
              <a:t>Independent Living Skills</a:t>
            </a:r>
          </a:p>
          <a:p>
            <a:pPr marL="0" indent="0">
              <a:buNone/>
            </a:pPr>
            <a:endParaRPr lang="en-US" dirty="0"/>
          </a:p>
        </p:txBody>
      </p:sp>
    </p:spTree>
    <p:extLst>
      <p:ext uri="{BB962C8B-B14F-4D97-AF65-F5344CB8AC3E}">
        <p14:creationId xmlns:p14="http://schemas.microsoft.com/office/powerpoint/2010/main" val="265181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90" y="0"/>
            <a:ext cx="8229600" cy="1265238"/>
          </a:xfrm>
        </p:spPr>
        <p:txBody>
          <a:bodyPr/>
          <a:lstStyle/>
          <a:p>
            <a:r>
              <a:rPr lang="en-US" dirty="0" smtClean="0">
                <a:latin typeface="Arial" panose="020B0604020202020204" pitchFamily="34" charset="0"/>
                <a:cs typeface="Arial" panose="020B0604020202020204" pitchFamily="34" charset="0"/>
              </a:rPr>
              <a:t>Other Types of Transition: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6200" y="1295400"/>
            <a:ext cx="8839200" cy="5334000"/>
          </a:xfrm>
        </p:spPr>
        <p:txBody>
          <a:bodyPr>
            <a:normAutofit fontScale="92500" lnSpcReduction="10000"/>
          </a:bodyPr>
          <a:lstStyle/>
          <a:p>
            <a:r>
              <a:rPr lang="en-US" dirty="0" smtClean="0">
                <a:latin typeface="Arial" panose="020B0604020202020204" pitchFamily="34" charset="0"/>
                <a:cs typeface="Arial" panose="020B0604020202020204" pitchFamily="34" charset="0"/>
              </a:rPr>
              <a:t>School Age to College</a:t>
            </a:r>
          </a:p>
          <a:p>
            <a:pPr marL="0" indent="0">
              <a:buNone/>
            </a:pPr>
            <a:endParaRPr lang="en-US" sz="11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Day Habilitation to DH without walls / Community Pre-Vocational / Employment </a:t>
            </a: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raining Program (ETP) / Supported Employment / Pathway to      Employment /Community Habilitation / </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Self-Direction</a:t>
            </a:r>
          </a:p>
          <a:p>
            <a:endParaRPr lang="en-US" sz="11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Day Habilitation program to Senior Program</a:t>
            </a:r>
          </a:p>
          <a:p>
            <a:endParaRPr lang="en-US" sz="11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Program to Program - Different Agencies</a:t>
            </a:r>
          </a:p>
          <a:p>
            <a:endParaRPr lang="en-US" sz="11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Family residence to own apartment or group residence</a:t>
            </a:r>
          </a:p>
          <a:p>
            <a:endParaRPr lang="en-US" dirty="0"/>
          </a:p>
        </p:txBody>
      </p:sp>
    </p:spTree>
    <p:extLst>
      <p:ext uri="{BB962C8B-B14F-4D97-AF65-F5344CB8AC3E}">
        <p14:creationId xmlns:p14="http://schemas.microsoft.com/office/powerpoint/2010/main" val="568779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TotalTime>
  <Words>1660</Words>
  <Application>Microsoft Office PowerPoint</Application>
  <PresentationFormat>On-screen Show (4:3)</PresentationFormat>
  <Paragraphs>222</Paragraphs>
  <Slides>25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Reimagining Adult Day Services The New World of Transition</vt:lpstr>
      <vt:lpstr>Reimagining Adult Day Services</vt:lpstr>
      <vt:lpstr>What is Transition?</vt:lpstr>
      <vt:lpstr>What is Transition? (con’t)</vt:lpstr>
      <vt:lpstr>What is Transition? (con’t)</vt:lpstr>
      <vt:lpstr>Early Planning is Essential Because:</vt:lpstr>
      <vt:lpstr>Early Planning is Essential Because:</vt:lpstr>
      <vt:lpstr>Transition Services Include</vt:lpstr>
      <vt:lpstr>Other Types of Transition:</vt:lpstr>
      <vt:lpstr>What is OPWDD?</vt:lpstr>
      <vt:lpstr>OPWDD</vt:lpstr>
      <vt:lpstr>What Adult Services Are Available?</vt:lpstr>
      <vt:lpstr>Day Habilitation Services</vt:lpstr>
      <vt:lpstr>Community Pre-Vocational Services</vt:lpstr>
      <vt:lpstr>Supported Employment</vt:lpstr>
      <vt:lpstr>Innovative Services</vt:lpstr>
      <vt:lpstr>Steps to take with OPWDD</vt:lpstr>
      <vt:lpstr>Steps to Obtain Adult Services</vt:lpstr>
      <vt:lpstr>Steps to Obtain Adult Services (con’t)</vt:lpstr>
      <vt:lpstr>The Role of the Care Manager  in Transition</vt:lpstr>
      <vt:lpstr>Documents needed for Adult Day Services</vt:lpstr>
      <vt:lpstr>Other Documents that may be needed:</vt:lpstr>
      <vt:lpstr>Applying for Benefits</vt:lpstr>
      <vt:lpstr>Technology and Transition</vt:lpstr>
      <vt:lpstr>PowerPoint Presentation</vt:lpstr>
    </vt:vector>
  </TitlesOfParts>
  <Company>HHCS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Smart Get Connected</dc:title>
  <dc:creator>Arlene Rado Myrick</dc:creator>
  <cp:lastModifiedBy>Davide, Josie</cp:lastModifiedBy>
  <cp:revision>156</cp:revision>
  <cp:lastPrinted>2015-10-13T20:08:55Z</cp:lastPrinted>
  <dcterms:created xsi:type="dcterms:W3CDTF">2011-03-23T22:12:54Z</dcterms:created>
  <dcterms:modified xsi:type="dcterms:W3CDTF">2020-10-15T03:17:52Z</dcterms:modified>
</cp:coreProperties>
</file>