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7" r:id="rId2"/>
    <p:sldId id="258" r:id="rId3"/>
    <p:sldId id="281" r:id="rId4"/>
    <p:sldId id="301" r:id="rId5"/>
    <p:sldId id="291" r:id="rId6"/>
    <p:sldId id="261" r:id="rId7"/>
    <p:sldId id="288" r:id="rId8"/>
    <p:sldId id="279" r:id="rId9"/>
    <p:sldId id="293" r:id="rId10"/>
    <p:sldId id="295" r:id="rId11"/>
    <p:sldId id="297" r:id="rId12"/>
    <p:sldId id="286" r:id="rId13"/>
    <p:sldId id="265" r:id="rId14"/>
    <p:sldId id="280" r:id="rId15"/>
    <p:sldId id="302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03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Monthie" initials="JM" lastIdx="2" clrIdx="0"/>
  <p:cmAuthor id="1" name="Shain M. Neumeier" initials="SMN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92" autoAdjust="0"/>
  </p:normalViewPr>
  <p:slideViewPr>
    <p:cSldViewPr>
      <p:cViewPr varScale="1">
        <p:scale>
          <a:sx n="74" d="100"/>
          <a:sy n="74" d="100"/>
        </p:scale>
        <p:origin x="14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A715C-6041-4837-B857-E54AF8933375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20296-008A-45D6-87E7-0F45BF9D89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115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EE715-2B73-49DF-BE74-AD536C5539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6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bg1"/>
                </a:solidFill>
              </a:rPr>
              <a:t>The federal P&amp;A system started in New York State in the 1970’s as a result of an exposé on the deplorable conditions in the </a:t>
            </a:r>
            <a:r>
              <a:rPr lang="en-US" sz="1200" b="0" dirty="0" err="1" smtClean="0">
                <a:solidFill>
                  <a:schemeClr val="bg1"/>
                </a:solidFill>
              </a:rPr>
              <a:t>Willowbrook</a:t>
            </a:r>
            <a:r>
              <a:rPr lang="en-US" sz="1200" b="0" dirty="0" smtClean="0">
                <a:solidFill>
                  <a:schemeClr val="bg1"/>
                </a:solidFill>
              </a:rPr>
              <a:t> State School, an institution for people with developmental disabilities on Staten Island.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31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141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36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 payee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8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i="0" dirty="0" smtClean="0">
                <a:solidFill>
                  <a:schemeClr val="bg1"/>
                </a:solidFill>
              </a:rPr>
              <a:t>Referrals</a:t>
            </a:r>
            <a:r>
              <a:rPr lang="en-US" b="0" i="0" dirty="0" smtClean="0">
                <a:solidFill>
                  <a:schemeClr val="bg1"/>
                </a:solidFill>
              </a:rPr>
              <a:t>:</a:t>
            </a:r>
            <a:r>
              <a:rPr lang="en-US" b="0" i="0" baseline="0" dirty="0" smtClean="0">
                <a:solidFill>
                  <a:schemeClr val="bg1"/>
                </a:solidFill>
              </a:rPr>
              <a:t>  Connecting individuals with resources to address specific concerns</a:t>
            </a:r>
            <a:endParaRPr lang="en-US" b="1" baseline="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endParaRPr lang="en-US" b="1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 smtClean="0"/>
              <a:t>Direct </a:t>
            </a:r>
            <a:r>
              <a:rPr lang="en-US" b="1" dirty="0" smtClean="0"/>
              <a:t>legal representation</a:t>
            </a:r>
            <a:r>
              <a:rPr lang="en-US" dirty="0" smtClean="0"/>
              <a:t>:</a:t>
            </a:r>
            <a:r>
              <a:rPr lang="en-US" baseline="0" dirty="0" smtClean="0"/>
              <a:t> Providing direct legal advocacy on disability related matters in administrative hearings and through litigation in the courts</a:t>
            </a:r>
          </a:p>
          <a:p>
            <a:pPr marL="0" indent="0">
              <a:spcAft>
                <a:spcPts val="1200"/>
              </a:spcAft>
              <a:buFont typeface="Arial" pitchFamily="34" charset="0"/>
              <a:buNone/>
            </a:pPr>
            <a:endParaRPr lang="en-US" baseline="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baseline="0" dirty="0" smtClean="0"/>
              <a:t>Technical assistance</a:t>
            </a:r>
            <a:r>
              <a:rPr lang="en-US" baseline="0" dirty="0" smtClean="0"/>
              <a:t>: Advising individuals of rights under various laws.  Providing legal advice and guidance on pursuing legal rights. </a:t>
            </a:r>
          </a:p>
          <a:p>
            <a:pPr marL="0" indent="0">
              <a:spcAft>
                <a:spcPts val="1200"/>
              </a:spcAft>
              <a:buFont typeface="Arial" pitchFamily="34" charset="0"/>
              <a:buNone/>
            </a:pPr>
            <a:endParaRPr lang="en-US" baseline="0" dirty="0" smtClean="0"/>
          </a:p>
          <a:p>
            <a:pPr marL="171450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baseline="0" dirty="0" smtClean="0"/>
              <a:t>Systemic advocacy</a:t>
            </a:r>
            <a:r>
              <a:rPr lang="en-US" b="0" baseline="0" dirty="0" smtClean="0"/>
              <a:t>: Gathering data and conducting investigations on issues that appear to be impacting a group of individuals.  For example, investigations of a group home, prison or other location based on multiple complaint of abuse or  neglect.  Issuing reports on systemic issues such as access to services and agency policies.</a:t>
            </a:r>
          </a:p>
          <a:p>
            <a:pPr marL="0" indent="0">
              <a:spcAft>
                <a:spcPts val="1200"/>
              </a:spcAft>
              <a:buFont typeface="Arial" pitchFamily="34" charset="0"/>
              <a:buNone/>
            </a:pPr>
            <a:endParaRPr lang="en-US" b="0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baseline="0" dirty="0" smtClean="0"/>
              <a:t>Education</a:t>
            </a:r>
            <a:r>
              <a:rPr lang="en-US" b="0" baseline="0" dirty="0" smtClean="0"/>
              <a:t>: </a:t>
            </a:r>
            <a:r>
              <a:rPr lang="en-US" b="0" dirty="0" smtClean="0">
                <a:solidFill>
                  <a:schemeClr val="bg1"/>
                </a:solidFill>
              </a:rPr>
              <a:t> Sharing</a:t>
            </a:r>
            <a:r>
              <a:rPr lang="en-US" b="0" baseline="0" dirty="0" smtClean="0">
                <a:solidFill>
                  <a:schemeClr val="bg1"/>
                </a:solidFill>
              </a:rPr>
              <a:t> investigative reports with policy makers; providing comments on proposed policies/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="0" i="1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4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Management team</a:t>
            </a:r>
            <a:r>
              <a:rPr lang="en-US" baseline="0" dirty="0" smtClean="0"/>
              <a:t> reviews comments, drafts and brings to advisory council for review discussion. Advisory council is made up of people w/ ID/DD and families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20296-008A-45D6-87E7-0F45BF9D893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90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bg1"/>
            </a:gs>
            <a:gs pos="36000">
              <a:schemeClr val="accent2"/>
            </a:gs>
            <a:gs pos="76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6614D6B-A964-4FF1-9954-BAF8C6F0FAF3}" type="datetimeFigureOut">
              <a:rPr lang="en-US" smtClean="0"/>
              <a:t>9/6/2019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D10028D5-FE37-4A36-80EC-90D11043415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ny.org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ny.org/" TargetMode="External"/><Relationship Id="rId2" Type="http://schemas.openxmlformats.org/officeDocument/2006/relationships/hyperlink" Target="mailto:mail@DRNY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000">
              <a:schemeClr val="bg1"/>
            </a:gs>
            <a:gs pos="36000">
              <a:schemeClr val="accent2"/>
            </a:gs>
            <a:gs pos="76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971800"/>
            <a:ext cx="9144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New York State’s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Protection &amp; Advocacy System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Client Assistance Program</a:t>
            </a:r>
          </a:p>
          <a:p>
            <a:pPr algn="ctr"/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Anne Kelsey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Attorney, PADD Program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66800"/>
            <a:ext cx="8229600" cy="1443038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srgbClr val="BC7F42">
                <a:alpha val="40000"/>
              </a:srgbClr>
            </a:outerShd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88558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66800"/>
            <a:ext cx="6324600" cy="4953000"/>
          </a:xfrm>
        </p:spPr>
        <p:txBody>
          <a:bodyPr/>
          <a:lstStyle/>
          <a:p>
            <a:r>
              <a:rPr lang="en-US" dirty="0" smtClean="0">
                <a:latin typeface="Cambria" panose="02040503050406030204" pitchFamily="18" charset="0"/>
              </a:rPr>
              <a:t>Protection &amp; Advocacy for Individuals with Intellectual and Developmental Disabilities </a:t>
            </a:r>
            <a:br>
              <a:rPr lang="en-US" dirty="0" smtClean="0">
                <a:latin typeface="Cambria" panose="02040503050406030204" pitchFamily="18" charset="0"/>
              </a:rPr>
            </a:br>
            <a:r>
              <a:rPr lang="en-US" dirty="0" smtClean="0">
                <a:latin typeface="Cambria" panose="02040503050406030204" pitchFamily="18" charset="0"/>
              </a:rPr>
              <a:t>(PADD)</a:t>
            </a:r>
            <a:br>
              <a:rPr lang="en-US" dirty="0" smtClean="0">
                <a:latin typeface="Cambria" panose="02040503050406030204" pitchFamily="18" charset="0"/>
              </a:rPr>
            </a:br>
            <a:r>
              <a:rPr lang="en-US" dirty="0" smtClean="0">
                <a:latin typeface="Cambria" panose="02040503050406030204" pitchFamily="18" charset="0"/>
              </a:rPr>
              <a:t>PrOGRAM 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5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495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Clients must meet the DD Act’s definition of a developmental disability: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Lifelong severe and chronic disability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Attributed to a mental or physical impairment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Manifests before the age of 22.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Substantial limitations in 3+ major life areas: self-care, communication, learning, mobility,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self-direction, capacity for independent living, and economic self-sufficiency.</a:t>
            </a:r>
          </a:p>
          <a:p>
            <a:pPr lvl="1"/>
            <a:endParaRPr lang="en-US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cap="none" dirty="0">
                <a:latin typeface="Georgia" panose="02040502050405020303" pitchFamily="18" charset="0"/>
              </a:rPr>
              <a:t>PADD Program </a:t>
            </a:r>
            <a:r>
              <a:rPr lang="en-US" sz="4400" b="1" cap="none" dirty="0" smtClean="0">
                <a:latin typeface="Georgia" panose="02040502050405020303" pitchFamily="18" charset="0"/>
              </a:rPr>
              <a:t>Eligibility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4513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1" y="1719070"/>
            <a:ext cx="8686800" cy="483412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20000"/>
              </a:lnSpc>
              <a:defRPr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Information and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Referrals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Outreach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to Un-served and Underserved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Populations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Training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, including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Self-Advocacy Skills, Continuing Legal Education, NYS Special Education Task Forces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Legal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Counsel and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Advice to individuals and Technical Assistance to counsel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Negotiation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and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Mediation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Administrative Proceedings</a:t>
            </a: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Individual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Litigation </a:t>
            </a:r>
            <a:endParaRPr lang="en-US" sz="2400" dirty="0" smtClean="0">
              <a:solidFill>
                <a:schemeClr val="bg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Monitoring – programs, residences, schools</a:t>
            </a:r>
            <a:endParaRPr lang="en-US" sz="2400" dirty="0">
              <a:solidFill>
                <a:schemeClr val="bg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pPr marL="342900" indent="-342900">
              <a:lnSpc>
                <a:spcPct val="120000"/>
              </a:lnSpc>
              <a:defRPr/>
            </a:pP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Systemic 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Litigation and </a:t>
            </a:r>
            <a:r>
              <a:rPr lang="en-US" sz="2400" dirty="0" smtClean="0">
                <a:solidFill>
                  <a:schemeClr val="bg1"/>
                </a:solidFill>
                <a:latin typeface="Georgia" panose="02040502050405020303" pitchFamily="18" charset="0"/>
                <a:cs typeface="Arial" pitchFamily="34" charset="0"/>
              </a:rPr>
              <a:t>Advocacy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US" sz="2400" dirty="0">
              <a:solidFill>
                <a:schemeClr val="bg1"/>
              </a:solidFill>
              <a:latin typeface="Georgia" panose="02040502050405020303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686800" cy="1054394"/>
          </a:xfrm>
        </p:spPr>
        <p:txBody>
          <a:bodyPr/>
          <a:lstStyle/>
          <a:p>
            <a:r>
              <a:rPr lang="en-US" sz="5000" b="1" cap="none" dirty="0" smtClean="0">
                <a:latin typeface="Georgia" panose="02040502050405020303" pitchFamily="18" charset="0"/>
              </a:rPr>
              <a:t>Continuum of Remedies</a:t>
            </a:r>
            <a:endParaRPr lang="en-US" sz="50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06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799" cy="4724400"/>
          </a:xfrm>
        </p:spPr>
        <p:txBody>
          <a:bodyPr>
            <a:normAutofit lnSpcReduction="10000"/>
          </a:bodyPr>
          <a:lstStyle/>
          <a:p>
            <a:pPr marL="45720" indent="0">
              <a:buClr>
                <a:schemeClr val="accent3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DRNY does not provide: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Georgia" panose="02040502050405020303" pitchFamily="18" charset="0"/>
              </a:rPr>
              <a:t>C</a:t>
            </a: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riminal defense representation;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Representation in family court matters (Ex.: Divorce and child custody);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Non-legal services (Ex.: service coordination and job placement).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Assistance with obtaining Social Security benefits</a:t>
            </a:r>
            <a:endParaRPr lang="en-US" sz="22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Clr>
                <a:schemeClr val="accent3"/>
              </a:buClr>
            </a:pPr>
            <a:endParaRPr lang="en-US" sz="28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Clr>
                <a:schemeClr val="accent3"/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If you are looking for these services, DRNY staff can refer you to other organizations or attorneys who may be able to help</a:t>
            </a:r>
            <a:endParaRPr lang="en-US" sz="28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cap="none" dirty="0" smtClean="0">
                <a:latin typeface="Georgia" panose="02040502050405020303" pitchFamily="18" charset="0"/>
              </a:rPr>
              <a:t>What We Don’t Do</a:t>
            </a:r>
            <a:endParaRPr lang="en-US" sz="60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13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We are not the same!</a:t>
            </a:r>
          </a:p>
          <a:p>
            <a:pPr marL="45720" indent="0">
              <a:buNone/>
            </a:pPr>
            <a:endParaRPr lang="en-US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The NYS Justice Center is a state agency created to investigate and criminally prosecute abuse and neglect of people with disabilities.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DRNY also investigates abuse and neglect, but that’s not our only function. DRNY addresses abuse and neglect through litigation, reports and other forms of advocacy.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You can report abuse and neglect to both DRNY and the Justice Center.</a:t>
            </a:r>
            <a:endParaRPr lang="en-US" sz="2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060" cy="1054394"/>
          </a:xfrm>
        </p:spPr>
        <p:txBody>
          <a:bodyPr/>
          <a:lstStyle/>
          <a:p>
            <a:r>
              <a:rPr lang="en-US" sz="4000" b="1" cap="none" dirty="0" smtClean="0">
                <a:latin typeface="Georgia" panose="02040502050405020303" pitchFamily="18" charset="0"/>
              </a:rPr>
              <a:t>DRNY and the Justice </a:t>
            </a:r>
            <a:r>
              <a:rPr lang="en-US" sz="4000" b="1" cap="none" dirty="0">
                <a:latin typeface="Georgia" panose="02040502050405020303" pitchFamily="18" charset="0"/>
              </a:rPr>
              <a:t>C</a:t>
            </a:r>
            <a:r>
              <a:rPr lang="en-US" sz="4000" b="1" cap="none" dirty="0" smtClean="0">
                <a:latin typeface="Georgia" panose="02040502050405020303" pitchFamily="18" charset="0"/>
              </a:rPr>
              <a:t>enter</a:t>
            </a:r>
            <a:endParaRPr lang="en-US" sz="40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41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Each year, DRNY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is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required to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create subject matter priorities for its programs and to solicit comments and suggestions about those priorities from people with disabilities and others throughout the state. </a:t>
            </a:r>
            <a:endParaRPr lang="en-US" sz="2800" dirty="0" smtClean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These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priorities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are a 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statement of where DRNY will focus its advocacy efforts and resources on behalf of people with disabilities during the next fiscal 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year</a:t>
            </a: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Priorities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8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Protect people with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intellectual and developmental disabilities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by </a:t>
            </a:r>
            <a:r>
              <a:rPr lang="en-US" sz="2200" u="sng" dirty="0">
                <a:solidFill>
                  <a:schemeClr val="bg1"/>
                </a:solidFill>
                <a:latin typeface="Cambria" panose="02040503050406030204" pitchFamily="18" charset="0"/>
              </a:rPr>
              <a:t>investigating </a:t>
            </a:r>
            <a:r>
              <a:rPr lang="en-US" sz="22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allegations of </a:t>
            </a:r>
            <a:r>
              <a:rPr lang="en-US" sz="2200" u="sng" dirty="0">
                <a:solidFill>
                  <a:schemeClr val="bg1"/>
                </a:solidFill>
                <a:latin typeface="Cambria" panose="02040503050406030204" pitchFamily="18" charset="0"/>
              </a:rPr>
              <a:t>abuse and neglect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 and advocating for individuals receiving care or treatment from state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, city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, local, or private agencies or schools.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Investigate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allegations of abuse and neglect of individuals receiving care or treatment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from entities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licensed, certified, funded, or operated by the state, city or localities of New York.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Investigate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allegations of abuse and neglect in schools due to improper or excessive use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of restraint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or seclusion.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for individuals subject to abuse or neglect to ensure proper care and treatment.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1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Ensure that people with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ID/DD are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free to exercise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their own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expressed/known wishes and, retain or restore </a:t>
            </a:r>
            <a:r>
              <a:rPr lang="en-US" sz="2200" u="sng" dirty="0">
                <a:solidFill>
                  <a:schemeClr val="bg1"/>
                </a:solidFill>
                <a:latin typeface="Cambria" panose="02040503050406030204" pitchFamily="18" charset="0"/>
              </a:rPr>
              <a:t>decision-making authority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with particular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attention to individuals in underserved 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for reform of guardianship and other surrogate decision-making processes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for people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with ID/DD.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Represent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individuals with ID/DD who are at risk of or subject to guardianship to retain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or restore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decision-making authority.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Foster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supported decision-making and the ability for individuals with ID/DD to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exercise their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own wishes in New York through education, direct advocacy, and coalition building.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2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Advocate for individuals with ID/DD to receive meaningful access to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integrated </a:t>
            </a:r>
            <a:r>
              <a:rPr lang="en-US" sz="2200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employment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, free from discrimination, and paid at least minimum wage,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with particular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attention to individuals in underserved 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Monitor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fully and partially segregated work settings and advocate for individuals in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such settings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to receive prevocational and vocational services to transition to employment.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for individuals with ID/DD to be free from discrimination, receive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reasonable workplace 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accommodations and needed supports and services to access </a:t>
            </a:r>
            <a:r>
              <a:rPr lang="en-US" sz="22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competitive employment</a:t>
            </a: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  <a:endParaRPr lang="en-US" sz="2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3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36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Advocate for individuals with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ID/DD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to receive appropriate supports and services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in the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most integrated setting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appropriate with maximum autonomy for self-direction,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with particular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attention to individuals in underserved 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Monitor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State's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transition to a managed care model for the administration of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 1915(c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HCBS Waiver.</a:t>
            </a:r>
            <a:endParaRPr lang="en-US" sz="20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for adults and children in institutional facilities, residential schools, or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nursing homes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to transition to the most integrated in-state setting.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Ensure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that individuals with ID/DD have timely access to all needed supports and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services to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remain in their communities, live independently, and to prevent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unnecessary institutionalization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to facilities or nursing homes.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for individuals who are dually diagnosed and eligible for OPWDD, OMH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or DOH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to access and receive appropriate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services</a:t>
            </a:r>
            <a:endParaRPr lang="en-US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4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5029200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Disability </a:t>
            </a:r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Rights New York is the statewide Protection and Advocacy S</a:t>
            </a: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ystem </a:t>
            </a:r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Client </a:t>
            </a:r>
            <a:r>
              <a:rPr lang="en-US" sz="2800" b="1" dirty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Assistance </a:t>
            </a:r>
            <a:r>
              <a:rPr lang="en-US" sz="2800" b="1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Program</a:t>
            </a:r>
          </a:p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2800" b="0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DRNY advocates for New Yorkers with disabilities to enable them to: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Exercise their own life choices</a:t>
            </a:r>
            <a:endParaRPr lang="en-US" sz="2800" b="0" i="1" dirty="0" smtClean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Fully participate in their communities</a:t>
            </a:r>
            <a:endParaRPr lang="en-US" sz="2800" b="0" dirty="0">
              <a:solidFill>
                <a:schemeClr val="bg1"/>
              </a:solidFill>
              <a:latin typeface="Georgia" panose="02040502050405020303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bg1"/>
                </a:solidFill>
                <a:latin typeface="Georgia" panose="020405020504050203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Enforce their civil and legal rights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1463040"/>
          </a:xfrm>
        </p:spPr>
        <p:txBody>
          <a:bodyPr/>
          <a:lstStyle/>
          <a:p>
            <a:pPr algn="ctr"/>
            <a:r>
              <a:rPr lang="en-US" sz="6000" b="1" cap="none" dirty="0" smtClean="0">
                <a:latin typeface="Georgia" panose="02040502050405020303" pitchFamily="18" charset="0"/>
              </a:rPr>
              <a:t>Introduction</a:t>
            </a:r>
            <a:endParaRPr lang="en-US" sz="60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1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1676400"/>
            <a:ext cx="8800730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Advocate for students to receive a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free appropriate public education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in their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least restrictive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environment to ensure independent living and secondary schooling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or employment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upon graduation, with particular attention to individuals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in underserved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for students who are out of school or at risk of being placed in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restrictive educational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settings to receive appropriate supports and services to remain in school.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for students in residential schools and other restrictive educational settings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 have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access to appropriate services, reasonable accommodations, and high standards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 the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least restrictive environment.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Ensure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that students are provided with transitional supports, including access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 postsecondary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supports and services, to achieve independent living,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post-secondary instruction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and/or competitive employment.</a:t>
            </a:r>
            <a:endParaRPr lang="en-US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5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9955" y="17526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Ensure that individuals with intellectual and developmental disabilities in the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adult </a:t>
            </a:r>
            <a:r>
              <a:rPr lang="en-US" u="sng" dirty="0" smtClean="0">
                <a:solidFill>
                  <a:schemeClr val="bg1"/>
                </a:solidFill>
                <a:latin typeface="Cambria" panose="02040503050406030204" pitchFamily="18" charset="0"/>
              </a:rPr>
              <a:t>and juvenile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criminal justice systems or under civil confinement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, are free from abuse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and neglect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and receive appropriate services in the most integrated environment,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with particular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attention to individuals in underserved 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Monitor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facilities operated by the NY Department of Corrections and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Community Supervision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serving juveniles who were previously held in prisons to ensure access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 services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, supports, and education and free from abuse and neglect.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Advocate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for access to reasonable accommodations, services and supports.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Address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systemic failures to implement appropriate supports, training, and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dispositional alternatives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in the court system and programming in correctional facilities.</a:t>
            </a:r>
            <a:endParaRPr lang="en-US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1260" cy="1054394"/>
          </a:xfrm>
        </p:spPr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6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51054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Conduct </a:t>
            </a:r>
            <a:r>
              <a:rPr lang="en-US" u="sng" dirty="0">
                <a:solidFill>
                  <a:schemeClr val="bg1"/>
                </a:solidFill>
                <a:latin typeface="Cambria" panose="02040503050406030204" pitchFamily="18" charset="0"/>
              </a:rPr>
              <a:t>outreach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to ensure that individuals with intellectual and developmental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disabilities throughout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New York State, including those in underserved communities, know about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 Protection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&amp; Advocacy (P&amp;A) System, know their rights and can access </a:t>
            </a:r>
            <a:r>
              <a:rPr lang="en-US" dirty="0" smtClean="0">
                <a:solidFill>
                  <a:schemeClr val="bg1"/>
                </a:solidFill>
                <a:latin typeface="Cambria" panose="02040503050406030204" pitchFamily="18" charset="0"/>
              </a:rPr>
              <a:t>appropriate supports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and services, with particular attention to individuals in underserved populations.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Foster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the creation of, and collaborations with, local regional groups to provide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training and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resources on supports and services to individuals with ID/DD.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Create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culturally competent publications and materials that educate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underserved communities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about the rights of people with ID/DD.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Conduct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outreach/trainings and educate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policymakers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regarding DRNY, the P&amp;A </a:t>
            </a:r>
            <a:r>
              <a:rPr lang="en-US" sz="2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system and </a:t>
            </a:r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issues impacting individuals with ID/DD.</a:t>
            </a:r>
            <a:endParaRPr lang="en-US" sz="2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PADD Priority 7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4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Tell us what you think!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Email </a:t>
            </a: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your comments 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to: PADD@DRNY.org</a:t>
            </a:r>
            <a:endParaRPr lang="en-US" sz="26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Mail </a:t>
            </a: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your comments to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:</a:t>
            </a:r>
            <a:endParaRPr lang="en-US" sz="26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914400" lvl="3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Disability Rights New York</a:t>
            </a:r>
          </a:p>
          <a:p>
            <a:pPr marL="914400" lvl="3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Attn: Priorities</a:t>
            </a:r>
          </a:p>
          <a:p>
            <a:pPr marL="914400" lvl="3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Suite 450</a:t>
            </a:r>
          </a:p>
          <a:p>
            <a:pPr marL="914400" lvl="3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725 Broadway</a:t>
            </a:r>
          </a:p>
          <a:p>
            <a:pPr marL="914400" lvl="3" indent="0">
              <a:spcBef>
                <a:spcPts val="0"/>
              </a:spcBef>
              <a:buNone/>
            </a:pPr>
            <a:r>
              <a:rPr lang="en-US" sz="2200" dirty="0">
                <a:solidFill>
                  <a:schemeClr val="bg1"/>
                </a:solidFill>
                <a:latin typeface="Cambria" panose="02040503050406030204" pitchFamily="18" charset="0"/>
              </a:rPr>
              <a:t>Albany, NY 12207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Or, if </a:t>
            </a: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you prefer to discuss 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comments rather </a:t>
            </a: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than put them in writing, 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call DRNY </a:t>
            </a: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at (518) 432-7861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.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Comments are due by September 30, 2019</a:t>
            </a: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cap="none" dirty="0" smtClean="0">
                <a:latin typeface="Georgia" panose="02040502050405020303" pitchFamily="18" charset="0"/>
              </a:rPr>
              <a:t>What should PADD’s priorities be for next year?</a:t>
            </a:r>
            <a:endParaRPr lang="en-US" sz="40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11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00600"/>
          </a:xfrm>
        </p:spPr>
        <p:txBody>
          <a:bodyPr>
            <a:noAutofit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Contact our intake staff by phone or email</a:t>
            </a:r>
          </a:p>
          <a:p>
            <a: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Intake staff is available to take your call on M-F 9 a.m.-5 p.m. 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You can also leave a message or send an email at any time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  <a:hlinkClick r:id="rId2"/>
              </a:rPr>
              <a:t>www.drny.org</a:t>
            </a:r>
            <a:r>
              <a:rPr lang="en-US" dirty="0" smtClean="0">
                <a:solidFill>
                  <a:schemeClr val="bg1"/>
                </a:solidFill>
                <a:latin typeface="Georgia" panose="02040502050405020303" pitchFamily="18" charset="0"/>
              </a:rPr>
              <a:t> online appointment scheduler</a:t>
            </a:r>
            <a:endParaRPr lang="en-US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Clr>
                <a:schemeClr val="accent3"/>
              </a:buClr>
              <a:buNone/>
            </a:pPr>
            <a:r>
              <a:rPr lang="en-US" sz="2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We may need you to send us relevant documents, such as:</a:t>
            </a:r>
          </a:p>
          <a:p>
            <a:pPr marL="0" indent="0">
              <a:buClr>
                <a:schemeClr val="accent3"/>
              </a:buClr>
              <a:buNone/>
            </a:pPr>
            <a:endParaRPr lang="en-US" sz="3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Evaluations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Individualized Education Program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Individual Service Plan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Behavioral Records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Denial letters</a:t>
            </a:r>
          </a:p>
          <a:p>
            <a:pPr marL="285750" indent="-285750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Investigative findings letter</a:t>
            </a:r>
          </a:p>
          <a:p>
            <a:pPr marL="0" indent="0"/>
            <a:endParaRPr lang="en-US" b="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The services we provide are free of charge and confidential!</a:t>
            </a:r>
            <a:endParaRPr lang="en-US" sz="22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5847"/>
            <a:ext cx="8686800" cy="1054394"/>
          </a:xfrm>
        </p:spPr>
        <p:txBody>
          <a:bodyPr/>
          <a:lstStyle/>
          <a:p>
            <a:pPr algn="ctr"/>
            <a:r>
              <a:rPr lang="en-US" sz="4200" b="1" cap="none" dirty="0" smtClean="0">
                <a:latin typeface="Georgia" panose="02040502050405020303" pitchFamily="18" charset="0"/>
              </a:rPr>
              <a:t>If You </a:t>
            </a:r>
            <a:r>
              <a:rPr lang="en-US" sz="4200" b="1" cap="none" dirty="0">
                <a:latin typeface="Georgia" panose="02040502050405020303" pitchFamily="18" charset="0"/>
              </a:rPr>
              <a:t>N</a:t>
            </a:r>
            <a:r>
              <a:rPr lang="en-US" sz="4200" b="1" cap="none" dirty="0" smtClean="0">
                <a:latin typeface="Georgia" panose="02040502050405020303" pitchFamily="18" charset="0"/>
              </a:rPr>
              <a:t>eed OUR Assistance</a:t>
            </a:r>
            <a:endParaRPr lang="en-US" sz="42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9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3100" b="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Phone: (518) 432-7861 </a:t>
            </a:r>
            <a:endParaRPr lang="en-US" sz="31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Toll Free: (800</a:t>
            </a:r>
            <a:r>
              <a:rPr lang="en-US" sz="3100" b="0" dirty="0">
                <a:solidFill>
                  <a:schemeClr val="bg1"/>
                </a:solidFill>
                <a:latin typeface="Georgia" panose="02040502050405020303" pitchFamily="18" charset="0"/>
              </a:rPr>
              <a:t>) 993-8982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  <a:p>
            <a:pPr marL="45720" indent="0">
              <a:buNone/>
            </a:pP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TTY: (518</a:t>
            </a:r>
            <a:r>
              <a:rPr lang="en-US" sz="3100" b="0" dirty="0">
                <a:solidFill>
                  <a:schemeClr val="bg1"/>
                </a:solidFill>
                <a:latin typeface="Georgia" panose="02040502050405020303" pitchFamily="18" charset="0"/>
              </a:rPr>
              <a:t>) 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512-3448 </a:t>
            </a:r>
          </a:p>
          <a:p>
            <a:pPr marL="45720" indent="0">
              <a:buNone/>
            </a:pPr>
            <a:r>
              <a:rPr lang="en-US" sz="3100" dirty="0" smtClean="0">
                <a:solidFill>
                  <a:schemeClr val="bg1"/>
                </a:solidFill>
                <a:latin typeface="Georgia" panose="02040502050405020303" pitchFamily="18" charset="0"/>
              </a:rPr>
              <a:t>Fax: 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(518</a:t>
            </a:r>
            <a:r>
              <a:rPr lang="en-US" sz="3100" b="0" dirty="0">
                <a:solidFill>
                  <a:schemeClr val="bg1"/>
                </a:solidFill>
                <a:latin typeface="Georgia" panose="02040502050405020303" pitchFamily="18" charset="0"/>
              </a:rPr>
              <a:t>) 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427-6561 </a:t>
            </a:r>
          </a:p>
          <a:p>
            <a:pPr marL="45720" indent="0">
              <a:buNone/>
            </a:pP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Email: </a:t>
            </a:r>
            <a:r>
              <a:rPr lang="en-US" sz="3100" b="0" dirty="0" smtClean="0">
                <a:latin typeface="Georgia" panose="02040502050405020303" pitchFamily="18" charset="0"/>
                <a:hlinkClick r:id="rId2"/>
              </a:rPr>
              <a:t>mail@DRNY.org</a:t>
            </a:r>
            <a:endParaRPr lang="en-US" sz="3100" b="0" dirty="0" smtClean="0">
              <a:latin typeface="Georgia" panose="02040502050405020303" pitchFamily="18" charset="0"/>
            </a:endParaRPr>
          </a:p>
          <a:p>
            <a:pPr marL="45720" indent="0">
              <a:buNone/>
            </a:pP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Website: 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  <a:hlinkClick r:id="rId3"/>
              </a:rPr>
              <a:t>www.DRNY.org</a:t>
            </a:r>
            <a:r>
              <a:rPr lang="en-US" sz="31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   </a:t>
            </a:r>
          </a:p>
          <a:p>
            <a:endParaRPr lang="en-US" sz="20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cap="none" dirty="0" smtClean="0">
                <a:latin typeface="Georgia" panose="02040502050405020303" pitchFamily="18" charset="0"/>
              </a:rPr>
              <a:t>Contact Information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5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5257800"/>
            <a:ext cx="7848600" cy="1130808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federal P&amp;A system started in New York State in the </a:t>
            </a:r>
            <a:r>
              <a:rPr lang="en-US" dirty="0" smtClean="0">
                <a:solidFill>
                  <a:schemeClr val="bg1"/>
                </a:solidFill>
              </a:rPr>
              <a:t>1970s</a:t>
            </a:r>
            <a:r>
              <a:rPr lang="en-US" dirty="0">
                <a:solidFill>
                  <a:schemeClr val="bg1"/>
                </a:solidFill>
              </a:rPr>
              <a:t>, as a result of an exposé on the deplorable conditions in the Willowbrook State School, an institution for people with developmental disabilities on Staten Island.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cap="none" dirty="0" smtClean="0">
                <a:latin typeface="Georgia" panose="02040502050405020303" pitchFamily="18" charset="0"/>
              </a:rPr>
              <a:t>Our History </a:t>
            </a:r>
            <a:endParaRPr lang="en-US" sz="6000" cap="none" dirty="0">
              <a:latin typeface="Georgia" panose="02040502050405020303" pitchFamily="18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955" y="1905000"/>
            <a:ext cx="4343400" cy="308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1" cy="4648200"/>
          </a:xfrm>
        </p:spPr>
        <p:txBody>
          <a:bodyPr>
            <a:noAutofit/>
          </a:bodyPr>
          <a:lstStyle/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P&amp;A agencies exist in every </a:t>
            </a: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state and territory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(57 </a:t>
            </a: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total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).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Mostly non-profits; 7 state agency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P&amp;As.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Largest provider of legally-based advocacy for individuals with disabilities in the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country.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lnSpc>
                <a:spcPct val="15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Cross-disability.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cap="none" dirty="0" smtClean="0">
                <a:latin typeface="Georgia" panose="02040502050405020303" pitchFamily="18" charset="0"/>
              </a:rPr>
              <a:t>The P&amp;A System</a:t>
            </a:r>
            <a:endParaRPr lang="en-US" sz="5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724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Original purpose to protect people with developmental disabilities living in institutions from abuse and neglect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2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 </a:t>
            </a:r>
            <a:r>
              <a:rPr lang="en-US" sz="2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P&amp;A </a:t>
            </a:r>
            <a:r>
              <a:rPr lang="en-US" sz="28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mandate now covers:</a:t>
            </a:r>
            <a:endParaRPr lang="en-US" sz="2800" b="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All people with disabilities</a:t>
            </a:r>
          </a:p>
          <a:p>
            <a:pPr lvl="1">
              <a:lnSpc>
                <a:spcPct val="15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 broad range of issues</a:t>
            </a:r>
            <a:endParaRPr lang="en-US" sz="2800" b="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1">
              <a:lnSpc>
                <a:spcPct val="150000"/>
              </a:lnSpc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All settings that assist people with disabilities</a:t>
            </a:r>
            <a:endParaRPr lang="en-US" sz="2800" b="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054394"/>
          </a:xfrm>
        </p:spPr>
        <p:txBody>
          <a:bodyPr/>
          <a:lstStyle/>
          <a:p>
            <a:r>
              <a:rPr lang="en-US" sz="4400" b="1" cap="none" dirty="0" smtClean="0">
                <a:latin typeface="Georgia" panose="02040502050405020303" pitchFamily="18" charset="0"/>
              </a:rPr>
              <a:t>Purpose of P&amp;A System</a:t>
            </a:r>
            <a:endParaRPr lang="en-US" sz="4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2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Federal law provides </a:t>
            </a: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P&amp;As </a:t>
            </a: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with broad </a:t>
            </a:r>
            <a:r>
              <a:rPr lang="en-US" sz="3200" b="0" dirty="0">
                <a:solidFill>
                  <a:schemeClr val="bg1"/>
                </a:solidFill>
                <a:latin typeface="Georgia" panose="02040502050405020303" pitchFamily="18" charset="0"/>
              </a:rPr>
              <a:t>access </a:t>
            </a: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to monitor </a:t>
            </a:r>
            <a:r>
              <a:rPr lang="en-US" sz="3200" b="0" dirty="0">
                <a:solidFill>
                  <a:schemeClr val="bg1"/>
                </a:solidFill>
                <a:latin typeface="Georgia" panose="02040502050405020303" pitchFamily="18" charset="0"/>
              </a:rPr>
              <a:t>and </a:t>
            </a: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investigate abuse and neglect, </a:t>
            </a:r>
            <a:r>
              <a:rPr lang="en-US" sz="3200" b="0" dirty="0">
                <a:solidFill>
                  <a:schemeClr val="bg1"/>
                </a:solidFill>
                <a:latin typeface="Georgia" panose="02040502050405020303" pitchFamily="18" charset="0"/>
              </a:rPr>
              <a:t>including </a:t>
            </a:r>
            <a:r>
              <a:rPr lang="en-US" sz="3200" b="0" dirty="0" smtClean="0">
                <a:solidFill>
                  <a:schemeClr val="bg1"/>
                </a:solidFill>
                <a:latin typeface="Georgia" panose="02040502050405020303" pitchFamily="18" charset="0"/>
              </a:rPr>
              <a:t>to: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Visit facility sites;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Interview facility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residents;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Review individual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records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; and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Review records of investigations by other 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agencies. 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cap="none" dirty="0" smtClean="0">
                <a:latin typeface="Georgia" panose="02040502050405020303" pitchFamily="18" charset="0"/>
              </a:rPr>
              <a:t>P&amp;A Authority</a:t>
            </a:r>
            <a:endParaRPr lang="en-US" sz="48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98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07893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The P&amp;A Acts assign to P&amp;A agencies “a whistle blower, ombudsman, watchdog, advocacy and ‘private attorney general’ role</a:t>
            </a:r>
            <a:r>
              <a:rPr lang="en-US" sz="3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- </a:t>
            </a:r>
            <a:r>
              <a:rPr lang="en-US" sz="3200" i="1" dirty="0">
                <a:solidFill>
                  <a:schemeClr val="bg1"/>
                </a:solidFill>
                <a:latin typeface="Georgia" panose="02040502050405020303" pitchFamily="18" charset="0"/>
              </a:rPr>
              <a:t>Indiana Protection and Adv. Serv. V. Indiana Family and Social Serv. Adm</a:t>
            </a: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., 603 F. 3d 365, 383 (7</a:t>
            </a:r>
            <a:r>
              <a:rPr lang="en-US" sz="3200" baseline="30000" dirty="0">
                <a:solidFill>
                  <a:schemeClr val="bg1"/>
                </a:solidFill>
                <a:latin typeface="Georgia" panose="02040502050405020303" pitchFamily="18" charset="0"/>
              </a:rPr>
              <a:t>th</a:t>
            </a:r>
            <a:r>
              <a:rPr lang="en-US" sz="3200" dirty="0">
                <a:solidFill>
                  <a:schemeClr val="bg1"/>
                </a:solidFill>
                <a:latin typeface="Georgia" panose="02040502050405020303" pitchFamily="18" charset="0"/>
              </a:rPr>
              <a:t> Cir. 2010) </a:t>
            </a:r>
            <a:r>
              <a:rPr lang="en-US" sz="3200" i="1" dirty="0">
                <a:solidFill>
                  <a:schemeClr val="bg1"/>
                </a:solidFill>
                <a:latin typeface="Georgia" panose="02040502050405020303" pitchFamily="18" charset="0"/>
              </a:rPr>
              <a:t>(Posner, Circuit Judge, concurring).</a:t>
            </a:r>
            <a:endParaRPr lang="en-US" sz="32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81641"/>
          </a:xfrm>
        </p:spPr>
        <p:txBody>
          <a:bodyPr/>
          <a:lstStyle/>
          <a:p>
            <a:r>
              <a:rPr lang="en-US" sz="4700" b="1" cap="none" dirty="0" smtClean="0">
                <a:latin typeface="Georgia" panose="02040502050405020303" pitchFamily="18" charset="0"/>
              </a:rPr>
              <a:t>The Role of P&amp;A Agencies</a:t>
            </a:r>
            <a:endParaRPr lang="en-US" sz="47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910329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New York’s P&amp;A from 1978 – 2013 was the Commission on Quality of Care and Advocacy for People with Disabilities. 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State agency</a:t>
            </a:r>
          </a:p>
          <a:p>
            <a:pPr lvl="1"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Contracted </a:t>
            </a:r>
            <a:r>
              <a:rPr lang="en-US" sz="2500" dirty="0">
                <a:solidFill>
                  <a:schemeClr val="bg1"/>
                </a:solidFill>
                <a:latin typeface="Georgia" panose="02040502050405020303" pitchFamily="18" charset="0"/>
              </a:rPr>
              <a:t>with other </a:t>
            </a: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not-for-profit </a:t>
            </a:r>
            <a:r>
              <a:rPr lang="en-US" sz="2500" dirty="0">
                <a:solidFill>
                  <a:schemeClr val="bg1"/>
                </a:solidFill>
                <a:latin typeface="Georgia" panose="02040502050405020303" pitchFamily="18" charset="0"/>
              </a:rPr>
              <a:t>organizations to represent people with disabilities in New </a:t>
            </a: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York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schemeClr val="bg1"/>
                </a:solidFill>
                <a:latin typeface="Georgia" panose="02040502050405020303" pitchFamily="18" charset="0"/>
              </a:rPr>
              <a:t>Disability Rights New York designated </a:t>
            </a: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the new P&amp;A in 2013.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Not-for-profit organization that receives federal funding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Carry out P&amp;A responsibilities from offices in Albany, Brooklyn, and Rochester, New York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686800" cy="1054394"/>
          </a:xfrm>
        </p:spPr>
        <p:txBody>
          <a:bodyPr/>
          <a:lstStyle/>
          <a:p>
            <a:r>
              <a:rPr lang="en-US" sz="4200" b="1" cap="none" dirty="0" smtClean="0">
                <a:latin typeface="Georgia" panose="02040502050405020303" pitchFamily="18" charset="0"/>
              </a:rPr>
              <a:t>The P&amp;A and CAP System in New York </a:t>
            </a:r>
            <a:endParaRPr lang="en-US" sz="42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2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876800"/>
          </a:xfrm>
        </p:spPr>
        <p:txBody>
          <a:bodyPr>
            <a:noAutofit/>
          </a:bodyPr>
          <a:lstStyle/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Individuals </a:t>
            </a:r>
            <a:r>
              <a:rPr lang="en-US" sz="2600" b="0" dirty="0">
                <a:solidFill>
                  <a:schemeClr val="bg1"/>
                </a:solidFill>
                <a:latin typeface="Cambria" panose="02040503050406030204" pitchFamily="18" charset="0"/>
              </a:rPr>
              <a:t>with </a:t>
            </a: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developmental disabilities (PADD</a:t>
            </a:r>
            <a:r>
              <a:rPr lang="en-US" sz="2600" b="0" dirty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>
                <a:solidFill>
                  <a:schemeClr val="bg1"/>
                </a:solidFill>
                <a:latin typeface="Cambria" panose="02040503050406030204" pitchFamily="18" charset="0"/>
              </a:rPr>
              <a:t>Individuals with mental </a:t>
            </a: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illness </a:t>
            </a:r>
            <a:r>
              <a:rPr lang="en-US" sz="2600" b="0" dirty="0">
                <a:solidFill>
                  <a:schemeClr val="bg1"/>
                </a:solidFill>
                <a:latin typeface="Cambria" panose="02040503050406030204" pitchFamily="18" charset="0"/>
              </a:rPr>
              <a:t>(PAIMI</a:t>
            </a: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  <a:latin typeface="Cambria" panose="02040503050406030204" pitchFamily="18" charset="0"/>
              </a:rPr>
              <a:t>Individual rights (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PAIR)</a:t>
            </a:r>
            <a:endParaRPr lang="en-US" sz="2600" b="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Individuals </a:t>
            </a:r>
            <a:r>
              <a:rPr lang="en-US" sz="2600" b="0" dirty="0">
                <a:solidFill>
                  <a:schemeClr val="bg1"/>
                </a:solidFill>
                <a:latin typeface="Cambria" panose="02040503050406030204" pitchFamily="18" charset="0"/>
              </a:rPr>
              <a:t>with traumatic brain injuries (PATBI)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Voting access (PAVA)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Assistive technology (PAAT)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b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Beneficiaries of Social Security (PABSS</a:t>
            </a: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</a:p>
          <a:p>
            <a:pPr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Client Assistance Program (CAP)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1260" cy="1054394"/>
          </a:xfrm>
        </p:spPr>
        <p:txBody>
          <a:bodyPr/>
          <a:lstStyle/>
          <a:p>
            <a:pPr algn="ctr"/>
            <a:r>
              <a:rPr lang="en-US" sz="4400" b="1" cap="none" dirty="0" smtClean="0">
                <a:latin typeface="Georgia" panose="02040502050405020303" pitchFamily="18" charset="0"/>
              </a:rPr>
              <a:t>Programs and CAP</a:t>
            </a:r>
            <a:endParaRPr lang="en-US" sz="4400" b="1" cap="none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2">
      <a:dk1>
        <a:sysClr val="windowText" lastClr="000000"/>
      </a:dk1>
      <a:lt1>
        <a:srgbClr val="002060"/>
      </a:lt1>
      <a:dk2>
        <a:srgbClr val="FFFFFF"/>
      </a:dk2>
      <a:lt2>
        <a:srgbClr val="FFFFFF"/>
      </a:lt2>
      <a:accent1>
        <a:srgbClr val="B0753A"/>
      </a:accent1>
      <a:accent2>
        <a:srgbClr val="B97D41"/>
      </a:accent2>
      <a:accent3>
        <a:srgbClr val="AE9D72"/>
      </a:accent3>
      <a:accent4>
        <a:srgbClr val="87706B"/>
      </a:accent4>
      <a:accent5>
        <a:srgbClr val="B3733F"/>
      </a:accent5>
      <a:accent6>
        <a:srgbClr val="6F777D"/>
      </a:accent6>
      <a:hlink>
        <a:srgbClr val="00206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3735</TotalTime>
  <Words>1898</Words>
  <Application>Microsoft Office PowerPoint</Application>
  <PresentationFormat>On-screen Show (4:3)</PresentationFormat>
  <Paragraphs>175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</vt:lpstr>
      <vt:lpstr>Franklin Gothic Medium</vt:lpstr>
      <vt:lpstr>Georgia</vt:lpstr>
      <vt:lpstr>Tahoma</vt:lpstr>
      <vt:lpstr>Wingdings</vt:lpstr>
      <vt:lpstr>Wingdings 2</vt:lpstr>
      <vt:lpstr>Grid</vt:lpstr>
      <vt:lpstr>PowerPoint Presentation</vt:lpstr>
      <vt:lpstr>Introduction</vt:lpstr>
      <vt:lpstr>Our History </vt:lpstr>
      <vt:lpstr>The P&amp;A System</vt:lpstr>
      <vt:lpstr>Purpose of P&amp;A System</vt:lpstr>
      <vt:lpstr>P&amp;A Authority</vt:lpstr>
      <vt:lpstr>The Role of P&amp;A Agencies</vt:lpstr>
      <vt:lpstr>The P&amp;A and CAP System in New York </vt:lpstr>
      <vt:lpstr>Programs and CAP</vt:lpstr>
      <vt:lpstr>Protection &amp; Advocacy for Individuals with Intellectual and Developmental Disabilities  (PADD) PrOGRAM </vt:lpstr>
      <vt:lpstr>PADD Program Eligibility</vt:lpstr>
      <vt:lpstr>Continuum of Remedies</vt:lpstr>
      <vt:lpstr>What We Don’t Do</vt:lpstr>
      <vt:lpstr>DRNY and the Justice Center</vt:lpstr>
      <vt:lpstr>PADD Priorities</vt:lpstr>
      <vt:lpstr>PADD Priority 1</vt:lpstr>
      <vt:lpstr>PADD Priority 2</vt:lpstr>
      <vt:lpstr>PADD Priority 3</vt:lpstr>
      <vt:lpstr>PADD Priority 4</vt:lpstr>
      <vt:lpstr>PADD Priority 5</vt:lpstr>
      <vt:lpstr>PADD Priority 6</vt:lpstr>
      <vt:lpstr>PADD Priority 7</vt:lpstr>
      <vt:lpstr>What should PADD’s priorities be for next year?</vt:lpstr>
      <vt:lpstr>If You Need OUR Assistance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Shain M. Neumeier</dc:creator>
  <cp:lastModifiedBy>Anne Kelsey</cp:lastModifiedBy>
  <cp:revision>79</cp:revision>
  <dcterms:created xsi:type="dcterms:W3CDTF">2015-04-02T19:36:33Z</dcterms:created>
  <dcterms:modified xsi:type="dcterms:W3CDTF">2019-09-06T17:56:37Z</dcterms:modified>
</cp:coreProperties>
</file>