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257" r:id="rId5"/>
    <p:sldId id="272" r:id="rId6"/>
    <p:sldId id="265" r:id="rId7"/>
    <p:sldId id="273" r:id="rId8"/>
    <p:sldId id="279" r:id="rId9"/>
    <p:sldId id="275" r:id="rId10"/>
    <p:sldId id="277" r:id="rId11"/>
    <p:sldId id="278" r:id="rId12"/>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3" autoAdjust="0"/>
    <p:restoredTop sz="94280" autoAdjust="0"/>
  </p:normalViewPr>
  <p:slideViewPr>
    <p:cSldViewPr>
      <p:cViewPr>
        <p:scale>
          <a:sx n="66" d="100"/>
          <a:sy n="66" d="100"/>
        </p:scale>
        <p:origin x="702" y="606"/>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A5A207F-0F91-42F2-96D0-049C6003623B}" type="datetimeFigureOut">
              <a:rPr lang="en-US"/>
              <a:t>1/31/2019</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8CC13F5-F2B1-464B-BE8F-27ABFBD2FBDE}" type="datetimeFigureOut">
              <a:rPr lang="en-US"/>
              <a:t>1/31/2019</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smtClean="0"/>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1/31/2019</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1/31/2019</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1/31/2019</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1/31/2019</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1/31/2019</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1/31/2019</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1/31/2019</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1/31/2019</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1/31/2019</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smtClean="0"/>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1/31/2019</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1/31/2019</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10363198" cy="1752600"/>
          </a:xfrm>
        </p:spPr>
        <p:txBody>
          <a:bodyPr/>
          <a:lstStyle/>
          <a:p>
            <a:pPr algn="ctr"/>
            <a:r>
              <a:rPr lang="en-US" b="1" dirty="0" smtClean="0"/>
              <a:t>IAC NYS BUDGET PRESENTATION 2019-20</a:t>
            </a:r>
            <a:endParaRPr lang="en-US" b="1" dirty="0"/>
          </a:p>
        </p:txBody>
      </p:sp>
      <p:sp>
        <p:nvSpPr>
          <p:cNvPr id="3" name="Subtitle 2"/>
          <p:cNvSpPr>
            <a:spLocks noGrp="1"/>
          </p:cNvSpPr>
          <p:nvPr>
            <p:ph type="subTitle" idx="1"/>
          </p:nvPr>
        </p:nvSpPr>
        <p:spPr>
          <a:xfrm>
            <a:off x="1522412" y="5181600"/>
            <a:ext cx="8458200" cy="1371600"/>
          </a:xfrm>
        </p:spPr>
        <p:txBody>
          <a:bodyPr/>
          <a:lstStyle/>
          <a:p>
            <a:pPr algn="ctr"/>
            <a:r>
              <a:rPr lang="en-US" dirty="0" smtClean="0"/>
              <a:t>Presented at the Queens Developmental Disabilities Council</a:t>
            </a:r>
          </a:p>
          <a:p>
            <a:pPr algn="ctr"/>
            <a:r>
              <a:rPr lang="en-US" dirty="0" smtClean="0"/>
              <a:t>February  4, 2019</a:t>
            </a:r>
            <a:endParaRPr lang="en-US" dirty="0"/>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674812" y="3352800"/>
            <a:ext cx="9601200" cy="2652713"/>
          </a:xfrm>
        </p:spPr>
        <p:txBody>
          <a:bodyPr/>
          <a:lstStyle/>
          <a:p>
            <a:r>
              <a:rPr lang="en-US" b="1" i="1" dirty="0"/>
              <a:t>“…every child, rich and poor, black and white, urban and rural, deserves the same quality education</a:t>
            </a:r>
            <a:r>
              <a:rPr lang="en-US" b="1" i="1" dirty="0" smtClean="0"/>
              <a:t>.”</a:t>
            </a:r>
            <a:br>
              <a:rPr lang="en-US" b="1" i="1" dirty="0" smtClean="0"/>
            </a:br>
            <a:r>
              <a:rPr lang="en-US" sz="2000" dirty="0" smtClean="0"/>
              <a:t>-Governor Andrew Cuomo, 2019 Justice Agenda presentation</a:t>
            </a:r>
            <a:endParaRPr lang="en-US" sz="2000" dirty="0"/>
          </a:p>
          <a:p>
            <a:pPr marL="0" indent="0" algn="ctr">
              <a:buNone/>
            </a:pPr>
            <a:r>
              <a:rPr lang="en-US" sz="2800" b="1" dirty="0" smtClean="0"/>
              <a:t>Unless the child  has a developmental disability!</a:t>
            </a:r>
            <a:r>
              <a:rPr lang="en-US" sz="2800" dirty="0"/>
              <a:t> </a:t>
            </a:r>
            <a:r>
              <a:rPr lang="en-US" dirty="0"/>
              <a:t> </a:t>
            </a:r>
          </a:p>
          <a:p>
            <a:pPr marL="0" indent="0" algn="ctr">
              <a:buNone/>
            </a:pPr>
            <a:r>
              <a:rPr lang="en-US" dirty="0" smtClean="0"/>
              <a:t>Tell Governor </a:t>
            </a:r>
            <a:r>
              <a:rPr lang="en-US" dirty="0"/>
              <a:t>Cuomo, </a:t>
            </a:r>
            <a:r>
              <a:rPr lang="en-US" b="1" dirty="0"/>
              <a:t>#OurKidsareYOURKids!</a:t>
            </a:r>
            <a:r>
              <a:rPr lang="en-US" dirty="0"/>
              <a:t> </a:t>
            </a:r>
          </a:p>
          <a:p>
            <a:endParaRPr lang="en-US" dirty="0"/>
          </a:p>
          <a:p>
            <a:pPr marL="0" indent="0">
              <a:buNone/>
            </a:pPr>
            <a:endParaRPr lang="en-US" dirty="0"/>
          </a:p>
        </p:txBody>
      </p:sp>
      <p:pic>
        <p:nvPicPr>
          <p:cNvPr id="1026" name="x_x_x_Picture 1"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4612" y="264319"/>
            <a:ext cx="41148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3813" y="381000"/>
            <a:ext cx="9601200" cy="533400"/>
          </a:xfrm>
        </p:spPr>
        <p:txBody>
          <a:bodyPr>
            <a:normAutofit fontScale="90000"/>
          </a:bodyPr>
          <a:lstStyle/>
          <a:p>
            <a:r>
              <a:rPr lang="en-US" dirty="0" smtClean="0"/>
              <a:t>Fact Checking:</a:t>
            </a:r>
            <a:endParaRPr lang="en-US" dirty="0"/>
          </a:p>
        </p:txBody>
      </p:sp>
      <p:sp>
        <p:nvSpPr>
          <p:cNvPr id="4" name="Content Placeholder 3"/>
          <p:cNvSpPr>
            <a:spLocks noGrp="1"/>
          </p:cNvSpPr>
          <p:nvPr>
            <p:ph idx="1"/>
          </p:nvPr>
        </p:nvSpPr>
        <p:spPr>
          <a:xfrm>
            <a:off x="1293813" y="1143000"/>
            <a:ext cx="10363199" cy="4876800"/>
          </a:xfrm>
        </p:spPr>
        <p:txBody>
          <a:bodyPr>
            <a:normAutofit fontScale="92500" lnSpcReduction="20000"/>
          </a:bodyPr>
          <a:lstStyle/>
          <a:p>
            <a:r>
              <a:rPr lang="en-US" dirty="0"/>
              <a:t>The Governor proudly states that since 2011 education aid has increased by 42%.  </a:t>
            </a:r>
            <a:endParaRPr lang="en-US" dirty="0" smtClean="0"/>
          </a:p>
          <a:p>
            <a:r>
              <a:rPr lang="en-US" dirty="0" smtClean="0"/>
              <a:t>During </a:t>
            </a:r>
            <a:r>
              <a:rPr lang="en-US" dirty="0"/>
              <a:t>this same period 853 special education schools have received </a:t>
            </a:r>
            <a:r>
              <a:rPr lang="en-US" b="1" dirty="0"/>
              <a:t>22%</a:t>
            </a:r>
            <a:r>
              <a:rPr lang="en-US" dirty="0"/>
              <a:t> and 4410 preschools have received just </a:t>
            </a:r>
            <a:r>
              <a:rPr lang="en-US" b="1" dirty="0"/>
              <a:t>8%</a:t>
            </a:r>
            <a:r>
              <a:rPr lang="en-US" dirty="0"/>
              <a:t>!  </a:t>
            </a:r>
            <a:endParaRPr lang="en-US" dirty="0" smtClean="0"/>
          </a:p>
          <a:p>
            <a:r>
              <a:rPr lang="en-US" dirty="0" smtClean="0"/>
              <a:t>This </a:t>
            </a:r>
            <a:r>
              <a:rPr lang="en-US" dirty="0"/>
              <a:t>lack of funding prevents our schools from paying teachers’ salaries anywhere near what school districts pay.  Teachers who work for school districts also work 10 months rather than 12 as our teachers do, and have far superior benefits. </a:t>
            </a:r>
          </a:p>
          <a:p>
            <a:r>
              <a:rPr lang="en-US" b="1" dirty="0"/>
              <a:t>In fact…………………….</a:t>
            </a:r>
            <a:r>
              <a:rPr lang="en-US" sz="2000" dirty="0"/>
              <a:t> </a:t>
            </a:r>
            <a:endParaRPr lang="en-US" sz="1400" dirty="0"/>
          </a:p>
          <a:p>
            <a:pPr lvl="2">
              <a:lnSpc>
                <a:spcPct val="160000"/>
              </a:lnSpc>
            </a:pPr>
            <a:r>
              <a:rPr lang="en-US" b="1" dirty="0"/>
              <a:t>Our teachers earn between $20,000 and $40,000 less than teachers who work for school districts.</a:t>
            </a:r>
            <a:endParaRPr lang="en-US" sz="1200" dirty="0"/>
          </a:p>
          <a:p>
            <a:pPr lvl="2">
              <a:lnSpc>
                <a:spcPct val="160000"/>
              </a:lnSpc>
            </a:pPr>
            <a:r>
              <a:rPr lang="en-US" b="1" dirty="0"/>
              <a:t>The average turnover rate in our schools is over 28%!</a:t>
            </a:r>
            <a:endParaRPr lang="en-US" sz="1200" dirty="0"/>
          </a:p>
          <a:p>
            <a:pPr lvl="2">
              <a:lnSpc>
                <a:spcPct val="160000"/>
              </a:lnSpc>
            </a:pPr>
            <a:r>
              <a:rPr lang="en-US" b="1" dirty="0"/>
              <a:t>The vacancy rate for our schools is 28% - that means that more than 1 in 4 teaching positions remains unfilled!</a:t>
            </a:r>
            <a:endParaRPr lang="en-US" sz="1200" dirty="0"/>
          </a:p>
        </p:txBody>
      </p:sp>
    </p:spTree>
    <p:extLst>
      <p:ext uri="{BB962C8B-B14F-4D97-AF65-F5344CB8AC3E}">
        <p14:creationId xmlns:p14="http://schemas.microsoft.com/office/powerpoint/2010/main" val="158567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6096000"/>
          </a:xfrm>
        </p:spPr>
        <p:txBody>
          <a:bodyPr/>
          <a:lstStyle/>
          <a:p>
            <a:r>
              <a:rPr lang="en-US" dirty="0"/>
              <a:t/>
            </a:r>
            <a:br>
              <a:rPr lang="en-US" dirty="0"/>
            </a:br>
            <a:endParaRPr lang="en-US" dirty="0"/>
          </a:p>
        </p:txBody>
      </p:sp>
      <p:sp>
        <p:nvSpPr>
          <p:cNvPr id="3" name="Rectangle 2"/>
          <p:cNvSpPr/>
          <p:nvPr/>
        </p:nvSpPr>
        <p:spPr>
          <a:xfrm>
            <a:off x="989012" y="544907"/>
            <a:ext cx="10287000" cy="5940088"/>
          </a:xfrm>
          <a:prstGeom prst="rect">
            <a:avLst/>
          </a:prstGeom>
        </p:spPr>
        <p:txBody>
          <a:bodyPr wrap="square">
            <a:spAutoFit/>
          </a:bodyPr>
          <a:lstStyle/>
          <a:p>
            <a:r>
              <a:rPr lang="en-US" sz="2800" b="1" dirty="0">
                <a:solidFill>
                  <a:srgbClr val="2E75B6"/>
                </a:solidFill>
                <a:ea typeface="Calibri" panose="020F0502020204030204" pitchFamily="34" charset="0"/>
              </a:rPr>
              <a:t>Kids with disabilities </a:t>
            </a:r>
            <a:r>
              <a:rPr lang="en-US" sz="2800" b="1" u="sng" dirty="0">
                <a:solidFill>
                  <a:srgbClr val="2E75B6"/>
                </a:solidFill>
                <a:ea typeface="Calibri" panose="020F0502020204030204" pitchFamily="34" charset="0"/>
              </a:rPr>
              <a:t>ARE</a:t>
            </a:r>
            <a:r>
              <a:rPr lang="en-US" sz="2800" b="1" dirty="0">
                <a:solidFill>
                  <a:srgbClr val="2E75B6"/>
                </a:solidFill>
                <a:ea typeface="Calibri" panose="020F0502020204030204" pitchFamily="34" charset="0"/>
              </a:rPr>
              <a:t> entitled to the same quality education that every kid in New York State is entitled to!</a:t>
            </a:r>
            <a:endParaRPr lang="en-US" sz="2800" dirty="0">
              <a:ea typeface="Calibri" panose="020F0502020204030204" pitchFamily="34" charset="0"/>
            </a:endParaRPr>
          </a:p>
          <a:p>
            <a:pPr>
              <a:lnSpc>
                <a:spcPct val="200000"/>
              </a:lnSpc>
            </a:pPr>
            <a:r>
              <a:rPr lang="en-US" b="1" dirty="0">
                <a:latin typeface="Calibri" panose="020F0502020204030204" pitchFamily="34" charset="0"/>
                <a:ea typeface="Calibri" panose="020F0502020204030204" pitchFamily="34" charset="0"/>
              </a:rPr>
              <a:t>Call the Governor, your Senator, and your Assemblymember and say:</a:t>
            </a:r>
            <a:endParaRPr lang="en-US" b="1" dirty="0">
              <a:latin typeface="Times New Roman" panose="02020603050405020304" pitchFamily="18" charset="0"/>
              <a:ea typeface="Calibri" panose="020F0502020204030204" pitchFamily="34" charset="0"/>
            </a:endParaRPr>
          </a:p>
          <a:p>
            <a:pPr marL="342900" marR="0" lvl="0" indent="-342900">
              <a:lnSpc>
                <a:spcPct val="200000"/>
              </a:lnSpc>
              <a:spcBef>
                <a:spcPts val="0"/>
              </a:spcBef>
              <a:spcAft>
                <a:spcPts val="0"/>
              </a:spcAft>
              <a:buSzPts val="1000"/>
              <a:buFont typeface="Symbol" panose="05050102010706020507" pitchFamily="18" charset="2"/>
              <a:buChar char=""/>
              <a:tabLst>
                <a:tab pos="457200" algn="l"/>
              </a:tabLst>
            </a:pPr>
            <a:r>
              <a:rPr lang="en-US" b="1" dirty="0">
                <a:latin typeface="Calibri" panose="020F0502020204030204" pitchFamily="34" charset="0"/>
                <a:ea typeface="Times New Roman" panose="02020603050405020304" pitchFamily="18" charset="0"/>
              </a:rPr>
              <a:t>A Justice Agenda that leaves out students with disabilities is UNJUST!</a:t>
            </a:r>
            <a:endParaRPr lang="en-US" b="1" dirty="0">
              <a:latin typeface="Times New Roman" panose="02020603050405020304" pitchFamily="18" charset="0"/>
              <a:ea typeface="Calibri" panose="020F0502020204030204" pitchFamily="34" charset="0"/>
            </a:endParaRPr>
          </a:p>
          <a:p>
            <a:pPr marL="342900" marR="0" lvl="0" indent="-342900">
              <a:lnSpc>
                <a:spcPct val="200000"/>
              </a:lnSpc>
              <a:spcBef>
                <a:spcPts val="0"/>
              </a:spcBef>
              <a:spcAft>
                <a:spcPts val="0"/>
              </a:spcAft>
              <a:buSzPts val="1000"/>
              <a:buFont typeface="Symbol" panose="05050102010706020507" pitchFamily="18" charset="2"/>
              <a:buChar char=""/>
              <a:tabLst>
                <a:tab pos="457200" algn="l"/>
              </a:tabLst>
            </a:pPr>
            <a:r>
              <a:rPr lang="en-US" b="1" dirty="0">
                <a:latin typeface="Calibri" panose="020F0502020204030204" pitchFamily="34" charset="0"/>
                <a:ea typeface="Times New Roman" panose="02020603050405020304" pitchFamily="18" charset="0"/>
              </a:rPr>
              <a:t>While school districts have received 42% in increased funding since 2011, 853 schools have received 22% and 4410 preschools have received just 8%!</a:t>
            </a:r>
            <a:endParaRPr lang="en-US" b="1" dirty="0">
              <a:latin typeface="Times New Roman" panose="02020603050405020304" pitchFamily="18" charset="0"/>
              <a:ea typeface="Calibri" panose="020F0502020204030204" pitchFamily="34" charset="0"/>
            </a:endParaRPr>
          </a:p>
          <a:p>
            <a:pPr marL="342900" marR="0" lvl="0" indent="-342900">
              <a:lnSpc>
                <a:spcPct val="200000"/>
              </a:lnSpc>
              <a:spcBef>
                <a:spcPts val="0"/>
              </a:spcBef>
              <a:spcAft>
                <a:spcPts val="0"/>
              </a:spcAft>
              <a:buSzPts val="1000"/>
              <a:buFont typeface="Symbol" panose="05050102010706020507" pitchFamily="18" charset="2"/>
              <a:buChar char=""/>
              <a:tabLst>
                <a:tab pos="457200" algn="l"/>
              </a:tabLst>
            </a:pPr>
            <a:r>
              <a:rPr lang="en-US" b="1" dirty="0">
                <a:latin typeface="Calibri" panose="020F0502020204030204" pitchFamily="34" charset="0"/>
                <a:ea typeface="Times New Roman" panose="02020603050405020304" pitchFamily="18" charset="0"/>
              </a:rPr>
              <a:t>The resulting salary differential between our teachers and school district teachers is $20,000 - $40,000 and our teachers work 12 months (instead of 10) with inferior benefits!</a:t>
            </a:r>
            <a:endParaRPr lang="en-US" b="1" dirty="0">
              <a:latin typeface="Times New Roman" panose="02020603050405020304" pitchFamily="18" charset="0"/>
              <a:ea typeface="Calibri" panose="020F0502020204030204" pitchFamily="34" charset="0"/>
            </a:endParaRPr>
          </a:p>
          <a:p>
            <a:pPr marL="342900" marR="0" lvl="0" indent="-342900">
              <a:lnSpc>
                <a:spcPct val="200000"/>
              </a:lnSpc>
              <a:spcBef>
                <a:spcPts val="0"/>
              </a:spcBef>
              <a:spcAft>
                <a:spcPts val="0"/>
              </a:spcAft>
              <a:buSzPts val="1000"/>
              <a:buFont typeface="Symbol" panose="05050102010706020507" pitchFamily="18" charset="2"/>
              <a:buChar char=""/>
              <a:tabLst>
                <a:tab pos="457200" algn="l"/>
              </a:tabLst>
            </a:pPr>
            <a:r>
              <a:rPr lang="en-US" b="1" dirty="0">
                <a:latin typeface="Calibri" panose="020F0502020204030204" pitchFamily="34" charset="0"/>
                <a:ea typeface="Times New Roman" panose="02020603050405020304" pitchFamily="18" charset="0"/>
              </a:rPr>
              <a:t>The resulting average turnover rate is 28.5% and our kids need consistency more than others!</a:t>
            </a:r>
            <a:endParaRPr lang="en-US" b="1" dirty="0">
              <a:latin typeface="Times New Roman" panose="02020603050405020304" pitchFamily="18" charset="0"/>
              <a:ea typeface="Calibri" panose="020F0502020204030204" pitchFamily="34" charset="0"/>
            </a:endParaRPr>
          </a:p>
          <a:p>
            <a:pPr marL="342900" marR="0" lvl="0" indent="-342900">
              <a:lnSpc>
                <a:spcPct val="200000"/>
              </a:lnSpc>
              <a:spcBef>
                <a:spcPts val="0"/>
              </a:spcBef>
              <a:spcAft>
                <a:spcPts val="0"/>
              </a:spcAft>
              <a:buSzPts val="1000"/>
              <a:buFont typeface="Symbol" panose="05050102010706020507" pitchFamily="18" charset="2"/>
              <a:buChar char=""/>
              <a:tabLst>
                <a:tab pos="457200" algn="l"/>
              </a:tabLst>
            </a:pPr>
            <a:r>
              <a:rPr lang="en-US" b="1" dirty="0">
                <a:latin typeface="Calibri" panose="020F0502020204030204" pitchFamily="34" charset="0"/>
                <a:ea typeface="Times New Roman" panose="02020603050405020304" pitchFamily="18" charset="0"/>
              </a:rPr>
              <a:t>The vacancy rate is 28% – without teachers, our kids are being denied a quality education!</a:t>
            </a:r>
            <a:endParaRPr lang="en-US" b="1" dirty="0">
              <a:latin typeface="Times New Roman" panose="02020603050405020304" pitchFamily="18" charset="0"/>
              <a:ea typeface="Calibri" panose="020F0502020204030204" pitchFamily="34" charset="0"/>
            </a:endParaRPr>
          </a:p>
          <a:p>
            <a:pPr marL="342900" marR="0" lvl="0" indent="-342900">
              <a:lnSpc>
                <a:spcPct val="200000"/>
              </a:lnSpc>
              <a:spcBef>
                <a:spcPts val="0"/>
              </a:spcBef>
              <a:spcAft>
                <a:spcPts val="0"/>
              </a:spcAft>
              <a:buSzPts val="1000"/>
              <a:buFont typeface="Symbol" panose="05050102010706020507" pitchFamily="18" charset="2"/>
              <a:buChar char=""/>
              <a:tabLst>
                <a:tab pos="457200" algn="l"/>
              </a:tabLst>
            </a:pPr>
            <a:r>
              <a:rPr lang="en-US" b="1" dirty="0">
                <a:latin typeface="Calibri" panose="020F0502020204030204" pitchFamily="34" charset="0"/>
                <a:ea typeface="Times New Roman" panose="02020603050405020304" pitchFamily="18" charset="0"/>
              </a:rPr>
              <a:t>This is a crisis that MUST be addressed NOW!</a:t>
            </a:r>
            <a:endParaRPr lang="en-US" b="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313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012" y="381000"/>
            <a:ext cx="11811000" cy="590931"/>
          </a:xfrm>
          <a:prstGeom prst="rect">
            <a:avLst/>
          </a:prstGeom>
          <a:noFill/>
        </p:spPr>
        <p:txBody>
          <a:bodyPr wrap="square" rtlCol="0">
            <a:spAutoFit/>
          </a:bodyPr>
          <a:lstStyle/>
          <a:p>
            <a:pPr algn="ctr">
              <a:lnSpc>
                <a:spcPct val="90000"/>
              </a:lnSpc>
            </a:pPr>
            <a:r>
              <a:rPr lang="en-US" sz="3600" b="1" dirty="0" smtClean="0"/>
              <a:t>OPWDD</a:t>
            </a:r>
            <a:endParaRPr lang="en-US" sz="3600" b="1" dirty="0"/>
          </a:p>
        </p:txBody>
      </p:sp>
      <p:sp>
        <p:nvSpPr>
          <p:cNvPr id="3" name="TextBox 2"/>
          <p:cNvSpPr txBox="1"/>
          <p:nvPr/>
        </p:nvSpPr>
        <p:spPr>
          <a:xfrm>
            <a:off x="303212" y="1066800"/>
            <a:ext cx="11734800" cy="4924618"/>
          </a:xfrm>
          <a:prstGeom prst="rect">
            <a:avLst/>
          </a:prstGeom>
          <a:noFill/>
        </p:spPr>
        <p:txBody>
          <a:bodyPr wrap="square" rtlCol="0">
            <a:spAutoFit/>
          </a:bodyPr>
          <a:lstStyle/>
          <a:p>
            <a:pPr>
              <a:lnSpc>
                <a:spcPct val="90000"/>
              </a:lnSpc>
            </a:pPr>
            <a:r>
              <a:rPr lang="en-US" sz="2800" dirty="0" smtClean="0"/>
              <a:t>Accomplishments:</a:t>
            </a:r>
          </a:p>
          <a:p>
            <a:pPr marL="285750" indent="-285750">
              <a:lnSpc>
                <a:spcPct val="150000"/>
              </a:lnSpc>
              <a:buFont typeface="Arial" panose="020B0604020202020204" pitchFamily="34" charset="0"/>
              <a:buChar char="•"/>
            </a:pPr>
            <a:r>
              <a:rPr lang="en-US" sz="2800" b="1" dirty="0" smtClean="0"/>
              <a:t>37,413</a:t>
            </a:r>
            <a:r>
              <a:rPr lang="en-US" sz="2800" dirty="0" smtClean="0"/>
              <a:t> living in certified residential settings</a:t>
            </a:r>
          </a:p>
          <a:p>
            <a:pPr marL="285750" indent="-285750">
              <a:lnSpc>
                <a:spcPct val="150000"/>
              </a:lnSpc>
              <a:buFont typeface="Arial" panose="020B0604020202020204" pitchFamily="34" charset="0"/>
              <a:buChar char="•"/>
            </a:pPr>
            <a:r>
              <a:rPr lang="en-US" sz="2800" b="1" dirty="0" smtClean="0"/>
              <a:t>3,665</a:t>
            </a:r>
            <a:r>
              <a:rPr lang="en-US" sz="2800" dirty="0" smtClean="0"/>
              <a:t> receiving ISS Housing Subsidies</a:t>
            </a:r>
          </a:p>
          <a:p>
            <a:pPr marL="285750" indent="-285750">
              <a:lnSpc>
                <a:spcPct val="150000"/>
              </a:lnSpc>
              <a:buFont typeface="Arial" panose="020B0604020202020204" pitchFamily="34" charset="0"/>
              <a:buChar char="•"/>
            </a:pPr>
            <a:r>
              <a:rPr lang="en-US" sz="2800" b="1" dirty="0" smtClean="0"/>
              <a:t>44,602</a:t>
            </a:r>
            <a:r>
              <a:rPr lang="en-US" sz="2800" dirty="0" smtClean="0"/>
              <a:t> receiving Respite </a:t>
            </a:r>
            <a:r>
              <a:rPr lang="en-US" sz="2800" dirty="0" err="1" smtClean="0"/>
              <a:t>Servoices</a:t>
            </a:r>
            <a:endParaRPr lang="en-US" sz="2800" dirty="0" smtClean="0"/>
          </a:p>
          <a:p>
            <a:pPr marL="285750" indent="-285750">
              <a:lnSpc>
                <a:spcPct val="150000"/>
              </a:lnSpc>
              <a:buFont typeface="Arial" panose="020B0604020202020204" pitchFamily="34" charset="0"/>
              <a:buChar char="•"/>
            </a:pPr>
            <a:r>
              <a:rPr lang="en-US" sz="2800" b="1" dirty="0" smtClean="0"/>
              <a:t>54,057</a:t>
            </a:r>
            <a:r>
              <a:rPr lang="en-US" sz="2800" dirty="0" smtClean="0"/>
              <a:t> in day habilitation services</a:t>
            </a:r>
          </a:p>
          <a:p>
            <a:pPr marL="285750" indent="-285750">
              <a:lnSpc>
                <a:spcPct val="150000"/>
              </a:lnSpc>
              <a:buFont typeface="Arial" panose="020B0604020202020204" pitchFamily="34" charset="0"/>
              <a:buChar char="•"/>
            </a:pPr>
            <a:r>
              <a:rPr lang="en-US" sz="2800" b="1" dirty="0" smtClean="0"/>
              <a:t>11,893</a:t>
            </a:r>
            <a:r>
              <a:rPr lang="en-US" sz="2800" dirty="0" smtClean="0"/>
              <a:t> in Supported Employment</a:t>
            </a:r>
          </a:p>
          <a:p>
            <a:pPr marL="285750" indent="-285750">
              <a:lnSpc>
                <a:spcPct val="150000"/>
              </a:lnSpc>
              <a:buFont typeface="Arial" panose="020B0604020202020204" pitchFamily="34" charset="0"/>
              <a:buChar char="•"/>
            </a:pPr>
            <a:r>
              <a:rPr lang="en-US" sz="2800" b="1" dirty="0" smtClean="0"/>
              <a:t>33,278</a:t>
            </a:r>
            <a:r>
              <a:rPr lang="en-US" sz="2800" dirty="0" smtClean="0"/>
              <a:t> in Community Habilitation</a:t>
            </a:r>
          </a:p>
          <a:p>
            <a:pPr marL="285750" indent="-285750">
              <a:lnSpc>
                <a:spcPct val="150000"/>
              </a:lnSpc>
              <a:buFont typeface="Arial" panose="020B0604020202020204" pitchFamily="34" charset="0"/>
              <a:buChar char="•"/>
            </a:pPr>
            <a:r>
              <a:rPr lang="en-US" sz="2800" b="1" dirty="0" smtClean="0"/>
              <a:t>11,010</a:t>
            </a:r>
            <a:r>
              <a:rPr lang="en-US" sz="2800" dirty="0" smtClean="0"/>
              <a:t> using Self Direction</a:t>
            </a:r>
            <a:endParaRPr lang="en-US" sz="2800" dirty="0"/>
          </a:p>
        </p:txBody>
      </p:sp>
    </p:spTree>
    <p:extLst>
      <p:ext uri="{BB962C8B-B14F-4D97-AF65-F5344CB8AC3E}">
        <p14:creationId xmlns:p14="http://schemas.microsoft.com/office/powerpoint/2010/main" val="168907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60812" y="228600"/>
            <a:ext cx="3657599" cy="685800"/>
          </a:xfrm>
        </p:spPr>
        <p:txBody>
          <a:bodyPr>
            <a:normAutofit/>
          </a:bodyPr>
          <a:lstStyle/>
          <a:p>
            <a:pPr algn="ctr"/>
            <a:r>
              <a:rPr lang="en-US" sz="4000" dirty="0" smtClean="0"/>
              <a:t>OPWDD</a:t>
            </a:r>
            <a:endParaRPr lang="en-US" sz="4000" dirty="0"/>
          </a:p>
        </p:txBody>
      </p:sp>
      <p:sp>
        <p:nvSpPr>
          <p:cNvPr id="8" name="TextBox 7"/>
          <p:cNvSpPr txBox="1"/>
          <p:nvPr/>
        </p:nvSpPr>
        <p:spPr>
          <a:xfrm>
            <a:off x="760412" y="838200"/>
            <a:ext cx="10744200" cy="5909310"/>
          </a:xfrm>
          <a:prstGeom prst="rect">
            <a:avLst/>
          </a:prstGeom>
          <a:noFill/>
        </p:spPr>
        <p:txBody>
          <a:bodyPr wrap="square" rtlCol="0">
            <a:spAutoFit/>
          </a:bodyPr>
          <a:lstStyle/>
          <a:p>
            <a:r>
              <a:rPr lang="en-US" b="1" dirty="0" smtClean="0"/>
              <a:t>Overall, the budget proposes a 2.7% Increase in funding</a:t>
            </a:r>
            <a:endParaRPr lang="en-US" dirty="0"/>
          </a:p>
          <a:p>
            <a:pPr marL="285750" lvl="0" indent="-285750">
              <a:lnSpc>
                <a:spcPct val="200000"/>
              </a:lnSpc>
              <a:buFont typeface="Arial" panose="020B0604020202020204" pitchFamily="34" charset="0"/>
              <a:buChar char="•"/>
            </a:pPr>
            <a:r>
              <a:rPr lang="en-US" sz="2000" b="1" dirty="0"/>
              <a:t>Human Services COLA - $0</a:t>
            </a:r>
            <a:r>
              <a:rPr lang="en-US" sz="2000" dirty="0"/>
              <a:t> and the Governor’s budget once again defers the COLA (2.9% this year) to 4-1-2020.</a:t>
            </a:r>
          </a:p>
          <a:p>
            <a:pPr marL="285750" lvl="0" indent="-285750">
              <a:lnSpc>
                <a:spcPct val="200000"/>
              </a:lnSpc>
              <a:buFont typeface="Arial" panose="020B0604020202020204" pitchFamily="34" charset="0"/>
              <a:buChar char="•"/>
            </a:pPr>
            <a:r>
              <a:rPr lang="en-US" sz="2000" b="1" dirty="0"/>
              <a:t>#bFair2DirectCare</a:t>
            </a:r>
            <a:r>
              <a:rPr lang="en-US" sz="2000" dirty="0"/>
              <a:t> - $</a:t>
            </a:r>
            <a:r>
              <a:rPr lang="en-US" sz="2000" b="1" dirty="0"/>
              <a:t>0 – Attached is the #bFair2DirectCare coalition’s press release </a:t>
            </a:r>
            <a:r>
              <a:rPr lang="en-US" sz="2000" dirty="0"/>
              <a:t>in response to the Governor failing to include the COLA or #bFair funding in his budget proposal.</a:t>
            </a:r>
          </a:p>
          <a:p>
            <a:pPr marL="285750" lvl="0" indent="-285750">
              <a:lnSpc>
                <a:spcPct val="200000"/>
              </a:lnSpc>
              <a:buFont typeface="Arial" panose="020B0604020202020204" pitchFamily="34" charset="0"/>
              <a:buChar char="•"/>
            </a:pPr>
            <a:r>
              <a:rPr lang="en-US" sz="2000" b="1" dirty="0"/>
              <a:t>Development </a:t>
            </a:r>
            <a:r>
              <a:rPr lang="en-US" sz="2000" dirty="0"/>
              <a:t>– another </a:t>
            </a:r>
            <a:r>
              <a:rPr lang="en-US" sz="2000" b="1" dirty="0"/>
              <a:t>$30 million state share this year for a fully annualized all shares $120 million</a:t>
            </a:r>
            <a:r>
              <a:rPr lang="en-US" sz="2000" dirty="0"/>
              <a:t> (state and Federal funding) in additional funding available for “Program Priorities,” including; certified housing supports in the community; more independent living; more day program and employment options and increased respite</a:t>
            </a:r>
            <a:r>
              <a:rPr lang="en-US" sz="2000" dirty="0" smtClean="0"/>
              <a:t>.</a:t>
            </a:r>
            <a:endParaRPr lang="en-US" sz="2000" dirty="0"/>
          </a:p>
        </p:txBody>
      </p:sp>
    </p:spTree>
    <p:extLst>
      <p:ext uri="{BB962C8B-B14F-4D97-AF65-F5344CB8AC3E}">
        <p14:creationId xmlns:p14="http://schemas.microsoft.com/office/powerpoint/2010/main" val="154747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412" y="304800"/>
            <a:ext cx="11658600" cy="5881610"/>
          </a:xfrm>
          <a:prstGeom prst="rect">
            <a:avLst/>
          </a:prstGeom>
          <a:noFill/>
        </p:spPr>
        <p:txBody>
          <a:bodyPr wrap="square" rtlCol="0">
            <a:spAutoFit/>
          </a:bodyPr>
          <a:lstStyle/>
          <a:p>
            <a:pPr marL="342900" lvl="0" indent="-342900">
              <a:lnSpc>
                <a:spcPct val="200000"/>
              </a:lnSpc>
              <a:buFont typeface="Arial" panose="020B0604020202020204" pitchFamily="34" charset="0"/>
              <a:buChar char="•"/>
            </a:pPr>
            <a:r>
              <a:rPr lang="en-US" sz="2000" b="1" dirty="0"/>
              <a:t>Housing – </a:t>
            </a:r>
            <a:r>
              <a:rPr lang="en-US" sz="2000" dirty="0"/>
              <a:t>another </a:t>
            </a:r>
            <a:r>
              <a:rPr lang="en-US" sz="2000" b="1" dirty="0"/>
              <a:t>$15 million</a:t>
            </a:r>
            <a:r>
              <a:rPr lang="en-US" sz="2000" dirty="0"/>
              <a:t> in capital funds to develop independent living housing.</a:t>
            </a:r>
          </a:p>
          <a:p>
            <a:pPr marL="342900" lvl="0" indent="-342900">
              <a:lnSpc>
                <a:spcPct val="200000"/>
              </a:lnSpc>
              <a:buFont typeface="Arial" panose="020B0604020202020204" pitchFamily="34" charset="0"/>
              <a:buChar char="•"/>
            </a:pPr>
            <a:r>
              <a:rPr lang="en-US" sz="2000" b="1" dirty="0"/>
              <a:t>Managed care readiness</a:t>
            </a:r>
            <a:r>
              <a:rPr lang="en-US" sz="2000" dirty="0"/>
              <a:t> - $5 million to improve provider readiness for managed care through the development of best practices, performance measurement and outcome monitoring tools.  OPWDD announced that this funding was intended for the NY Alliance for Inclusion and Innovation.</a:t>
            </a:r>
          </a:p>
          <a:p>
            <a:pPr marL="342900" lvl="0" indent="-342900">
              <a:lnSpc>
                <a:spcPct val="200000"/>
              </a:lnSpc>
              <a:buFont typeface="Arial" panose="020B0604020202020204" pitchFamily="34" charset="0"/>
              <a:buChar char="•"/>
            </a:pPr>
            <a:r>
              <a:rPr lang="en-US" sz="2000" b="1" dirty="0"/>
              <a:t>“More efficient use of state resources”</a:t>
            </a:r>
            <a:r>
              <a:rPr lang="en-US" sz="2000" dirty="0"/>
              <a:t> – OPWDD will continue to work with DOH and CMS on efficiencies including to “reconcile” room and board financial support against actual room and board costs and a proposal to modify rate methodology to reduce admin reimbursement to 15% in accordance with Executive Order 38 cap presumably on a program by program basis </a:t>
            </a:r>
          </a:p>
          <a:p>
            <a:pPr>
              <a:lnSpc>
                <a:spcPct val="90000"/>
              </a:lnSpc>
            </a:pPr>
            <a:endParaRPr lang="en-US" dirty="0"/>
          </a:p>
        </p:txBody>
      </p:sp>
    </p:spTree>
    <p:extLst>
      <p:ext uri="{BB962C8B-B14F-4D97-AF65-F5344CB8AC3E}">
        <p14:creationId xmlns:p14="http://schemas.microsoft.com/office/powerpoint/2010/main" val="26204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1812" y="381000"/>
            <a:ext cx="11353800" cy="3914918"/>
          </a:xfrm>
          <a:prstGeom prst="rect">
            <a:avLst/>
          </a:prstGeom>
          <a:noFill/>
        </p:spPr>
        <p:txBody>
          <a:bodyPr wrap="square" rtlCol="0">
            <a:spAutoFit/>
          </a:bodyPr>
          <a:lstStyle/>
          <a:p>
            <a:pPr marL="342900" lvl="0" indent="-342900">
              <a:lnSpc>
                <a:spcPct val="200000"/>
              </a:lnSpc>
              <a:buFont typeface="Arial" panose="020B0604020202020204" pitchFamily="34" charset="0"/>
              <a:buChar char="•"/>
            </a:pPr>
            <a:r>
              <a:rPr lang="en-US" b="1" dirty="0"/>
              <a:t>Integrated outpatient services – </a:t>
            </a:r>
            <a:r>
              <a:rPr lang="en-US" dirty="0"/>
              <a:t>adds Article 16s to the list of clinics that do not need an additional license to provide those services.  Last year, Article 28, 31 and 32 clinics were granted joint licensure to provide any of those clinic services under their current license.  Article 16 clinics are proposed to be included this year.</a:t>
            </a:r>
          </a:p>
          <a:p>
            <a:pPr marL="342900" lvl="0" indent="-342900">
              <a:lnSpc>
                <a:spcPct val="200000"/>
              </a:lnSpc>
              <a:buFont typeface="Arial" panose="020B0604020202020204" pitchFamily="34" charset="0"/>
              <a:buChar char="•"/>
            </a:pPr>
            <a:r>
              <a:rPr lang="en-US" b="1" dirty="0"/>
              <a:t>Minimum wage funding - </a:t>
            </a:r>
            <a:r>
              <a:rPr lang="en-US" dirty="0"/>
              <a:t>$47.4 million state funding (for a total of approximately $94.8 with the federal funds included.</a:t>
            </a:r>
          </a:p>
          <a:p>
            <a:pPr>
              <a:lnSpc>
                <a:spcPct val="90000"/>
              </a:lnSpc>
            </a:pPr>
            <a:endParaRPr lang="en-US" dirty="0"/>
          </a:p>
          <a:p>
            <a:pPr>
              <a:lnSpc>
                <a:spcPct val="90000"/>
              </a:lnSpc>
            </a:pPr>
            <a:endParaRPr lang="en-US" sz="2000" dirty="0"/>
          </a:p>
        </p:txBody>
      </p:sp>
    </p:spTree>
    <p:extLst>
      <p:ext uri="{BB962C8B-B14F-4D97-AF65-F5344CB8AC3E}">
        <p14:creationId xmlns:p14="http://schemas.microsoft.com/office/powerpoint/2010/main" val="319680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2.xml><?xml version="1.0" encoding="utf-8"?>
<ds:datastoreItem xmlns:ds="http://schemas.openxmlformats.org/officeDocument/2006/customXml" ds:itemID="{0F249165-F638-412C-8E0A-DFB7045CA2E0}">
  <ds:schemaRefs>
    <ds:schemaRef ds:uri="http://schemas.microsoft.com/office/2006/documentManagement/types"/>
    <ds:schemaRef ds:uri="http://schemas.microsoft.com/office/infopath/2007/PartnerControls"/>
    <ds:schemaRef ds:uri="4873beb7-5857-4685-be1f-d57550cc96cc"/>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76</TotalTime>
  <Words>434</Words>
  <Application>Microsoft Office PowerPoint</Application>
  <PresentationFormat>Custom</PresentationFormat>
  <Paragraphs>42</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Euphemia</vt:lpstr>
      <vt:lpstr>Symbol</vt:lpstr>
      <vt:lpstr>Times New Roman</vt:lpstr>
      <vt:lpstr>Serenity 16x9</vt:lpstr>
      <vt:lpstr>IAC NYS BUDGET PRESENTATION 2019-20</vt:lpstr>
      <vt:lpstr>PowerPoint Presentation</vt:lpstr>
      <vt:lpstr>Fact Checking:</vt:lpstr>
      <vt:lpstr> </vt:lpstr>
      <vt:lpstr>PowerPoint Presentation</vt:lpstr>
      <vt:lpstr>OPWDD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IAC NYS BUDGET PRESENTATION 2019-20</dc:title>
  <dc:creator>Richard Bosch</dc:creator>
  <cp:lastModifiedBy>Richard Bosch</cp:lastModifiedBy>
  <cp:revision>10</cp:revision>
  <cp:lastPrinted>2019-01-31T20:16:18Z</cp:lastPrinted>
  <dcterms:created xsi:type="dcterms:W3CDTF">2019-01-31T19:22:03Z</dcterms:created>
  <dcterms:modified xsi:type="dcterms:W3CDTF">2019-01-31T20:38:40Z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