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89" name="Shape 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Arial"/>
                <a:ea typeface="Arial"/>
                <a:cs typeface="Arial"/>
                <a:sym typeface="Arial"/>
              </a:rPr>
              <a:t>‹#›</a:t>
            </a:fld>
          </a:p>
        </p:txBody>
      </p:sp>
      <p:sp>
        <p:nvSpPr>
          <p:cNvPr id="154" name="Shape 1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5" name="Shape 15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2" name="Shape 1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8" name="Shape 16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74" name="Shape 174"/>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81" name="Shape 181"/>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3" name="Shape 1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7" name="Shape 197"/>
        <p:cNvGrpSpPr/>
        <p:nvPr/>
      </p:nvGrpSpPr>
      <p:grpSpPr>
        <a:xfrm>
          <a:off x="0" y="0"/>
          <a:ext cx="0" cy="0"/>
          <a:chOff x="0" y="0"/>
          <a:chExt cx="0" cy="0"/>
        </a:xfrm>
      </p:grpSpPr>
      <p:sp>
        <p:nvSpPr>
          <p:cNvPr id="198" name="Shape 19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9" name="Shape 1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9" name="Shape 209"/>
        <p:cNvGrpSpPr/>
        <p:nvPr/>
      </p:nvGrpSpPr>
      <p:grpSpPr>
        <a:xfrm>
          <a:off x="0" y="0"/>
          <a:ext cx="0" cy="0"/>
          <a:chOff x="0" y="0"/>
          <a:chExt cx="0" cy="0"/>
        </a:xfrm>
      </p:grpSpPr>
      <p:sp>
        <p:nvSpPr>
          <p:cNvPr id="210" name="Shape 21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11" name="Shape 2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95" name="Shape 9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5" name="Shape 215"/>
        <p:cNvGrpSpPr/>
        <p:nvPr/>
      </p:nvGrpSpPr>
      <p:grpSpPr>
        <a:xfrm>
          <a:off x="0" y="0"/>
          <a:ext cx="0" cy="0"/>
          <a:chOff x="0" y="0"/>
          <a:chExt cx="0" cy="0"/>
        </a:xfrm>
      </p:grpSpPr>
      <p:sp>
        <p:nvSpPr>
          <p:cNvPr id="216" name="Shape 21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17" name="Shape 2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1" name="Shape 221"/>
        <p:cNvGrpSpPr/>
        <p:nvPr/>
      </p:nvGrpSpPr>
      <p:grpSpPr>
        <a:xfrm>
          <a:off x="0" y="0"/>
          <a:ext cx="0" cy="0"/>
          <a:chOff x="0" y="0"/>
          <a:chExt cx="0" cy="0"/>
        </a:xfrm>
      </p:grpSpPr>
      <p:sp>
        <p:nvSpPr>
          <p:cNvPr id="222" name="Shape 2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23" name="Shape 2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lang="en-US" sz="1200">
                <a:solidFill>
                  <a:schemeClr val="dk1"/>
                </a:solidFill>
                <a:latin typeface="Times New Roman"/>
                <a:ea typeface="Times New Roman"/>
                <a:cs typeface="Times New Roman"/>
                <a:sym typeface="Times New Roman"/>
              </a:rPr>
              <a:t>‹#›</a:t>
            </a:fld>
          </a:p>
        </p:txBody>
      </p:sp>
      <p:sp>
        <p:nvSpPr>
          <p:cNvPr id="228" name="Shape 2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9" name="Shape 22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3" name="Shape 233"/>
        <p:cNvGrpSpPr/>
        <p:nvPr/>
      </p:nvGrpSpPr>
      <p:grpSpPr>
        <a:xfrm>
          <a:off x="0" y="0"/>
          <a:ext cx="0" cy="0"/>
          <a:chOff x="0" y="0"/>
          <a:chExt cx="0" cy="0"/>
        </a:xfrm>
      </p:grpSpPr>
      <p:sp>
        <p:nvSpPr>
          <p:cNvPr id="234" name="Shape 234"/>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lang="en-US" sz="1200">
                <a:solidFill>
                  <a:schemeClr val="dk1"/>
                </a:solidFill>
                <a:latin typeface="Times New Roman"/>
                <a:ea typeface="Times New Roman"/>
                <a:cs typeface="Times New Roman"/>
                <a:sym typeface="Times New Roman"/>
              </a:rPr>
              <a:t>‹#›</a:t>
            </a:fld>
          </a:p>
        </p:txBody>
      </p:sp>
      <p:sp>
        <p:nvSpPr>
          <p:cNvPr id="235" name="Shape 2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solidFill>
            <a:srgbClr val="FFFFFF"/>
          </a:solidFill>
          <a:ln>
            <a:noFill/>
          </a:ln>
        </p:spPr>
      </p:sp>
      <p:sp>
        <p:nvSpPr>
          <p:cNvPr id="236" name="Shape 236"/>
          <p:cNvSpPr txBox="1"/>
          <p:nvPr>
            <p:ph idx="1" type="body"/>
          </p:nvPr>
        </p:nvSpPr>
        <p:spPr>
          <a:xfrm>
            <a:off x="685800" y="4343400"/>
            <a:ext cx="5486399" cy="4114800"/>
          </a:xfrm>
          <a:prstGeom prst="rect">
            <a:avLst/>
          </a:prstGeom>
          <a:solidFill>
            <a:srgbClr val="FFFFFF"/>
          </a:soli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8" name="Shape 2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54" name="Shape 2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60" name="Shape 2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66" name="Shape 2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72" name="Shape 2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01" name="Shape 101"/>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78" name="Shape 2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84" name="Shape 2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0" name="Shape 2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6" name="Shape 2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303" name="Shape 303"/>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309" name="Shape 309"/>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07" name="Shape 1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14" name="Shape 114"/>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i="0" lang="en-US" sz="1200" u="none" cap="none" strike="noStrike">
                <a:solidFill>
                  <a:schemeClr val="dk1"/>
                </a:solidFill>
                <a:latin typeface="Calibri"/>
                <a:ea typeface="Calibri"/>
                <a:cs typeface="Calibri"/>
                <a:sym typeface="Calibri"/>
              </a:rPr>
              <a:t>1. “build-what’s-strong” approach to therapy may usefully supplement the traditional “fix-what’s-wrong” approach </a:t>
            </a:r>
          </a:p>
          <a:p>
            <a:pPr indent="0" lvl="0" marL="0" marR="0" rtl="0" algn="l">
              <a:spcBef>
                <a:spcPts val="0"/>
              </a:spcBef>
              <a:spcAft>
                <a:spcPts val="0"/>
              </a:spcAft>
              <a:buSzPct val="25000"/>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ct val="25000"/>
              <a:buFont typeface="Calibri"/>
              <a:buNone/>
            </a:pPr>
            <a:r>
              <a:rPr b="0" i="0" lang="en-US" sz="1200" u="none" cap="none" strike="noStrike">
                <a:solidFill>
                  <a:schemeClr val="dk1"/>
                </a:solidFill>
                <a:latin typeface="Calibri"/>
                <a:ea typeface="Calibri"/>
                <a:cs typeface="Calibri"/>
                <a:sym typeface="Calibri"/>
              </a:rPr>
              <a:t>2. more serious consideration of those persons’ intact faculties, ambitions, positive life experiences, and strengths of character, and how those buffer against disorder.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21" name="Shape 12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Arial"/>
                <a:ea typeface="Arial"/>
                <a:cs typeface="Arial"/>
                <a:sym typeface="Arial"/>
              </a:rPr>
              <a:t>‹#›</a:t>
            </a:fld>
          </a:p>
        </p:txBody>
      </p:sp>
      <p:sp>
        <p:nvSpPr>
          <p:cNvPr id="129" name="Shape 1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0" name="Shape 1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Arial"/>
                <a:ea typeface="Arial"/>
                <a:cs typeface="Arial"/>
                <a:sym typeface="Arial"/>
              </a:rPr>
              <a:t>‹#›</a:t>
            </a:fld>
          </a:p>
        </p:txBody>
      </p:sp>
      <p:sp>
        <p:nvSpPr>
          <p:cNvPr id="138" name="Shape 1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9" name="Shape 13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1"/>
                </a:solidFill>
                <a:latin typeface="Arial"/>
                <a:ea typeface="Arial"/>
                <a:cs typeface="Arial"/>
                <a:sym typeface="Arial"/>
              </a:rPr>
              <a:t>‹#›</a:t>
            </a:fld>
          </a:p>
        </p:txBody>
      </p:sp>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7" name="Shape 14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914400" y="2133601"/>
            <a:ext cx="7315200" cy="761999"/>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0" name="Shape 20"/>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1pPr>
            <a:lvl2pPr indent="0" lvl="1" marL="457200" marR="0" rtl="0" algn="ctr">
              <a:spcBef>
                <a:spcPts val="480"/>
              </a:spcBef>
              <a:buClr>
                <a:srgbClr val="888888"/>
              </a:buClr>
              <a:buFont typeface="Courier New"/>
              <a:buNone/>
              <a:defRPr b="0" i="0" sz="2400" u="none" cap="none" strike="noStrike">
                <a:solidFill>
                  <a:srgbClr val="888888"/>
                </a:solidFill>
                <a:latin typeface="Calibri"/>
                <a:ea typeface="Calibri"/>
                <a:cs typeface="Calibri"/>
                <a:sym typeface="Calibri"/>
              </a:defRPr>
            </a:lvl2pPr>
            <a:lvl3pPr indent="0" lvl="2" marL="9144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4pPr>
            <a:lvl5pPr indent="0" lvl="4" marL="18288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914400" y="1295400"/>
            <a:ext cx="7315200" cy="533399"/>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609600" y="2057400"/>
            <a:ext cx="3733800" cy="487361"/>
          </a:xfrm>
          <a:prstGeom prst="rect">
            <a:avLst/>
          </a:prstGeom>
          <a:noFill/>
          <a:ln>
            <a:noFill/>
          </a:ln>
        </p:spPr>
        <p:txBody>
          <a:bodyPr anchorCtr="0" anchor="b" bIns="91425" lIns="91425" rIns="91425" tIns="91425"/>
          <a:lstStyle>
            <a:lvl1pPr indent="0" lvl="0" marL="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Courier New"/>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60" name="Shape 60"/>
          <p:cNvSpPr txBox="1"/>
          <p:nvPr>
            <p:ph idx="2" type="body"/>
          </p:nvPr>
        </p:nvSpPr>
        <p:spPr>
          <a:xfrm>
            <a:off x="609600" y="2514600"/>
            <a:ext cx="3733800" cy="3763962"/>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61" name="Shape 61"/>
          <p:cNvSpPr txBox="1"/>
          <p:nvPr>
            <p:ph idx="3" type="body"/>
          </p:nvPr>
        </p:nvSpPr>
        <p:spPr>
          <a:xfrm>
            <a:off x="4800601" y="2057400"/>
            <a:ext cx="3809996" cy="487361"/>
          </a:xfrm>
          <a:prstGeom prst="rect">
            <a:avLst/>
          </a:prstGeom>
          <a:noFill/>
          <a:ln>
            <a:noFill/>
          </a:ln>
        </p:spPr>
        <p:txBody>
          <a:bodyPr anchorCtr="0" anchor="b" bIns="91425" lIns="91425" rIns="91425" tIns="91425"/>
          <a:lstStyle>
            <a:lvl1pPr indent="0" lvl="0" marL="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Courier New"/>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62" name="Shape 62"/>
          <p:cNvSpPr txBox="1"/>
          <p:nvPr>
            <p:ph idx="4" type="body"/>
          </p:nvPr>
        </p:nvSpPr>
        <p:spPr>
          <a:xfrm>
            <a:off x="4800600" y="2514600"/>
            <a:ext cx="3809996" cy="3763962"/>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63" name="Shape 63"/>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5" name="Shape 65"/>
        <p:cNvGrpSpPr/>
        <p:nvPr/>
      </p:nvGrpSpPr>
      <p:grpSpPr>
        <a:xfrm>
          <a:off x="0" y="0"/>
          <a:ext cx="0" cy="0"/>
          <a:chOff x="0" y="0"/>
          <a:chExt cx="0" cy="0"/>
        </a:xfrm>
      </p:grpSpPr>
      <p:sp>
        <p:nvSpPr>
          <p:cNvPr id="66" name="Shape 66"/>
          <p:cNvSpPr txBox="1"/>
          <p:nvPr>
            <p:ph type="title"/>
          </p:nvPr>
        </p:nvSpPr>
        <p:spPr>
          <a:xfrm>
            <a:off x="759308" y="1524000"/>
            <a:ext cx="2475168" cy="704850"/>
          </a:xfrm>
          <a:prstGeom prst="rect">
            <a:avLst/>
          </a:prstGeom>
          <a:noFill/>
          <a:ln>
            <a:noFill/>
          </a:ln>
        </p:spPr>
        <p:txBody>
          <a:bodyPr anchorCtr="0" anchor="b" bIns="91425" lIns="91425" rIns="91425" tIns="91425"/>
          <a:lstStyle>
            <a:lvl1pPr indent="0" lvl="0" marL="0" marR="0" rtl="0" algn="l">
              <a:spcBef>
                <a:spcPts val="0"/>
              </a:spcBef>
              <a:buClr>
                <a:srgbClr val="244061"/>
              </a:buClr>
              <a:buFont typeface="Calibri"/>
              <a:buNone/>
              <a:defRPr b="1" i="0" sz="20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7" name="Shape 67"/>
          <p:cNvSpPr txBox="1"/>
          <p:nvPr>
            <p:ph idx="1" type="body"/>
          </p:nvPr>
        </p:nvSpPr>
        <p:spPr>
          <a:xfrm>
            <a:off x="2923446" y="1524001"/>
            <a:ext cx="5534754" cy="4830762"/>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2" type="body"/>
          </p:nvPr>
        </p:nvSpPr>
        <p:spPr>
          <a:xfrm>
            <a:off x="762000" y="2209801"/>
            <a:ext cx="2432197" cy="4144963"/>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Courier New"/>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Picture with Caption">
    <p:spTree>
      <p:nvGrpSpPr>
        <p:cNvPr id="71" name="Shape 71"/>
        <p:cNvGrpSpPr/>
        <p:nvPr/>
      </p:nvGrpSpPr>
      <p:grpSpPr>
        <a:xfrm>
          <a:off x="0" y="0"/>
          <a:ext cx="0" cy="0"/>
          <a:chOff x="0" y="0"/>
          <a:chExt cx="0" cy="0"/>
        </a:xfrm>
      </p:grpSpPr>
      <p:sp>
        <p:nvSpPr>
          <p:cNvPr id="72" name="Shape 72"/>
          <p:cNvSpPr/>
          <p:nvPr>
            <p:ph idx="2" type="pic"/>
          </p:nvPr>
        </p:nvSpPr>
        <p:spPr>
          <a:xfrm>
            <a:off x="762000" y="1371600"/>
            <a:ext cx="7543800" cy="4419599"/>
          </a:xfrm>
          <a:prstGeom prst="rect">
            <a:avLst/>
          </a:prstGeom>
          <a:noFill/>
          <a:ln>
            <a:noFill/>
          </a:ln>
        </p:spPr>
        <p:txBody>
          <a:bodyPr anchorCtr="0" anchor="t" bIns="91425" lIns="91425" rIns="91425"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Courier New"/>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73" name="Shape 73"/>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5" name="Shape 75"/>
          <p:cNvSpPr txBox="1"/>
          <p:nvPr>
            <p:ph type="title"/>
          </p:nvPr>
        </p:nvSpPr>
        <p:spPr>
          <a:xfrm>
            <a:off x="762000" y="5791201"/>
            <a:ext cx="7543800" cy="609599"/>
          </a:xfrm>
          <a:prstGeom prst="rect">
            <a:avLst/>
          </a:prstGeom>
          <a:noFill/>
          <a:ln>
            <a:noFill/>
          </a:ln>
        </p:spPr>
        <p:txBody>
          <a:bodyPr anchorCtr="0" anchor="t" bIns="91425" lIns="91425" rIns="91425" tIns="91425"/>
          <a:lstStyle>
            <a:lvl1pPr indent="0" lvl="0" marL="0" marR="0" rtl="0" algn="ctr">
              <a:spcBef>
                <a:spcPts val="0"/>
              </a:spcBef>
              <a:buClr>
                <a:srgbClr val="244061"/>
              </a:buClr>
              <a:buFont typeface="Calibri"/>
              <a:buNone/>
              <a:defRPr b="1" i="0" sz="24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6" name="Shape 76"/>
        <p:cNvGrpSpPr/>
        <p:nvPr/>
      </p:nvGrpSpPr>
      <p:grpSpPr>
        <a:xfrm>
          <a:off x="0" y="0"/>
          <a:ext cx="0" cy="0"/>
          <a:chOff x="0" y="0"/>
          <a:chExt cx="0" cy="0"/>
        </a:xfrm>
      </p:grpSpPr>
      <p:sp>
        <p:nvSpPr>
          <p:cNvPr id="77" name="Shape 77"/>
          <p:cNvSpPr txBox="1"/>
          <p:nvPr>
            <p:ph type="title"/>
          </p:nvPr>
        </p:nvSpPr>
        <p:spPr>
          <a:xfrm>
            <a:off x="914400" y="1219200"/>
            <a:ext cx="7391399" cy="731838"/>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8" name="Shape 78"/>
          <p:cNvSpPr txBox="1"/>
          <p:nvPr>
            <p:ph idx="1" type="body"/>
          </p:nvPr>
        </p:nvSpPr>
        <p:spPr>
          <a:xfrm rot="5400000">
            <a:off x="2385218" y="357983"/>
            <a:ext cx="4297363" cy="7848599"/>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9" name="Shape 79"/>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5890418" y="3329781"/>
            <a:ext cx="4678362" cy="914400"/>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28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3" name="Shape 83"/>
          <p:cNvSpPr txBox="1"/>
          <p:nvPr>
            <p:ph idx="1" type="body"/>
          </p:nvPr>
        </p:nvSpPr>
        <p:spPr>
          <a:xfrm rot="5400000">
            <a:off x="2004218" y="357981"/>
            <a:ext cx="4678362" cy="6858000"/>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4" name="Shape 84"/>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_Title Slide">
    <p:spTree>
      <p:nvGrpSpPr>
        <p:cNvPr id="86" name="Shape 8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3" name="Shape 23"/>
        <p:cNvGrpSpPr/>
        <p:nvPr/>
      </p:nvGrpSpPr>
      <p:grpSpPr>
        <a:xfrm>
          <a:off x="0" y="0"/>
          <a:ext cx="0" cy="0"/>
          <a:chOff x="0" y="0"/>
          <a:chExt cx="0" cy="0"/>
        </a:xfrm>
      </p:grpSpPr>
      <p:sp>
        <p:nvSpPr>
          <p:cNvPr id="24" name="Shape 24"/>
          <p:cNvSpPr txBox="1"/>
          <p:nvPr>
            <p:ph type="title"/>
          </p:nvPr>
        </p:nvSpPr>
        <p:spPr>
          <a:xfrm>
            <a:off x="914400" y="1219200"/>
            <a:ext cx="7315200" cy="731838"/>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 type="body"/>
          </p:nvPr>
        </p:nvSpPr>
        <p:spPr>
          <a:xfrm>
            <a:off x="457200" y="2133601"/>
            <a:ext cx="7848599" cy="4297363"/>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6" name="Shape 26"/>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8" name="Shape 28"/>
        <p:cNvGrpSpPr/>
        <p:nvPr/>
      </p:nvGrpSpPr>
      <p:grpSpPr>
        <a:xfrm>
          <a:off x="0" y="0"/>
          <a:ext cx="0" cy="0"/>
          <a:chOff x="0" y="0"/>
          <a:chExt cx="0" cy="0"/>
        </a:xfrm>
      </p:grpSpPr>
      <p:sp>
        <p:nvSpPr>
          <p:cNvPr id="29" name="Shape 29"/>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0" name="Shape 30"/>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 Line Title and Content">
    <p:spTree>
      <p:nvGrpSpPr>
        <p:cNvPr id="31" name="Shape 31"/>
        <p:cNvGrpSpPr/>
        <p:nvPr/>
      </p:nvGrpSpPr>
      <p:grpSpPr>
        <a:xfrm>
          <a:off x="0" y="0"/>
          <a:ext cx="0" cy="0"/>
          <a:chOff x="0" y="0"/>
          <a:chExt cx="0" cy="0"/>
        </a:xfrm>
      </p:grpSpPr>
      <p:sp>
        <p:nvSpPr>
          <p:cNvPr id="32" name="Shape 32"/>
          <p:cNvSpPr txBox="1"/>
          <p:nvPr>
            <p:ph type="title"/>
          </p:nvPr>
        </p:nvSpPr>
        <p:spPr>
          <a:xfrm>
            <a:off x="914400" y="1295400"/>
            <a:ext cx="7391399" cy="990599"/>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3" name="Shape 33"/>
          <p:cNvSpPr txBox="1"/>
          <p:nvPr>
            <p:ph idx="1" type="body"/>
          </p:nvPr>
        </p:nvSpPr>
        <p:spPr>
          <a:xfrm>
            <a:off x="457200" y="2667001"/>
            <a:ext cx="7772400" cy="3763962"/>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4" name="Shape 34"/>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914400" y="1295400"/>
            <a:ext cx="7315200" cy="533399"/>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4724400" y="2209802"/>
            <a:ext cx="4190999" cy="4190999"/>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2" type="body"/>
          </p:nvPr>
        </p:nvSpPr>
        <p:spPr>
          <a:xfrm>
            <a:off x="457200" y="2209800"/>
            <a:ext cx="3962399" cy="4190999"/>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_Title Slide">
    <p:spTree>
      <p:nvGrpSpPr>
        <p:cNvPr id="42" name="Shape 42"/>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Picture with Upper Caption">
    <p:spTree>
      <p:nvGrpSpPr>
        <p:cNvPr id="43" name="Shape 43"/>
        <p:cNvGrpSpPr/>
        <p:nvPr/>
      </p:nvGrpSpPr>
      <p:grpSpPr>
        <a:xfrm>
          <a:off x="0" y="0"/>
          <a:ext cx="0" cy="0"/>
          <a:chOff x="0" y="0"/>
          <a:chExt cx="0" cy="0"/>
        </a:xfrm>
      </p:grpSpPr>
      <p:sp>
        <p:nvSpPr>
          <p:cNvPr id="44" name="Shape 44"/>
          <p:cNvSpPr txBox="1"/>
          <p:nvPr>
            <p:ph type="title"/>
          </p:nvPr>
        </p:nvSpPr>
        <p:spPr>
          <a:xfrm>
            <a:off x="762000" y="1219200"/>
            <a:ext cx="7619999" cy="566737"/>
          </a:xfrm>
          <a:prstGeom prst="rect">
            <a:avLst/>
          </a:prstGeom>
          <a:noFill/>
          <a:ln>
            <a:noFill/>
          </a:ln>
        </p:spPr>
        <p:txBody>
          <a:bodyPr anchorCtr="0" anchor="b" bIns="91425" lIns="91425" rIns="91425" tIns="91425"/>
          <a:lstStyle>
            <a:lvl1pPr indent="0" lvl="0" marL="0" marR="0" rtl="0" algn="ctr">
              <a:spcBef>
                <a:spcPts val="0"/>
              </a:spcBef>
              <a:buClr>
                <a:srgbClr val="244061"/>
              </a:buClr>
              <a:buFont typeface="Calibri"/>
              <a:buNone/>
              <a:defRPr b="1" i="0" sz="24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5" name="Shape 45"/>
          <p:cNvSpPr/>
          <p:nvPr>
            <p:ph idx="2" type="pic"/>
          </p:nvPr>
        </p:nvSpPr>
        <p:spPr>
          <a:xfrm>
            <a:off x="762000" y="1828800"/>
            <a:ext cx="7619999" cy="4572000"/>
          </a:xfrm>
          <a:prstGeom prst="rect">
            <a:avLst/>
          </a:prstGeom>
          <a:noFill/>
          <a:ln>
            <a:noFill/>
          </a:ln>
        </p:spPr>
        <p:txBody>
          <a:bodyPr anchorCtr="0" anchor="t" bIns="91425" lIns="91425" rIns="91425"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Courier New"/>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8" name="Shape 48"/>
        <p:cNvGrpSpPr/>
        <p:nvPr/>
      </p:nvGrpSpPr>
      <p:grpSpPr>
        <a:xfrm>
          <a:off x="0" y="0"/>
          <a:ext cx="0" cy="0"/>
          <a:chOff x="0" y="0"/>
          <a:chExt cx="0" cy="0"/>
        </a:xfrm>
      </p:grpSpPr>
      <p:sp>
        <p:nvSpPr>
          <p:cNvPr id="49" name="Shape 49"/>
          <p:cNvSpPr txBox="1"/>
          <p:nvPr>
            <p:ph type="title"/>
          </p:nvPr>
        </p:nvSpPr>
        <p:spPr>
          <a:xfrm>
            <a:off x="914400" y="2133600"/>
            <a:ext cx="7315200" cy="731838"/>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0" name="Shape 50"/>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2" name="Shape 52"/>
        <p:cNvGrpSpPr/>
        <p:nvPr/>
      </p:nvGrpSpPr>
      <p:grpSpPr>
        <a:xfrm>
          <a:off x="0" y="0"/>
          <a:ext cx="0" cy="0"/>
          <a:chOff x="0" y="0"/>
          <a:chExt cx="0" cy="0"/>
        </a:xfrm>
      </p:grpSpPr>
      <p:sp>
        <p:nvSpPr>
          <p:cNvPr id="53" name="Shape 53"/>
          <p:cNvSpPr txBox="1"/>
          <p:nvPr>
            <p:ph type="title"/>
          </p:nvPr>
        </p:nvSpPr>
        <p:spPr>
          <a:xfrm>
            <a:off x="914400" y="1600203"/>
            <a:ext cx="7315200" cy="609599"/>
          </a:xfrm>
          <a:prstGeom prst="rect">
            <a:avLst/>
          </a:prstGeom>
          <a:noFill/>
          <a:ln>
            <a:noFill/>
          </a:ln>
        </p:spPr>
        <p:txBody>
          <a:bodyPr anchorCtr="0" anchor="t"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4" name="Shape 54"/>
          <p:cNvSpPr txBox="1"/>
          <p:nvPr>
            <p:ph idx="1" type="body"/>
          </p:nvPr>
        </p:nvSpPr>
        <p:spPr>
          <a:xfrm>
            <a:off x="914400" y="2286000"/>
            <a:ext cx="7315200" cy="4114800"/>
          </a:xfrm>
          <a:prstGeom prst="rect">
            <a:avLst/>
          </a:prstGeom>
          <a:noFill/>
          <a:ln>
            <a:noFill/>
          </a:ln>
        </p:spPr>
        <p:txBody>
          <a:bodyPr anchorCtr="0" anchor="b" bIns="91425" lIns="91425" rIns="91425" tIns="91425"/>
          <a:lstStyle>
            <a:lvl1pPr indent="0" lvl="0" marL="0" marR="0" rtl="0" algn="l">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buClr>
                <a:srgbClr val="888888"/>
              </a:buClr>
              <a:buFont typeface="Courier New"/>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55" name="Shape 55"/>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0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914400" y="1219200"/>
            <a:ext cx="7391399" cy="731838"/>
          </a:xfrm>
          <a:prstGeom prst="rect">
            <a:avLst/>
          </a:prstGeom>
          <a:noFill/>
          <a:ln>
            <a:noFill/>
          </a:ln>
        </p:spPr>
        <p:txBody>
          <a:bodyPr anchorCtr="0" anchor="ctr" bIns="91425" lIns="91425" rIns="91425" tIns="91425"/>
          <a:lstStyle>
            <a:lvl1pPr indent="0" lvl="0" marL="0" marR="0" rtl="0" algn="ctr">
              <a:spcBef>
                <a:spcPts val="0"/>
              </a:spcBef>
              <a:buClr>
                <a:srgbClr val="244061"/>
              </a:buClr>
              <a:buFont typeface="Calibri"/>
              <a:buNone/>
              <a:defRPr b="1" i="0" sz="3600" u="none" cap="none" strike="noStrike">
                <a:solidFill>
                  <a:srgbClr val="24406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457200" y="2133601"/>
            <a:ext cx="7848599" cy="4297363"/>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Courier New"/>
              <a:buChar char="o"/>
              <a:defRPr b="0" i="0" sz="24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76200" lvl="3" marL="16002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76200" lvl="4" marL="20574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990600" y="6492876"/>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6248400" y="6492876"/>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nvSpPr>
        <p:spPr>
          <a:xfrm>
            <a:off x="3200400" y="245658"/>
            <a:ext cx="5029199" cy="707886"/>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i="1" lang="en-US" sz="2000" u="none" cap="none" strike="noStrike">
                <a:solidFill>
                  <a:srgbClr val="366092"/>
                </a:solidFill>
                <a:latin typeface="Calibri"/>
                <a:ea typeface="Calibri"/>
                <a:cs typeface="Calibri"/>
                <a:sym typeface="Calibri"/>
              </a:rPr>
              <a:t>University of New Hampshire </a:t>
            </a:r>
          </a:p>
          <a:p>
            <a:pPr indent="0" lvl="0" marL="0" marR="0" rtl="0" algn="l">
              <a:spcBef>
                <a:spcPts val="0"/>
              </a:spcBef>
              <a:buSzPct val="25000"/>
              <a:buNone/>
            </a:pPr>
            <a:r>
              <a:rPr b="1" i="1" lang="en-US" sz="2000">
                <a:solidFill>
                  <a:srgbClr val="366092"/>
                </a:solidFill>
                <a:latin typeface="Calibri"/>
                <a:ea typeface="Calibri"/>
                <a:cs typeface="Calibri"/>
                <a:sym typeface="Calibri"/>
              </a:rPr>
              <a:t>Institute on Disability/UCED</a:t>
            </a:r>
          </a:p>
        </p:txBody>
      </p:sp>
      <p:cxnSp>
        <p:nvCxnSpPr>
          <p:cNvPr id="15" name="Shape 15"/>
          <p:cNvCxnSpPr/>
          <p:nvPr/>
        </p:nvCxnSpPr>
        <p:spPr>
          <a:xfrm>
            <a:off x="6705600" y="621574"/>
            <a:ext cx="2438399" cy="0"/>
          </a:xfrm>
          <a:prstGeom prst="straightConnector1">
            <a:avLst/>
          </a:prstGeom>
          <a:noFill/>
          <a:ln cap="flat" cmpd="sng" w="31750">
            <a:solidFill>
              <a:srgbClr val="76923C"/>
            </a:solidFill>
            <a:prstDash val="solid"/>
            <a:round/>
            <a:headEnd len="med" w="med" type="none"/>
            <a:tailEnd len="med" w="med" type="none"/>
          </a:ln>
        </p:spPr>
      </p:cxnSp>
      <p:pic>
        <p:nvPicPr>
          <p:cNvPr id="16" name="Shape 16"/>
          <p:cNvPicPr preferRelativeResize="0"/>
          <p:nvPr/>
        </p:nvPicPr>
        <p:blipFill rotWithShape="1">
          <a:blip r:embed="rId1">
            <a:alphaModFix/>
          </a:blip>
          <a:srcRect b="0" l="0" r="0" t="0"/>
          <a:stretch/>
        </p:blipFill>
        <p:spPr>
          <a:xfrm>
            <a:off x="304801" y="39604"/>
            <a:ext cx="2675912" cy="1136384"/>
          </a:xfrm>
          <a:prstGeom prst="rect">
            <a:avLst/>
          </a:prstGeom>
          <a:noFill/>
          <a:ln>
            <a:noFill/>
          </a:ln>
        </p:spPr>
      </p:pic>
      <p:sp>
        <p:nvSpPr>
          <p:cNvPr id="17" name="Shape 17"/>
          <p:cNvSpPr txBox="1"/>
          <p:nvPr/>
        </p:nvSpPr>
        <p:spPr>
          <a:xfrm>
            <a:off x="6705600" y="152400"/>
            <a:ext cx="2406315" cy="369332"/>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lang="en-US" sz="1800" u="none">
                <a:solidFill>
                  <a:srgbClr val="595959"/>
                </a:solidFill>
                <a:latin typeface="Calibri"/>
                <a:ea typeface="Calibri"/>
                <a:cs typeface="Calibri"/>
                <a:sym typeface="Calibri"/>
              </a:rPr>
              <a:t>Joan B. Beasley, Ph.D.</a:t>
            </a: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0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0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opwdd.ny.gov/ny-start/home" TargetMode="External"/><Relationship Id="rId4" Type="http://schemas.openxmlformats.org/officeDocument/2006/relationships/hyperlink" Target="http://www.opwdd.ny.gov/node/391/" TargetMode="External"/><Relationship Id="rId5" Type="http://schemas.openxmlformats.org/officeDocument/2006/relationships/hyperlink" Target="http://www.opwdd.ny.gov/node/601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990600" y="1219200"/>
            <a:ext cx="7315200" cy="761999"/>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240" u="none" cap="none" strike="noStrike">
                <a:solidFill>
                  <a:srgbClr val="244061"/>
                </a:solidFill>
                <a:latin typeface="Calibri"/>
                <a:ea typeface="Calibri"/>
                <a:cs typeface="Calibri"/>
                <a:sym typeface="Calibri"/>
              </a:rPr>
              <a:t>New York START Region 4: Getting “STARTED”</a:t>
            </a:r>
          </a:p>
        </p:txBody>
      </p:sp>
      <p:sp>
        <p:nvSpPr>
          <p:cNvPr id="92" name="Shape 92"/>
          <p:cNvSpPr txBox="1"/>
          <p:nvPr>
            <p:ph idx="1" type="subTitle"/>
          </p:nvPr>
        </p:nvSpPr>
        <p:spPr>
          <a:xfrm>
            <a:off x="1371600" y="2286000"/>
            <a:ext cx="6400799" cy="4190999"/>
          </a:xfrm>
          <a:prstGeom prst="rect">
            <a:avLst/>
          </a:prstGeom>
          <a:noFill/>
          <a:ln>
            <a:noFill/>
          </a:ln>
        </p:spPr>
        <p:txBody>
          <a:bodyPr anchorCtr="0" anchor="t" bIns="45700" lIns="91425" rIns="91425" tIns="45700">
            <a:noAutofit/>
          </a:bodyPr>
          <a:lstStyle/>
          <a:p>
            <a:pPr indent="0" lvl="0" marL="0" marR="0" rtl="0" algn="l">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ct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Dr. Roslyn Burton-Robertson</a:t>
            </a:r>
          </a:p>
          <a:p>
            <a:pPr indent="0" lvl="0" marL="0" marR="0" rtl="0" algn="ct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Director</a:t>
            </a:r>
          </a:p>
          <a:p>
            <a:pPr indent="0" lvl="0" marL="0" marR="0" rtl="0" algn="ct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Tri-Borough</a:t>
            </a:r>
          </a:p>
          <a:p>
            <a:pPr indent="0" lvl="0" marL="0" marR="0" rtl="0" algn="ctr">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ct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Nadine Wilches, LCSW</a:t>
            </a:r>
          </a:p>
          <a:p>
            <a:pPr indent="0" lvl="0" marL="0" marR="0" rtl="0" algn="ct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Clinical Director</a:t>
            </a:r>
          </a:p>
          <a:p>
            <a:pPr indent="0" lvl="0" marL="0" marR="0" rtl="0" algn="ct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Tri-Borough</a:t>
            </a:r>
            <a:br>
              <a:rPr b="0" i="0" lang="en-US" sz="2400" u="none" cap="none" strike="noStrike">
                <a:solidFill>
                  <a:schemeClr val="dk1"/>
                </a:solidFill>
                <a:latin typeface="Calibri"/>
                <a:ea typeface="Calibri"/>
                <a:cs typeface="Calibri"/>
                <a:sym typeface="Calibri"/>
              </a:rPr>
            </a:br>
          </a:p>
          <a:p>
            <a:pPr indent="0" lvl="0" marL="0" marR="0" rtl="0" algn="ctr">
              <a:lnSpc>
                <a:spcPct val="90000"/>
              </a:lnSpc>
              <a:spcBef>
                <a:spcPts val="480"/>
              </a:spcBef>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x="0" y="0"/>
          <a:ext cx="0" cy="0"/>
          <a:chOff x="0" y="0"/>
          <a:chExt cx="0" cy="0"/>
        </a:xfrm>
      </p:grpSpPr>
      <p:pic>
        <p:nvPicPr>
          <p:cNvPr id="157" name="Shape 157"/>
          <p:cNvPicPr preferRelativeResize="0"/>
          <p:nvPr/>
        </p:nvPicPr>
        <p:blipFill rotWithShape="1">
          <a:blip r:embed="rId3">
            <a:alphaModFix/>
          </a:blip>
          <a:srcRect b="0" l="0" r="0" t="0"/>
          <a:stretch/>
        </p:blipFill>
        <p:spPr>
          <a:xfrm>
            <a:off x="1600200" y="1828800"/>
            <a:ext cx="6858000" cy="4076699"/>
          </a:xfrm>
          <a:prstGeom prst="rect">
            <a:avLst/>
          </a:prstGeom>
          <a:noFill/>
          <a:ln>
            <a:noFill/>
          </a:ln>
        </p:spPr>
      </p:pic>
      <p:sp>
        <p:nvSpPr>
          <p:cNvPr id="158" name="Shape 158"/>
          <p:cNvSpPr txBox="1"/>
          <p:nvPr>
            <p:ph idx="11" type="ftr"/>
          </p:nvPr>
        </p:nvSpPr>
        <p:spPr>
          <a:xfrm>
            <a:off x="6248400" y="6492876"/>
            <a:ext cx="2895600" cy="365125"/>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r>
              <a:t/>
            </a:r>
            <a:endParaRPr sz="1200">
              <a:solidFill>
                <a:srgbClr val="888888"/>
              </a:solidFill>
              <a:latin typeface="Calibri"/>
              <a:ea typeface="Calibri"/>
              <a:cs typeface="Calibri"/>
              <a:sym typeface="Calibri"/>
            </a:endParaRPr>
          </a:p>
        </p:txBody>
      </p:sp>
      <p:sp>
        <p:nvSpPr>
          <p:cNvPr id="159" name="Shape 159"/>
          <p:cNvSpPr txBox="1"/>
          <p:nvPr/>
        </p:nvSpPr>
        <p:spPr>
          <a:xfrm>
            <a:off x="6922200" y="1033200"/>
            <a:ext cx="2221800" cy="414600"/>
          </a:xfrm>
          <a:prstGeom prst="rect">
            <a:avLst/>
          </a:prstGeom>
          <a:noFill/>
          <a:ln>
            <a:noFill/>
          </a:ln>
        </p:spPr>
        <p:txBody>
          <a:bodyPr anchorCtr="0" anchor="t" bIns="91425" lIns="91425" rIns="91425" tIns="91425">
            <a:noAutofit/>
          </a:bodyPr>
          <a:lstStyle/>
          <a:p>
            <a:pPr lvl="0" rtl="0">
              <a:spcBef>
                <a:spcPts val="0"/>
              </a:spcBef>
              <a:buNone/>
            </a:pPr>
            <a:r>
              <a:rPr lang="en-US" sz="2400">
                <a:solidFill>
                  <a:srgbClr val="000090"/>
                </a:solidFill>
              </a:rPr>
              <a:t>Accountability</a:t>
            </a: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x="0" y="0"/>
          <a:ext cx="0" cy="0"/>
          <a:chOff x="0" y="0"/>
          <a:chExt cx="0" cy="0"/>
        </a:xfrm>
      </p:grpSpPr>
      <p:sp>
        <p:nvSpPr>
          <p:cNvPr id="164" name="Shape 164"/>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Tertiary WHO Approach </a:t>
            </a:r>
          </a:p>
        </p:txBody>
      </p:sp>
      <p:sp>
        <p:nvSpPr>
          <p:cNvPr id="165" name="Shape 165"/>
          <p:cNvSpPr txBox="1"/>
          <p:nvPr>
            <p:ph idx="1" type="body"/>
          </p:nvPr>
        </p:nvSpPr>
        <p:spPr>
          <a:xfrm>
            <a:off x="457200" y="1981201"/>
            <a:ext cx="7848599" cy="42973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Primary: Capacity building; communication and collaboration, improved quality services and quality of life; accountability</a:t>
            </a:r>
          </a:p>
          <a:p>
            <a:pPr indent="0" lvl="0" marL="0" marR="0" rtl="0" algn="l">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Secondary: Expertise, access to appropriate care, cross systems communication; crisis prevention; accountability</a:t>
            </a:r>
          </a:p>
          <a:p>
            <a:pPr indent="0" lvl="0" marL="0" marR="0" rtl="0" algn="l">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Tertiary: Expertise, appropriate response, stabilization, intervention; accountability </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pic>
        <p:nvPicPr>
          <p:cNvPr id="170" name="Shape 170"/>
          <p:cNvPicPr preferRelativeResize="0"/>
          <p:nvPr/>
        </p:nvPicPr>
        <p:blipFill rotWithShape="1">
          <a:blip r:embed="rId3">
            <a:alphaModFix/>
          </a:blip>
          <a:srcRect b="0" l="0" r="0" t="0"/>
          <a:stretch/>
        </p:blipFill>
        <p:spPr>
          <a:xfrm>
            <a:off x="25717" y="1166812"/>
            <a:ext cx="9118283" cy="5301327"/>
          </a:xfrm>
          <a:prstGeom prst="rect">
            <a:avLst/>
          </a:prstGeom>
          <a:noFill/>
          <a:ln>
            <a:noFill/>
          </a:ln>
        </p:spPr>
      </p:pic>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type="title"/>
          </p:nvPr>
        </p:nvSpPr>
        <p:spPr>
          <a:xfrm>
            <a:off x="914400" y="1219200"/>
            <a:ext cx="7315200" cy="731700"/>
          </a:xfrm>
          <a:prstGeom prst="rect">
            <a:avLst/>
          </a:prstGeom>
        </p:spPr>
        <p:txBody>
          <a:bodyPr anchorCtr="0" anchor="ctr" bIns="91425" lIns="91425" rIns="91425" tIns="91425">
            <a:noAutofit/>
          </a:bodyPr>
          <a:lstStyle/>
          <a:p>
            <a:pPr lvl="0">
              <a:spcBef>
                <a:spcPts val="0"/>
              </a:spcBef>
              <a:buNone/>
            </a:pPr>
            <a:r>
              <a:rPr lang="en-US"/>
              <a:t>NYSTART</a:t>
            </a:r>
          </a:p>
          <a:p>
            <a:pPr indent="-69850" lvl="0" marL="609600">
              <a:spcBef>
                <a:spcPts val="480"/>
              </a:spcBef>
              <a:buClr>
                <a:schemeClr val="dk1"/>
              </a:buClr>
              <a:buSzPct val="45833"/>
              <a:buFont typeface="Arial"/>
              <a:buNone/>
            </a:pPr>
            <a:r>
              <a:rPr b="0" lang="en-US" sz="2400" u="sng">
                <a:solidFill>
                  <a:schemeClr val="hlink"/>
                </a:solidFill>
                <a:hlinkClick r:id="rId3"/>
              </a:rPr>
              <a:t>http://www.opwdd.ny.gov/ny-start/home</a:t>
            </a:r>
          </a:p>
        </p:txBody>
      </p:sp>
      <p:sp>
        <p:nvSpPr>
          <p:cNvPr id="177" name="Shape 177"/>
          <p:cNvSpPr txBox="1"/>
          <p:nvPr>
            <p:ph idx="1" type="body"/>
          </p:nvPr>
        </p:nvSpPr>
        <p:spPr>
          <a:xfrm>
            <a:off x="457200" y="2133600"/>
            <a:ext cx="8073000" cy="4297500"/>
          </a:xfrm>
          <a:prstGeom prst="rect">
            <a:avLst/>
          </a:prstGeom>
        </p:spPr>
        <p:txBody>
          <a:bodyPr anchorCtr="0" anchor="t" bIns="91425" lIns="91425" rIns="91425" tIns="91425">
            <a:noAutofit/>
          </a:bodyPr>
          <a:lstStyle/>
          <a:p>
            <a:pPr indent="0" lvl="0" marL="152400">
              <a:spcBef>
                <a:spcPts val="0"/>
              </a:spcBef>
              <a:buNone/>
            </a:pPr>
            <a:r>
              <a:rPr b="1" lang="en-US">
                <a:highlight>
                  <a:srgbClr val="FFFFFF"/>
                </a:highlight>
              </a:rPr>
              <a:t>Who Qualifies? </a:t>
            </a:r>
          </a:p>
          <a:p>
            <a:pPr lvl="0">
              <a:spcBef>
                <a:spcPts val="0"/>
              </a:spcBef>
              <a:buNone/>
            </a:pPr>
            <a:r>
              <a:rPr lang="en-US">
                <a:highlight>
                  <a:srgbClr val="FFFFFF"/>
                </a:highlight>
              </a:rPr>
              <a:t>“An </a:t>
            </a:r>
            <a:r>
              <a:rPr lang="en-US" u="sng">
                <a:solidFill>
                  <a:srgbClr val="333399"/>
                </a:solidFill>
                <a:highlight>
                  <a:srgbClr val="FFFFFF"/>
                </a:highlight>
                <a:hlinkClick r:id="rId4"/>
              </a:rPr>
              <a:t>OPWDD eligibility</a:t>
            </a:r>
            <a:r>
              <a:rPr lang="en-US">
                <a:highlight>
                  <a:srgbClr val="FFFFFF"/>
                </a:highlight>
              </a:rPr>
              <a:t> determination is required in order to receive the full array of NY START services” </a:t>
            </a:r>
          </a:p>
          <a:p>
            <a:pPr lvl="0">
              <a:spcBef>
                <a:spcPts val="0"/>
              </a:spcBef>
              <a:buClr>
                <a:schemeClr val="dk1"/>
              </a:buClr>
              <a:buSzPct val="45833"/>
              <a:buFont typeface="Arial"/>
              <a:buNone/>
            </a:pPr>
            <a:r>
              <a:rPr lang="en-US">
                <a:highlight>
                  <a:srgbClr val="FFFFFF"/>
                </a:highlight>
              </a:rPr>
              <a:t>Regional START Liaison: DDRO</a:t>
            </a:r>
          </a:p>
          <a:p>
            <a:pPr indent="-260350" lvl="0" marL="800100">
              <a:spcBef>
                <a:spcPts val="0"/>
              </a:spcBef>
              <a:buClr>
                <a:schemeClr val="dk1"/>
              </a:buClr>
              <a:buSzPct val="45833"/>
              <a:buFont typeface="Arial"/>
              <a:buNone/>
            </a:pPr>
            <a:r>
              <a:rPr lang="en-US" u="sng">
                <a:solidFill>
                  <a:schemeClr val="hlink"/>
                </a:solidFill>
                <a:highlight>
                  <a:srgbClr val="FFFFFF"/>
                </a:highlight>
                <a:hlinkClick r:id="rId5"/>
              </a:rPr>
              <a:t>http://www.opwdd.ny.gov/node/6017</a:t>
            </a:r>
            <a:r>
              <a:rPr lang="en-US">
                <a:highlight>
                  <a:srgbClr val="FFFFFF"/>
                </a:highlight>
              </a:rPr>
              <a:t> </a:t>
            </a:r>
          </a:p>
          <a:p>
            <a:pPr lvl="0" rtl="0">
              <a:spcBef>
                <a:spcPts val="0"/>
              </a:spcBef>
              <a:buNone/>
            </a:pPr>
            <a:r>
              <a:rPr b="1" lang="en-US">
                <a:highlight>
                  <a:srgbClr val="FFFFFF"/>
                </a:highlight>
              </a:rPr>
              <a:t>How Do I Make a Referral? </a:t>
            </a:r>
          </a:p>
          <a:p>
            <a:pPr lvl="0" rtl="0">
              <a:spcBef>
                <a:spcPts val="0"/>
              </a:spcBef>
              <a:buNone/>
            </a:pPr>
            <a:r>
              <a:rPr lang="en-US">
                <a:highlight>
                  <a:srgbClr val="FFFFFF"/>
                </a:highlight>
              </a:rPr>
              <a:t>A NYC START </a:t>
            </a:r>
            <a:r>
              <a:rPr lang="en-US" u="sng">
                <a:highlight>
                  <a:srgbClr val="FFFFFF"/>
                </a:highlight>
              </a:rPr>
              <a:t>24hr Crisis Number</a:t>
            </a:r>
            <a:r>
              <a:rPr lang="en-US">
                <a:highlight>
                  <a:srgbClr val="FFFFFF"/>
                </a:highlight>
              </a:rPr>
              <a:t> will be available upon rollout</a:t>
            </a:r>
          </a:p>
          <a:p>
            <a:pPr lvl="0" rtl="0">
              <a:spcBef>
                <a:spcPts val="0"/>
              </a:spcBef>
              <a:buNone/>
            </a:pPr>
            <a:r>
              <a:rPr lang="en-US">
                <a:highlight>
                  <a:srgbClr val="FFFFFF"/>
                </a:highlight>
              </a:rPr>
              <a:t>Each DDRO Region has a crisis number.  </a:t>
            </a:r>
          </a:p>
          <a:p>
            <a:pPr lvl="0" rtl="0">
              <a:spcBef>
                <a:spcPts val="0"/>
              </a:spcBef>
              <a:buNone/>
            </a:pPr>
            <a:r>
              <a:rPr b="1" i="1" lang="en-US">
                <a:highlight>
                  <a:srgbClr val="FFFFFF"/>
                </a:highlight>
              </a:rPr>
              <a:t>NYC is DDRO Region 4</a:t>
            </a:r>
          </a:p>
          <a:p>
            <a:pPr indent="-69850" lvl="0" marL="152400" rtl="0">
              <a:spcBef>
                <a:spcPts val="0"/>
              </a:spcBef>
              <a:buClr>
                <a:srgbClr val="000000"/>
              </a:buClr>
              <a:buSzPct val="45833"/>
              <a:buFont typeface="Arial"/>
              <a:buNone/>
            </a:pPr>
            <a:r>
              <a:t/>
            </a:r>
            <a:endParaRPr>
              <a:highlight>
                <a:srgbClr val="FFFFFF"/>
              </a:highlight>
            </a:endParaRPr>
          </a:p>
          <a:p>
            <a:pPr indent="-190500" lvl="0" marL="800100" rtl="0">
              <a:spcBef>
                <a:spcPts val="0"/>
              </a:spcBef>
              <a:buNone/>
            </a:pPr>
            <a:r>
              <a:t/>
            </a:r>
            <a:endParaRPr>
              <a:highlight>
                <a:srgbClr val="FFFFFF"/>
              </a:highlight>
            </a:endParaRPr>
          </a:p>
          <a:p>
            <a:pPr indent="-69850" lvl="0" marL="0">
              <a:spcBef>
                <a:spcPts val="0"/>
              </a:spcBef>
              <a:buClr>
                <a:schemeClr val="dk1"/>
              </a:buClr>
              <a:buSzPct val="45833"/>
              <a:buFont typeface="Arial"/>
              <a:buNone/>
            </a:pPr>
            <a:r>
              <a:t/>
            </a:r>
            <a:endParaRPr>
              <a:highlight>
                <a:srgbClr val="FFFFFF"/>
              </a:highlight>
            </a:endParaRPr>
          </a:p>
          <a:p>
            <a:pPr indent="0" lvl="0" marL="0" marR="330200" rtl="0">
              <a:lnSpc>
                <a:spcPct val="115000"/>
              </a:lnSpc>
              <a:spcBef>
                <a:spcPts val="0"/>
              </a:spcBef>
              <a:buNone/>
            </a:pPr>
            <a:r>
              <a:t/>
            </a:r>
            <a:endParaRPr b="1" sz="1800">
              <a:solidFill>
                <a:srgbClr val="000000"/>
              </a:solidFill>
              <a:highlight>
                <a:srgbClr val="FFFFFF"/>
              </a:highlight>
              <a:latin typeface="Times New Roman"/>
              <a:ea typeface="Times New Roman"/>
              <a:cs typeface="Times New Roman"/>
              <a:sym typeface="Times New Roman"/>
            </a:endParaRPr>
          </a:p>
          <a:p>
            <a:pPr indent="0" lvl="0" marL="0" marR="330200">
              <a:lnSpc>
                <a:spcPct val="115000"/>
              </a:lnSpc>
              <a:spcBef>
                <a:spcPts val="0"/>
              </a:spcBef>
              <a:buNone/>
            </a:pPr>
            <a:r>
              <a:t/>
            </a:r>
            <a:endParaRPr>
              <a:solidFill>
                <a:srgbClr val="000000"/>
              </a:solidFill>
              <a:highlight>
                <a:srgbClr val="FFFFFF"/>
              </a:highlight>
            </a:endParaRPr>
          </a:p>
          <a:p>
            <a:pPr indent="342900" lvl="0" marR="330200">
              <a:lnSpc>
                <a:spcPct val="115000"/>
              </a:lnSpc>
              <a:spcBef>
                <a:spcPts val="0"/>
              </a:spcBef>
              <a:buNone/>
            </a:pPr>
            <a:r>
              <a:t/>
            </a:r>
            <a:endParaRPr sz="1100">
              <a:solidFill>
                <a:srgbClr val="6666AA"/>
              </a:solidFill>
              <a:highlight>
                <a:srgbClr val="FFFFFF"/>
              </a:highlight>
              <a:latin typeface="Times New Roman"/>
              <a:ea typeface="Times New Roman"/>
              <a:cs typeface="Times New Roman"/>
              <a:sym typeface="Times New Roman"/>
            </a:endParaRPr>
          </a:p>
          <a:p>
            <a:pPr lvl="0">
              <a:spcBef>
                <a:spcPts val="0"/>
              </a:spcBef>
              <a:buNone/>
            </a:pPr>
            <a:r>
              <a:t/>
            </a:r>
            <a:endParaRPr sz="1200">
              <a:highlight>
                <a:srgbClr val="FFFFFF"/>
              </a:highlight>
              <a:latin typeface="Times New Roman"/>
              <a:ea typeface="Times New Roman"/>
              <a:cs typeface="Times New Roman"/>
              <a:sym typeface="Times New Roman"/>
            </a:endParaRP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sp>
        <p:nvSpPr>
          <p:cNvPr id="183" name="Shape 183"/>
          <p:cNvSpPr txBox="1"/>
          <p:nvPr>
            <p:ph type="title"/>
          </p:nvPr>
        </p:nvSpPr>
        <p:spPr>
          <a:xfrm>
            <a:off x="914400" y="1295400"/>
            <a:ext cx="7749000" cy="533400"/>
          </a:xfrm>
          <a:prstGeom prst="rect">
            <a:avLst/>
          </a:prstGeom>
        </p:spPr>
        <p:txBody>
          <a:bodyPr anchorCtr="0" anchor="ctr" bIns="91425" lIns="91425" rIns="91425" tIns="91425">
            <a:noAutofit/>
          </a:bodyPr>
          <a:lstStyle/>
          <a:p>
            <a:pPr indent="-69850" lvl="0" marL="0" marR="330200" algn="l">
              <a:lnSpc>
                <a:spcPct val="115000"/>
              </a:lnSpc>
              <a:spcBef>
                <a:spcPts val="0"/>
              </a:spcBef>
              <a:buClr>
                <a:schemeClr val="dk1"/>
              </a:buClr>
              <a:buSzPct val="30555"/>
              <a:buFont typeface="Arial"/>
              <a:buNone/>
            </a:pPr>
            <a:r>
              <a:rPr lang="en-US">
                <a:highlight>
                  <a:srgbClr val="FFFFFF"/>
                </a:highlight>
              </a:rPr>
              <a:t>DDRO Region 4 NYSTART Contacts</a:t>
            </a:r>
          </a:p>
        </p:txBody>
      </p:sp>
      <p:sp>
        <p:nvSpPr>
          <p:cNvPr id="184" name="Shape 184"/>
          <p:cNvSpPr txBox="1"/>
          <p:nvPr>
            <p:ph idx="1" type="body"/>
          </p:nvPr>
        </p:nvSpPr>
        <p:spPr>
          <a:xfrm>
            <a:off x="4724400" y="2209802"/>
            <a:ext cx="4191000" cy="4191000"/>
          </a:xfrm>
          <a:prstGeom prst="rect">
            <a:avLst/>
          </a:prstGeom>
        </p:spPr>
        <p:txBody>
          <a:bodyPr anchorCtr="0" anchor="t" bIns="91425" lIns="91425" rIns="91425" tIns="91425">
            <a:noAutofit/>
          </a:bodyPr>
          <a:lstStyle/>
          <a:p>
            <a:pPr indent="342900" lvl="0" marR="330200" rtl="0">
              <a:lnSpc>
                <a:spcPct val="115000"/>
              </a:lnSpc>
              <a:spcBef>
                <a:spcPts val="0"/>
              </a:spcBef>
              <a:buNone/>
            </a:pPr>
            <a:r>
              <a:rPr b="1" lang="en-US" sz="1800">
                <a:highlight>
                  <a:srgbClr val="FFFFFF"/>
                </a:highlight>
              </a:rPr>
              <a:t>Bronx</a:t>
            </a:r>
          </a:p>
          <a:p>
            <a:pPr indent="342900" lvl="0" marR="330200" rtl="0">
              <a:lnSpc>
                <a:spcPct val="115000"/>
              </a:lnSpc>
              <a:spcBef>
                <a:spcPts val="0"/>
              </a:spcBef>
              <a:buNone/>
            </a:pPr>
            <a:r>
              <a:rPr lang="en-US" sz="1800">
                <a:highlight>
                  <a:srgbClr val="FFFFFF"/>
                </a:highlight>
              </a:rPr>
              <a:t>Shanequa Mcintosh</a:t>
            </a:r>
          </a:p>
          <a:p>
            <a:pPr indent="342900" lvl="0" marR="330200" rtl="0">
              <a:lnSpc>
                <a:spcPct val="115000"/>
              </a:lnSpc>
              <a:spcBef>
                <a:spcPts val="0"/>
              </a:spcBef>
              <a:buNone/>
            </a:pPr>
            <a:r>
              <a:rPr lang="en-US" sz="1800">
                <a:highlight>
                  <a:srgbClr val="FFFFFF"/>
                </a:highlight>
              </a:rPr>
              <a:t>(718) 430-0369</a:t>
            </a:r>
          </a:p>
          <a:p>
            <a:pPr indent="273050" lvl="0" marR="330200">
              <a:lnSpc>
                <a:spcPct val="115000"/>
              </a:lnSpc>
              <a:spcBef>
                <a:spcPts val="0"/>
              </a:spcBef>
              <a:buClr>
                <a:schemeClr val="dk1"/>
              </a:buClr>
              <a:buSzPct val="61111"/>
              <a:buFont typeface="Arial"/>
              <a:buNone/>
            </a:pPr>
            <a:r>
              <a:rPr lang="en-US" sz="1800">
                <a:solidFill>
                  <a:srgbClr val="333399"/>
                </a:solidFill>
                <a:highlight>
                  <a:srgbClr val="FFFFFF"/>
                </a:highlight>
              </a:rPr>
              <a:t>shanequa.mcintosh@opwdd.ny.gov </a:t>
            </a:r>
            <a:r>
              <a:rPr b="1" lang="en-US" sz="1800">
                <a:highlight>
                  <a:srgbClr val="FFFFFF"/>
                </a:highlight>
              </a:rPr>
              <a:t>Queens</a:t>
            </a:r>
          </a:p>
          <a:p>
            <a:pPr indent="273050" lvl="0" marR="330200">
              <a:lnSpc>
                <a:spcPct val="115000"/>
              </a:lnSpc>
              <a:spcBef>
                <a:spcPts val="0"/>
              </a:spcBef>
              <a:buClr>
                <a:schemeClr val="dk1"/>
              </a:buClr>
              <a:buSzPct val="61111"/>
              <a:buFont typeface="Arial"/>
              <a:buNone/>
            </a:pPr>
            <a:r>
              <a:rPr lang="en-US" sz="1800">
                <a:highlight>
                  <a:srgbClr val="FFFFFF"/>
                </a:highlight>
              </a:rPr>
              <a:t>Christina Antioco</a:t>
            </a:r>
          </a:p>
          <a:p>
            <a:pPr indent="273050" lvl="0" marR="330200">
              <a:lnSpc>
                <a:spcPct val="115000"/>
              </a:lnSpc>
              <a:spcBef>
                <a:spcPts val="0"/>
              </a:spcBef>
              <a:buClr>
                <a:schemeClr val="dk1"/>
              </a:buClr>
              <a:buSzPct val="61111"/>
              <a:buFont typeface="Arial"/>
              <a:buNone/>
            </a:pPr>
            <a:r>
              <a:rPr lang="en-US" sz="1800">
                <a:highlight>
                  <a:srgbClr val="FFFFFF"/>
                </a:highlight>
              </a:rPr>
              <a:t>(718) 217-5537</a:t>
            </a:r>
          </a:p>
          <a:p>
            <a:pPr indent="342900" lvl="0" marR="330200" rtl="0">
              <a:lnSpc>
                <a:spcPct val="115000"/>
              </a:lnSpc>
              <a:spcBef>
                <a:spcPts val="0"/>
              </a:spcBef>
              <a:buNone/>
            </a:pPr>
            <a:r>
              <a:rPr lang="en-US" sz="1800">
                <a:solidFill>
                  <a:srgbClr val="333399"/>
                </a:solidFill>
                <a:highlight>
                  <a:srgbClr val="FFFFFF"/>
                </a:highlight>
              </a:rPr>
              <a:t>christina.antioco@opwdd.ny.gov </a:t>
            </a:r>
          </a:p>
          <a:p>
            <a:pPr indent="273050" lvl="0" marR="330200">
              <a:lnSpc>
                <a:spcPct val="115000"/>
              </a:lnSpc>
              <a:spcBef>
                <a:spcPts val="0"/>
              </a:spcBef>
              <a:buClr>
                <a:schemeClr val="dk1"/>
              </a:buClr>
              <a:buSzPct val="61111"/>
              <a:buFont typeface="Arial"/>
              <a:buNone/>
            </a:pPr>
            <a:r>
              <a:rPr b="1" lang="en-US" sz="1800">
                <a:highlight>
                  <a:srgbClr val="FFFFFF"/>
                </a:highlight>
              </a:rPr>
              <a:t>Manhattan</a:t>
            </a:r>
          </a:p>
          <a:p>
            <a:pPr indent="273050" lvl="0" marR="330200">
              <a:lnSpc>
                <a:spcPct val="115000"/>
              </a:lnSpc>
              <a:spcBef>
                <a:spcPts val="0"/>
              </a:spcBef>
              <a:buClr>
                <a:schemeClr val="dk1"/>
              </a:buClr>
              <a:buSzPct val="61111"/>
              <a:buFont typeface="Arial"/>
              <a:buNone/>
            </a:pPr>
            <a:r>
              <a:rPr lang="en-US" sz="1800">
                <a:highlight>
                  <a:srgbClr val="FFFFFF"/>
                </a:highlight>
              </a:rPr>
              <a:t>Samantha Sasley</a:t>
            </a:r>
          </a:p>
          <a:p>
            <a:pPr indent="273050" lvl="0" marR="330200">
              <a:lnSpc>
                <a:spcPct val="115000"/>
              </a:lnSpc>
              <a:spcBef>
                <a:spcPts val="0"/>
              </a:spcBef>
              <a:buClr>
                <a:schemeClr val="dk1"/>
              </a:buClr>
              <a:buSzPct val="61111"/>
              <a:buFont typeface="Arial"/>
              <a:buNone/>
            </a:pPr>
            <a:r>
              <a:rPr lang="en-US" sz="1800">
                <a:highlight>
                  <a:srgbClr val="FFFFFF"/>
                </a:highlight>
              </a:rPr>
              <a:t>(646) 766-3362</a:t>
            </a:r>
          </a:p>
          <a:p>
            <a:pPr indent="273050" lvl="0" marR="330200">
              <a:lnSpc>
                <a:spcPct val="115000"/>
              </a:lnSpc>
              <a:spcBef>
                <a:spcPts val="0"/>
              </a:spcBef>
              <a:buClr>
                <a:schemeClr val="dk1"/>
              </a:buClr>
              <a:buSzPct val="61111"/>
              <a:buFont typeface="Arial"/>
              <a:buNone/>
            </a:pPr>
            <a:r>
              <a:rPr lang="en-US" sz="1800">
                <a:solidFill>
                  <a:srgbClr val="6666AA"/>
                </a:solidFill>
                <a:highlight>
                  <a:srgbClr val="FFFFFF"/>
                </a:highlight>
              </a:rPr>
              <a:t>samantha.sasley@opwdd.ny.gov </a:t>
            </a:r>
          </a:p>
        </p:txBody>
      </p:sp>
      <p:sp>
        <p:nvSpPr>
          <p:cNvPr id="185" name="Shape 185"/>
          <p:cNvSpPr txBox="1"/>
          <p:nvPr>
            <p:ph idx="2" type="body"/>
          </p:nvPr>
        </p:nvSpPr>
        <p:spPr>
          <a:xfrm>
            <a:off x="457200" y="2209800"/>
            <a:ext cx="3962400" cy="4191000"/>
          </a:xfrm>
          <a:prstGeom prst="rect">
            <a:avLst/>
          </a:prstGeom>
        </p:spPr>
        <p:txBody>
          <a:bodyPr anchorCtr="0" anchor="t" bIns="91425" lIns="91425" rIns="91425" tIns="91425">
            <a:noAutofit/>
          </a:bodyPr>
          <a:lstStyle/>
          <a:p>
            <a:pPr indent="273050" lvl="0" marR="330200">
              <a:lnSpc>
                <a:spcPct val="115000"/>
              </a:lnSpc>
              <a:spcBef>
                <a:spcPts val="0"/>
              </a:spcBef>
              <a:buClr>
                <a:schemeClr val="dk1"/>
              </a:buClr>
              <a:buSzPct val="61111"/>
              <a:buFont typeface="Arial"/>
              <a:buNone/>
            </a:pPr>
            <a:r>
              <a:rPr b="1" lang="en-US" sz="1800">
                <a:highlight>
                  <a:srgbClr val="FFFFFF"/>
                </a:highlight>
              </a:rPr>
              <a:t>Staten Island</a:t>
            </a:r>
          </a:p>
          <a:p>
            <a:pPr indent="273050" lvl="0" marR="330200">
              <a:lnSpc>
                <a:spcPct val="115000"/>
              </a:lnSpc>
              <a:spcBef>
                <a:spcPts val="0"/>
              </a:spcBef>
              <a:buClr>
                <a:schemeClr val="dk1"/>
              </a:buClr>
              <a:buSzPct val="61111"/>
              <a:buFont typeface="Arial"/>
              <a:buNone/>
            </a:pPr>
            <a:r>
              <a:rPr lang="en-US" sz="1800">
                <a:highlight>
                  <a:srgbClr val="FFFFFF"/>
                </a:highlight>
              </a:rPr>
              <a:t>Sonia Barton</a:t>
            </a:r>
          </a:p>
          <a:p>
            <a:pPr indent="273050" lvl="0" marR="330200">
              <a:lnSpc>
                <a:spcPct val="115000"/>
              </a:lnSpc>
              <a:spcBef>
                <a:spcPts val="0"/>
              </a:spcBef>
              <a:buClr>
                <a:schemeClr val="dk1"/>
              </a:buClr>
              <a:buSzPct val="61111"/>
              <a:buFont typeface="Arial"/>
              <a:buNone/>
            </a:pPr>
            <a:r>
              <a:rPr lang="en-US" sz="1800">
                <a:highlight>
                  <a:srgbClr val="FFFFFF"/>
                </a:highlight>
              </a:rPr>
              <a:t>(718) 982-1936</a:t>
            </a:r>
          </a:p>
          <a:p>
            <a:pPr indent="273050" lvl="0" marR="330200">
              <a:lnSpc>
                <a:spcPct val="115000"/>
              </a:lnSpc>
              <a:spcBef>
                <a:spcPts val="0"/>
              </a:spcBef>
              <a:buClr>
                <a:schemeClr val="dk1"/>
              </a:buClr>
              <a:buSzPct val="61111"/>
              <a:buFont typeface="Arial"/>
              <a:buNone/>
            </a:pPr>
            <a:r>
              <a:rPr lang="en-US" sz="1800">
                <a:solidFill>
                  <a:srgbClr val="333399"/>
                </a:solidFill>
                <a:highlight>
                  <a:srgbClr val="FFFFFF"/>
                </a:highlight>
              </a:rPr>
              <a:t>sonia.barton@opwdd.ny.gov </a:t>
            </a:r>
          </a:p>
          <a:p>
            <a:pPr indent="273050" lvl="0" marR="330200">
              <a:lnSpc>
                <a:spcPct val="115000"/>
              </a:lnSpc>
              <a:spcBef>
                <a:spcPts val="0"/>
              </a:spcBef>
              <a:buClr>
                <a:schemeClr val="dk1"/>
              </a:buClr>
              <a:buSzPct val="61111"/>
              <a:buFont typeface="Arial"/>
              <a:buNone/>
            </a:pPr>
            <a:r>
              <a:rPr b="1" lang="en-US" sz="1800">
                <a:highlight>
                  <a:srgbClr val="FFFFFF"/>
                </a:highlight>
              </a:rPr>
              <a:t>Brooklyn</a:t>
            </a:r>
          </a:p>
          <a:p>
            <a:pPr indent="273050" lvl="0" marR="330200">
              <a:lnSpc>
                <a:spcPct val="115000"/>
              </a:lnSpc>
              <a:spcBef>
                <a:spcPts val="0"/>
              </a:spcBef>
              <a:buClr>
                <a:schemeClr val="dk1"/>
              </a:buClr>
              <a:buSzPct val="61111"/>
              <a:buFont typeface="Arial"/>
              <a:buNone/>
            </a:pPr>
            <a:r>
              <a:rPr lang="en-US" sz="1800">
                <a:highlight>
                  <a:srgbClr val="FFFFFF"/>
                </a:highlight>
              </a:rPr>
              <a:t>Dr. Howard Reyer</a:t>
            </a:r>
          </a:p>
          <a:p>
            <a:pPr indent="273050" lvl="0" marR="330200">
              <a:lnSpc>
                <a:spcPct val="115000"/>
              </a:lnSpc>
              <a:spcBef>
                <a:spcPts val="0"/>
              </a:spcBef>
              <a:buClr>
                <a:schemeClr val="dk1"/>
              </a:buClr>
              <a:buSzPct val="61111"/>
              <a:buFont typeface="Arial"/>
              <a:buNone/>
            </a:pPr>
            <a:r>
              <a:rPr lang="en-US" sz="1800">
                <a:highlight>
                  <a:srgbClr val="FFFFFF"/>
                </a:highlight>
              </a:rPr>
              <a:t>(718) 642-8657</a:t>
            </a:r>
          </a:p>
          <a:p>
            <a:pPr indent="273050" lvl="0" marR="330200">
              <a:lnSpc>
                <a:spcPct val="115000"/>
              </a:lnSpc>
              <a:spcBef>
                <a:spcPts val="0"/>
              </a:spcBef>
              <a:buClr>
                <a:schemeClr val="dk1"/>
              </a:buClr>
              <a:buSzPct val="61111"/>
              <a:buFont typeface="Arial"/>
              <a:buNone/>
            </a:pPr>
            <a:r>
              <a:rPr lang="en-US" sz="1800">
                <a:solidFill>
                  <a:srgbClr val="333399"/>
                </a:solidFill>
                <a:highlight>
                  <a:srgbClr val="FFFFFF"/>
                </a:highlight>
              </a:rPr>
              <a:t>howard.reyer@opwdd.ny.gov </a:t>
            </a:r>
          </a:p>
          <a:p>
            <a:pPr indent="273050" lvl="0" marR="330200">
              <a:lnSpc>
                <a:spcPct val="115000"/>
              </a:lnSpc>
              <a:spcBef>
                <a:spcPts val="0"/>
              </a:spcBef>
              <a:buClr>
                <a:schemeClr val="dk1"/>
              </a:buClr>
              <a:buSzPct val="61111"/>
              <a:buFont typeface="Arial"/>
              <a:buNone/>
            </a:pPr>
            <a:r>
              <a:t/>
            </a:r>
            <a:endParaRPr sz="1800"/>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620450" y="1981200"/>
            <a:ext cx="7609200" cy="3246000"/>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4600" u="none" cap="none" strike="noStrike">
                <a:solidFill>
                  <a:srgbClr val="244061"/>
                </a:solidFill>
                <a:latin typeface="Calibri"/>
                <a:ea typeface="Calibri"/>
                <a:cs typeface="Calibri"/>
                <a:sym typeface="Calibri"/>
              </a:rPr>
              <a:t>START </a:t>
            </a:r>
            <a:r>
              <a:rPr lang="en-US" sz="4600"/>
              <a:t>Clinical Services Team</a:t>
            </a:r>
          </a:p>
          <a:p>
            <a:pPr indent="0" lvl="0" marL="0" marR="0" rtl="0" algn="ctr">
              <a:spcBef>
                <a:spcPts val="0"/>
              </a:spcBef>
              <a:buClr>
                <a:srgbClr val="244061"/>
              </a:buClr>
              <a:buSzPct val="25000"/>
              <a:buFont typeface="Calibri"/>
              <a:buNone/>
            </a:pPr>
            <a:r>
              <a:t/>
            </a:r>
            <a:endParaRPr sz="4600"/>
          </a:p>
          <a:p>
            <a:pPr indent="0" lvl="0" marL="0" marR="0" rtl="0" algn="ctr">
              <a:spcBef>
                <a:spcPts val="0"/>
              </a:spcBef>
              <a:buClr>
                <a:srgbClr val="244061"/>
              </a:buClr>
              <a:buSzPct val="25000"/>
              <a:buFont typeface="Calibri"/>
              <a:buNone/>
            </a:pPr>
            <a:r>
              <a:rPr lang="en-US"/>
              <a:t>Primary Intervention</a:t>
            </a:r>
          </a:p>
          <a:p>
            <a:pPr indent="0" lvl="0" marL="0" marR="0" rtl="0" algn="ctr">
              <a:spcBef>
                <a:spcPts val="0"/>
              </a:spcBef>
              <a:buClr>
                <a:srgbClr val="244061"/>
              </a:buClr>
              <a:buSzPct val="25000"/>
              <a:buFont typeface="Calibri"/>
              <a:buNone/>
            </a:pPr>
            <a:r>
              <a:rPr lang="en-US"/>
              <a:t>Secondary Intervention</a:t>
            </a:r>
          </a:p>
          <a:p>
            <a:pPr indent="0" lvl="0" marL="0" marR="0" rtl="0" algn="ctr">
              <a:spcBef>
                <a:spcPts val="0"/>
              </a:spcBef>
              <a:buClr>
                <a:srgbClr val="244061"/>
              </a:buClr>
              <a:buSzPct val="25000"/>
              <a:buFont typeface="Calibri"/>
              <a:buNone/>
            </a:pPr>
            <a:r>
              <a:rPr lang="en-US"/>
              <a:t>Tertiary Intervention</a:t>
            </a: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240" u="none" cap="none" strike="noStrike">
                <a:solidFill>
                  <a:srgbClr val="244061"/>
                </a:solidFill>
                <a:latin typeface="Calibri"/>
                <a:ea typeface="Calibri"/>
                <a:cs typeface="Calibri"/>
                <a:sym typeface="Calibri"/>
              </a:rPr>
              <a:t>Primary Intervention/ Capacity Building</a:t>
            </a:r>
          </a:p>
        </p:txBody>
      </p:sp>
      <p:sp>
        <p:nvSpPr>
          <p:cNvPr id="196" name="Shape 196"/>
          <p:cNvSpPr txBox="1"/>
          <p:nvPr>
            <p:ph idx="1" type="body"/>
          </p:nvPr>
        </p:nvSpPr>
        <p:spPr>
          <a:xfrm>
            <a:off x="457200" y="1828800"/>
            <a:ext cx="7848599" cy="460216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Arial"/>
              <a:buNone/>
            </a:pPr>
            <a:r>
              <a:rPr b="0" i="0" lang="en-US" sz="2220" u="none" cap="none" strike="noStrike">
                <a:solidFill>
                  <a:schemeClr val="dk1"/>
                </a:solidFill>
                <a:latin typeface="Calibri"/>
                <a:ea typeface="Calibri"/>
                <a:cs typeface="Calibri"/>
                <a:sym typeface="Calibri"/>
              </a:rPr>
              <a:t>	</a:t>
            </a:r>
          </a:p>
          <a:p>
            <a:pPr indent="-342900" lvl="0" marL="342900" marR="0" rtl="0" algn="l">
              <a:lnSpc>
                <a:spcPct val="90000"/>
              </a:lnSpc>
              <a:spcBef>
                <a:spcPts val="444"/>
              </a:spcBef>
              <a:spcAft>
                <a:spcPts val="0"/>
              </a:spcAft>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Professional Learning Community/Training</a:t>
            </a:r>
          </a:p>
          <a:p>
            <a:pPr indent="-342900" lvl="0" marL="342900" marR="0" rtl="0" algn="l">
              <a:lnSpc>
                <a:spcPct val="90000"/>
              </a:lnSpc>
              <a:spcBef>
                <a:spcPts val="444"/>
              </a:spcBef>
              <a:spcAft>
                <a:spcPts val="0"/>
              </a:spcAft>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Access to experts in the field</a:t>
            </a:r>
          </a:p>
          <a:p>
            <a:pPr indent="-342900" lvl="0" marL="342900" marR="0" rtl="0" algn="l">
              <a:lnSpc>
                <a:spcPct val="90000"/>
              </a:lnSpc>
              <a:spcBef>
                <a:spcPts val="444"/>
              </a:spcBef>
              <a:spcAft>
                <a:spcPts val="0"/>
              </a:spcAft>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Linkages</a:t>
            </a:r>
          </a:p>
          <a:p>
            <a:pPr indent="-342900" lvl="0" marL="342900" marR="0" rtl="0" algn="l">
              <a:lnSpc>
                <a:spcPct val="90000"/>
              </a:lnSpc>
              <a:spcBef>
                <a:spcPts val="444"/>
              </a:spcBef>
              <a:spcAft>
                <a:spcPts val="0"/>
              </a:spcAft>
              <a:buClr>
                <a:schemeClr val="dk1"/>
              </a:buClr>
              <a:buSzPct val="100909"/>
              <a:buFont typeface="Arial"/>
              <a:buChar char="•"/>
            </a:pPr>
            <a:r>
              <a:rPr lang="en-US" sz="2220"/>
              <a:t>R</a:t>
            </a:r>
            <a:r>
              <a:rPr b="0" i="0" lang="en-US" sz="2220" u="none" cap="none" strike="noStrike">
                <a:solidFill>
                  <a:schemeClr val="dk1"/>
                </a:solidFill>
                <a:latin typeface="Calibri"/>
                <a:ea typeface="Calibri"/>
                <a:cs typeface="Calibri"/>
                <a:sym typeface="Calibri"/>
              </a:rPr>
              <a:t>eflective inquiry</a:t>
            </a:r>
          </a:p>
          <a:p>
            <a:pPr indent="-342900" lvl="0" marL="342900" marR="0" rtl="0" algn="l">
              <a:lnSpc>
                <a:spcPct val="90000"/>
              </a:lnSpc>
              <a:spcBef>
                <a:spcPts val="444"/>
              </a:spcBef>
              <a:spcAft>
                <a:spcPts val="0"/>
              </a:spcAft>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Coaching/apprenticeship</a:t>
            </a:r>
          </a:p>
          <a:p>
            <a:pPr indent="-342900" lvl="0" marL="342900" marR="0" rtl="0" algn="l">
              <a:lnSpc>
                <a:spcPct val="90000"/>
              </a:lnSpc>
              <a:spcBef>
                <a:spcPts val="444"/>
              </a:spcBef>
              <a:spcAft>
                <a:spcPts val="0"/>
              </a:spcAft>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Opportunities for  learning</a:t>
            </a:r>
          </a:p>
          <a:p>
            <a:pPr indent="-342900" lvl="0" marL="342900" marR="0" rtl="0" algn="l">
              <a:lnSpc>
                <a:spcPct val="90000"/>
              </a:lnSpc>
              <a:spcBef>
                <a:spcPts val="444"/>
              </a:spcBef>
              <a:spcAft>
                <a:spcPts val="0"/>
              </a:spcAft>
              <a:buClr>
                <a:schemeClr val="dk1"/>
              </a:buClr>
              <a:buSzPct val="100909"/>
              <a:buFont typeface="Arial"/>
              <a:buChar char="•"/>
            </a:pPr>
            <a:r>
              <a:rPr lang="en-US" sz="2220"/>
              <a:t>S</a:t>
            </a:r>
            <a:r>
              <a:rPr b="0" i="0" lang="en-US" sz="2220" u="none" cap="none" strike="noStrike">
                <a:solidFill>
                  <a:schemeClr val="dk1"/>
                </a:solidFill>
                <a:latin typeface="Calibri"/>
                <a:ea typeface="Calibri"/>
                <a:cs typeface="Calibri"/>
                <a:sym typeface="Calibri"/>
              </a:rPr>
              <a:t>hared values and norms</a:t>
            </a:r>
          </a:p>
          <a:p>
            <a:pPr indent="-342900" lvl="0" marL="342900" marR="0" rtl="0" algn="l">
              <a:lnSpc>
                <a:spcPct val="90000"/>
              </a:lnSpc>
              <a:spcBef>
                <a:spcPts val="444"/>
              </a:spcBef>
              <a:spcAft>
                <a:spcPts val="0"/>
              </a:spcAft>
              <a:buClr>
                <a:schemeClr val="dk1"/>
              </a:buClr>
              <a:buSzPct val="100909"/>
              <a:buFont typeface="Arial"/>
              <a:buChar char="•"/>
            </a:pPr>
            <a:r>
              <a:rPr lang="en-US" sz="2220"/>
              <a:t>D</a:t>
            </a:r>
            <a:r>
              <a:rPr b="0" i="0" lang="en-US" sz="2220" u="none" cap="none" strike="noStrike">
                <a:solidFill>
                  <a:schemeClr val="dk1"/>
                </a:solidFill>
                <a:latin typeface="Calibri"/>
                <a:ea typeface="Calibri"/>
                <a:cs typeface="Calibri"/>
                <a:sym typeface="Calibri"/>
              </a:rPr>
              <a:t>evelopment of common practices</a:t>
            </a:r>
          </a:p>
          <a:p>
            <a:pPr indent="-342900" lvl="0" marL="342900" marR="0" rtl="0" algn="l">
              <a:lnSpc>
                <a:spcPct val="90000"/>
              </a:lnSpc>
              <a:spcBef>
                <a:spcPts val="444"/>
              </a:spcBef>
              <a:spcAft>
                <a:spcPts val="0"/>
              </a:spcAft>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Peer teaching </a:t>
            </a:r>
          </a:p>
          <a:p>
            <a:pPr indent="-342900" lvl="0" marL="342900" marR="0" rtl="0" algn="l">
              <a:lnSpc>
                <a:spcPct val="90000"/>
              </a:lnSpc>
              <a:spcBef>
                <a:spcPts val="444"/>
              </a:spcBef>
              <a:spcAft>
                <a:spcPts val="0"/>
              </a:spcAft>
              <a:buClr>
                <a:schemeClr val="dk1"/>
              </a:buClr>
              <a:buSzPct val="100909"/>
              <a:buFont typeface="Arial"/>
              <a:buChar char="•"/>
            </a:pPr>
            <a:r>
              <a:rPr lang="en-US" sz="2220"/>
              <a:t>E</a:t>
            </a:r>
            <a:r>
              <a:rPr b="0" i="0" lang="en-US" sz="2220" u="none" cap="none" strike="noStrike">
                <a:solidFill>
                  <a:schemeClr val="dk1"/>
                </a:solidFill>
                <a:latin typeface="Calibri"/>
                <a:ea typeface="Calibri"/>
                <a:cs typeface="Calibri"/>
                <a:sym typeface="Calibri"/>
              </a:rPr>
              <a:t>vidence based analysis</a:t>
            </a:r>
          </a:p>
          <a:p>
            <a:pPr indent="-342900" lvl="0" marL="342900" marR="0" rtl="0" algn="l">
              <a:lnSpc>
                <a:spcPct val="90000"/>
              </a:lnSpc>
              <a:spcBef>
                <a:spcPts val="444"/>
              </a:spcBef>
              <a:buClr>
                <a:schemeClr val="dk1"/>
              </a:buClr>
              <a:buSzPct val="100909"/>
              <a:buFont typeface="Arial"/>
              <a:buChar char="•"/>
            </a:pPr>
            <a:r>
              <a:rPr b="0" i="0" lang="en-US" sz="2220" u="none" cap="none" strike="noStrike">
                <a:solidFill>
                  <a:schemeClr val="dk1"/>
                </a:solidFill>
                <a:latin typeface="Calibri"/>
                <a:ea typeface="Calibri"/>
                <a:cs typeface="Calibri"/>
                <a:sym typeface="Calibri"/>
              </a:rPr>
              <a:t>Improved knowledge, access to care and services</a:t>
            </a:r>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0" name="Shape 200"/>
        <p:cNvGrpSpPr/>
        <p:nvPr/>
      </p:nvGrpSpPr>
      <p:grpSpPr>
        <a:xfrm>
          <a:off x="0" y="0"/>
          <a:ext cx="0" cy="0"/>
          <a:chOff x="0" y="0"/>
          <a:chExt cx="0" cy="0"/>
        </a:xfrm>
      </p:grpSpPr>
      <p:sp>
        <p:nvSpPr>
          <p:cNvPr id="201" name="Shape 201"/>
          <p:cNvSpPr txBox="1"/>
          <p:nvPr>
            <p:ph type="title"/>
          </p:nvPr>
        </p:nvSpPr>
        <p:spPr>
          <a:xfrm>
            <a:off x="914400" y="15240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Reflective Inquiry and Assessment</a:t>
            </a:r>
          </a:p>
        </p:txBody>
      </p:sp>
      <p:sp>
        <p:nvSpPr>
          <p:cNvPr id="202" name="Shape 202"/>
          <p:cNvSpPr txBox="1"/>
          <p:nvPr>
            <p:ph idx="1" type="body"/>
          </p:nvPr>
        </p:nvSpPr>
        <p:spPr>
          <a:xfrm>
            <a:off x="457200" y="2133602"/>
            <a:ext cx="7848599" cy="312419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"If I had an hour to solve a problem I would spend 55 minutes thinking about the problem and 5 minutes thinking about the solution."</a:t>
            </a:r>
          </a:p>
          <a:p>
            <a:pPr indent="0" lvl="0" marL="0" marR="0" rtl="0" algn="l">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r">
              <a:lnSpc>
                <a:spcPct val="90000"/>
              </a:lnSpc>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 Einstein</a:t>
            </a:r>
          </a:p>
          <a:p>
            <a:pPr indent="-342900" lvl="0" marL="342900" marR="0" rtl="0" algn="l">
              <a:lnSpc>
                <a:spcPct val="90000"/>
              </a:lnSpc>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6" name="Shape 206"/>
        <p:cNvGrpSpPr/>
        <p:nvPr/>
      </p:nvGrpSpPr>
      <p:grpSpPr>
        <a:xfrm>
          <a:off x="0" y="0"/>
          <a:ext cx="0" cy="0"/>
          <a:chOff x="0" y="0"/>
          <a:chExt cx="0" cy="0"/>
        </a:xfrm>
      </p:grpSpPr>
      <p:sp>
        <p:nvSpPr>
          <p:cNvPr id="207" name="Shape 207"/>
          <p:cNvSpPr txBox="1"/>
          <p:nvPr>
            <p:ph type="title"/>
          </p:nvPr>
        </p:nvSpPr>
        <p:spPr>
          <a:xfrm>
            <a:off x="914400" y="1219200"/>
            <a:ext cx="7315200" cy="1060500"/>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240" u="none" cap="none" strike="noStrike">
                <a:solidFill>
                  <a:srgbClr val="244061"/>
                </a:solidFill>
                <a:latin typeface="Calibri"/>
                <a:ea typeface="Calibri"/>
                <a:cs typeface="Calibri"/>
                <a:sym typeface="Calibri"/>
              </a:rPr>
              <a:t>START Secondary Intervention the tools of START</a:t>
            </a:r>
          </a:p>
        </p:txBody>
      </p:sp>
      <p:sp>
        <p:nvSpPr>
          <p:cNvPr id="208" name="Shape 208"/>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Certified Coordinators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Access to experts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Multimodal consult teams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CETs, START Plans, CSCPs, CSEs, SIRS, Systemic analysis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Study Groups across the country</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PLCs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In home supports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Therapeutic Centers</a:t>
            </a:r>
          </a:p>
          <a:p>
            <a:pPr indent="0" lvl="0" marL="0" marR="0" rtl="0" algn="l">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lnSpc>
                <a:spcPct val="90000"/>
              </a:lnSpc>
              <a:spcBef>
                <a:spcPts val="480"/>
              </a:spcBef>
              <a:spcAft>
                <a:spcPts val="0"/>
              </a:spcAft>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2" name="Shape 212"/>
        <p:cNvGrpSpPr/>
        <p:nvPr/>
      </p:nvGrpSpPr>
      <p:grpSpPr>
        <a:xfrm>
          <a:off x="0" y="0"/>
          <a:ext cx="0" cy="0"/>
          <a:chOff x="0" y="0"/>
          <a:chExt cx="0" cy="0"/>
        </a:xfrm>
      </p:grpSpPr>
      <p:sp>
        <p:nvSpPr>
          <p:cNvPr id="213" name="Shape 213"/>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CETs</a:t>
            </a:r>
          </a:p>
        </p:txBody>
      </p:sp>
      <p:sp>
        <p:nvSpPr>
          <p:cNvPr id="214" name="Shape 214"/>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Clinical Education for primary team and network</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Case based</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Expertise from MD and Clinical Director</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Systemic analysis from START leadership </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Can offer CEUs</a:t>
            </a: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Important collaborative monthly forum</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ctrTitle"/>
          </p:nvPr>
        </p:nvSpPr>
        <p:spPr>
          <a:xfrm>
            <a:off x="914400" y="2133601"/>
            <a:ext cx="7315200" cy="761999"/>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t/>
            </a:r>
            <a:endParaRPr sz="4800"/>
          </a:p>
          <a:p>
            <a:pPr indent="0" lvl="0" marL="0" marR="0" rtl="0" algn="ctr">
              <a:spcBef>
                <a:spcPts val="0"/>
              </a:spcBef>
              <a:buClr>
                <a:srgbClr val="244061"/>
              </a:buClr>
              <a:buSzPct val="25000"/>
              <a:buFont typeface="Calibri"/>
              <a:buNone/>
            </a:pPr>
            <a:r>
              <a:t/>
            </a:r>
            <a:endParaRPr sz="4800"/>
          </a:p>
          <a:p>
            <a:pPr indent="0" lvl="0" marL="0" marR="0" rtl="0" algn="ctr">
              <a:spcBef>
                <a:spcPts val="0"/>
              </a:spcBef>
              <a:buClr>
                <a:srgbClr val="244061"/>
              </a:buClr>
              <a:buSzPct val="25000"/>
              <a:buFont typeface="Calibri"/>
              <a:buNone/>
            </a:pPr>
            <a:r>
              <a:t/>
            </a:r>
            <a:endParaRPr sz="4800"/>
          </a:p>
          <a:p>
            <a:pPr indent="0" lvl="0" marL="0" marR="0" rtl="0" algn="ctr">
              <a:spcBef>
                <a:spcPts val="0"/>
              </a:spcBef>
              <a:buClr>
                <a:srgbClr val="244061"/>
              </a:buClr>
              <a:buSzPct val="25000"/>
              <a:buFont typeface="Calibri"/>
              <a:buNone/>
            </a:pPr>
            <a:r>
              <a:rPr b="1" i="0" lang="en-US" sz="4800" u="none" cap="none" strike="noStrike">
                <a:solidFill>
                  <a:srgbClr val="244061"/>
                </a:solidFill>
                <a:latin typeface="Calibri"/>
                <a:ea typeface="Calibri"/>
                <a:cs typeface="Calibri"/>
                <a:sym typeface="Calibri"/>
              </a:rPr>
              <a:t>The START Model</a:t>
            </a:r>
          </a:p>
          <a:p>
            <a:pPr indent="0" lvl="0" marL="0" marR="0" rtl="0" algn="l">
              <a:spcBef>
                <a:spcPts val="0"/>
              </a:spcBef>
              <a:buClr>
                <a:srgbClr val="244061"/>
              </a:buClr>
              <a:buSzPct val="25000"/>
              <a:buFont typeface="Calibri"/>
              <a:buNone/>
            </a:pPr>
            <a:r>
              <a:rPr lang="en-US">
                <a:solidFill>
                  <a:srgbClr val="FF0000"/>
                </a:solidFill>
              </a:rPr>
              <a:t>S</a:t>
            </a:r>
            <a:r>
              <a:rPr lang="en-US"/>
              <a:t>ystemic</a:t>
            </a:r>
          </a:p>
          <a:p>
            <a:pPr indent="0" lvl="0" marL="0" marR="0" rtl="0" algn="l">
              <a:spcBef>
                <a:spcPts val="0"/>
              </a:spcBef>
              <a:buClr>
                <a:srgbClr val="244061"/>
              </a:buClr>
              <a:buSzPct val="25000"/>
              <a:buFont typeface="Calibri"/>
              <a:buNone/>
            </a:pPr>
            <a:r>
              <a:rPr lang="en-US">
                <a:solidFill>
                  <a:srgbClr val="FF0000"/>
                </a:solidFill>
              </a:rPr>
              <a:t>T</a:t>
            </a:r>
            <a:r>
              <a:rPr lang="en-US"/>
              <a:t>herapeutic</a:t>
            </a:r>
          </a:p>
          <a:p>
            <a:pPr indent="0" lvl="0" marL="0" marR="0" rtl="0" algn="l">
              <a:spcBef>
                <a:spcPts val="0"/>
              </a:spcBef>
              <a:buClr>
                <a:srgbClr val="244061"/>
              </a:buClr>
              <a:buSzPct val="25000"/>
              <a:buFont typeface="Calibri"/>
              <a:buNone/>
            </a:pPr>
            <a:r>
              <a:rPr lang="en-US">
                <a:solidFill>
                  <a:srgbClr val="FF0000"/>
                </a:solidFill>
              </a:rPr>
              <a:t>A</a:t>
            </a:r>
            <a:r>
              <a:rPr lang="en-US"/>
              <a:t>ssessment</a:t>
            </a:r>
          </a:p>
          <a:p>
            <a:pPr indent="0" lvl="0" marL="0" marR="0" rtl="0" algn="l">
              <a:spcBef>
                <a:spcPts val="0"/>
              </a:spcBef>
              <a:buClr>
                <a:srgbClr val="244061"/>
              </a:buClr>
              <a:buSzPct val="25000"/>
              <a:buFont typeface="Calibri"/>
              <a:buNone/>
            </a:pPr>
            <a:r>
              <a:rPr lang="en-US">
                <a:solidFill>
                  <a:srgbClr val="FF0000"/>
                </a:solidFill>
              </a:rPr>
              <a:t>R</a:t>
            </a:r>
            <a:r>
              <a:rPr lang="en-US"/>
              <a:t>esource</a:t>
            </a:r>
          </a:p>
          <a:p>
            <a:pPr indent="0" lvl="0" marL="0" marR="0" rtl="0" algn="l">
              <a:spcBef>
                <a:spcPts val="0"/>
              </a:spcBef>
              <a:buClr>
                <a:srgbClr val="244061"/>
              </a:buClr>
              <a:buSzPct val="25000"/>
              <a:buFont typeface="Calibri"/>
              <a:buNone/>
            </a:pPr>
            <a:r>
              <a:rPr lang="en-US">
                <a:solidFill>
                  <a:srgbClr val="FF0000"/>
                </a:solidFill>
              </a:rPr>
              <a:t>T</a:t>
            </a:r>
            <a:r>
              <a:rPr lang="en-US"/>
              <a:t>reatment</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8" name="Shape 218"/>
        <p:cNvGrpSpPr/>
        <p:nvPr/>
      </p:nvGrpSpPr>
      <p:grpSpPr>
        <a:xfrm>
          <a:off x="0" y="0"/>
          <a:ext cx="0" cy="0"/>
          <a:chOff x="0" y="0"/>
          <a:chExt cx="0" cy="0"/>
        </a:xfrm>
      </p:grpSpPr>
      <p:sp>
        <p:nvSpPr>
          <p:cNvPr id="219" name="Shape 219"/>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240" u="none" cap="none" strike="noStrike">
                <a:solidFill>
                  <a:srgbClr val="244061"/>
                </a:solidFill>
                <a:latin typeface="Calibri"/>
                <a:ea typeface="Calibri"/>
                <a:cs typeface="Calibri"/>
                <a:sym typeface="Calibri"/>
              </a:rPr>
              <a:t> Tertiary Intervention: 24 hour Community-Based Crisis Response</a:t>
            </a:r>
          </a:p>
        </p:txBody>
      </p:sp>
      <p:sp>
        <p:nvSpPr>
          <p:cNvPr id="220" name="Shape 220"/>
          <p:cNvSpPr txBox="1"/>
          <p:nvPr>
            <p:ph idx="1" type="body"/>
          </p:nvPr>
        </p:nvSpPr>
        <p:spPr>
          <a:xfrm>
            <a:off x="457200" y="2133600"/>
            <a:ext cx="8280300" cy="42975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Integrated into the overall system, use a multidisciplinary team approach, and be able to communicate effectively; Working with inpatient units, mobile crisis teams, emergency rooms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Crisis Evaluation, Prevention, Intervention, and Stabilization: START Center</a:t>
            </a:r>
          </a:p>
          <a:p>
            <a:pPr indent="-342900" lvl="0" marL="342900" marR="0" rtl="0" algn="l">
              <a:lnSpc>
                <a:spcPct val="90000"/>
              </a:lnSpc>
              <a:spcBef>
                <a:spcPts val="480"/>
              </a:spcBef>
              <a:spcAft>
                <a:spcPts val="0"/>
              </a:spcAft>
              <a:buClr>
                <a:schemeClr val="dk1"/>
              </a:buClr>
              <a:buSzPct val="100000"/>
              <a:buFont typeface="Arial"/>
              <a:buChar char="•"/>
            </a:pPr>
            <a:r>
              <a:rPr b="0" i="0" lang="en-US" sz="2400" u="sng" cap="none" strike="noStrike">
                <a:solidFill>
                  <a:schemeClr val="dk1"/>
                </a:solidFill>
                <a:latin typeface="Calibri"/>
                <a:ea typeface="Calibri"/>
                <a:cs typeface="Calibri"/>
                <a:sym typeface="Calibri"/>
              </a:rPr>
              <a:t>24 hour access to care providers for assistance w</a:t>
            </a:r>
            <a:r>
              <a:rPr lang="en-US" u="sng"/>
              <a:t>ithin 2 hours</a:t>
            </a:r>
          </a:p>
          <a:p>
            <a:pPr indent="-342900" lvl="0" marL="342900" marR="0" rtl="0" algn="l">
              <a:lnSpc>
                <a:spcPct val="90000"/>
              </a:lnSpc>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Discharge planning meetings within 24 hours with START Coordinators linked with in-home services, inpatient and START Resource Centers</a:t>
            </a: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4" name="Shape 224"/>
        <p:cNvGrpSpPr/>
        <p:nvPr/>
      </p:nvGrpSpPr>
      <p:grpSpPr>
        <a:xfrm>
          <a:off x="0" y="0"/>
          <a:ext cx="0" cy="0"/>
          <a:chOff x="0" y="0"/>
          <a:chExt cx="0" cy="0"/>
        </a:xfrm>
      </p:grpSpPr>
      <p:sp>
        <p:nvSpPr>
          <p:cNvPr id="225" name="Shape 225"/>
          <p:cNvSpPr txBox="1"/>
          <p:nvPr>
            <p:ph type="title"/>
          </p:nvPr>
        </p:nvSpPr>
        <p:spPr>
          <a:xfrm>
            <a:off x="620450" y="1981200"/>
            <a:ext cx="7609200" cy="1853700"/>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4600" u="none" cap="none" strike="noStrike">
                <a:solidFill>
                  <a:srgbClr val="244061"/>
                </a:solidFill>
                <a:latin typeface="Calibri"/>
                <a:ea typeface="Calibri"/>
                <a:cs typeface="Calibri"/>
                <a:sym typeface="Calibri"/>
              </a:rPr>
              <a:t>START Resource Center-Based and Mobile Supports</a:t>
            </a:r>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0" name="Shape 230"/>
        <p:cNvGrpSpPr/>
        <p:nvPr/>
      </p:nvGrpSpPr>
      <p:grpSpPr>
        <a:xfrm>
          <a:off x="0" y="0"/>
          <a:ext cx="0" cy="0"/>
          <a:chOff x="0" y="0"/>
          <a:chExt cx="0" cy="0"/>
        </a:xfrm>
      </p:grpSpPr>
      <p:sp>
        <p:nvSpPr>
          <p:cNvPr id="231" name="Shape 231"/>
          <p:cNvSpPr txBox="1"/>
          <p:nvPr>
            <p:ph type="ctrTitle"/>
          </p:nvPr>
        </p:nvSpPr>
        <p:spPr>
          <a:xfrm>
            <a:off x="990600" y="1600200"/>
            <a:ext cx="7315200" cy="761999"/>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Listening to Underst</a:t>
            </a:r>
            <a:r>
              <a:rPr lang="en-US"/>
              <a:t>and</a:t>
            </a:r>
          </a:p>
        </p:txBody>
      </p:sp>
      <p:sp>
        <p:nvSpPr>
          <p:cNvPr id="232" name="Shape 232"/>
          <p:cNvSpPr txBox="1"/>
          <p:nvPr>
            <p:ph idx="1" type="subTitle"/>
          </p:nvPr>
        </p:nvSpPr>
        <p:spPr>
          <a:xfrm>
            <a:off x="1066800" y="2514600"/>
            <a:ext cx="7391399" cy="3962399"/>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"Time after time, I have found that when people are taken seriously, when they are respected, when their behavior is interpreted, understood and responded to accurately, when they are engaged in mutual dialogue rather than subjected to unilateral schemes of 'behavior management,' somehow as if miraculously, they become more ordinary. I know a number of people who have had severe reputations who have shed them when those supporting them listened more carefully."</a:t>
            </a:r>
          </a:p>
          <a:p>
            <a:pPr indent="0" lvl="0" marL="0" marR="0" rtl="0" algn="ctr">
              <a:lnSpc>
                <a:spcPct val="90000"/>
              </a:lnSpc>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ctr">
              <a:lnSpc>
                <a:spcPct val="90000"/>
              </a:lnSpc>
              <a:spcBef>
                <a:spcPts val="480"/>
              </a:spcBef>
              <a:buClr>
                <a:schemeClr val="dk1"/>
              </a:buClr>
              <a:buSzPct val="25000"/>
              <a:buFont typeface="Arial"/>
              <a:buNone/>
            </a:pPr>
            <a:r>
              <a:rPr b="0" i="0" lang="en-US" sz="2400" u="none" cap="none" strike="noStrike">
                <a:solidFill>
                  <a:schemeClr val="dk1"/>
                </a:solidFill>
                <a:latin typeface="Calibri"/>
                <a:ea typeface="Calibri"/>
                <a:cs typeface="Calibri"/>
                <a:sym typeface="Calibri"/>
              </a:rPr>
              <a:t>				Herb Lovett, Ph.D.</a:t>
            </a:r>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914400" y="1295400"/>
            <a:ext cx="7391399" cy="990599"/>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240" u="none" cap="none" strike="noStrike">
                <a:solidFill>
                  <a:srgbClr val="244061"/>
                </a:solidFill>
                <a:latin typeface="Calibri"/>
                <a:ea typeface="Calibri"/>
                <a:cs typeface="Calibri"/>
                <a:sym typeface="Calibri"/>
              </a:rPr>
              <a:t>Short-Term Center-Based and Mobile Support Services</a:t>
            </a:r>
          </a:p>
        </p:txBody>
      </p:sp>
      <p:sp>
        <p:nvSpPr>
          <p:cNvPr id="239" name="Shape 239"/>
          <p:cNvSpPr txBox="1"/>
          <p:nvPr>
            <p:ph idx="1" type="body"/>
          </p:nvPr>
        </p:nvSpPr>
        <p:spPr>
          <a:xfrm>
            <a:off x="457200" y="2438400"/>
            <a:ext cx="7772400" cy="4314600"/>
          </a:xfrm>
          <a:prstGeom prst="rect">
            <a:avLst/>
          </a:prstGeom>
          <a:noFill/>
          <a:ln>
            <a:noFill/>
          </a:ln>
        </p:spPr>
        <p:txBody>
          <a:bodyPr anchorCtr="0" anchor="t" bIns="45700" lIns="91425" rIns="91425" tIns="45700">
            <a:noAutofit/>
          </a:bodyPr>
          <a:lstStyle/>
          <a:p>
            <a:pPr indent="-342900" lvl="0" marL="800100" rtl="0">
              <a:spcBef>
                <a:spcPts val="0"/>
              </a:spcBef>
              <a:buClr>
                <a:schemeClr val="dk1"/>
              </a:buClr>
              <a:buSzPct val="100000"/>
              <a:buFont typeface="Arial"/>
              <a:buChar char="•"/>
            </a:pPr>
            <a:r>
              <a:rPr lang="en-US"/>
              <a:t>Diagnosis and treatment formulation</a:t>
            </a:r>
          </a:p>
          <a:p>
            <a:pPr indent="-342900" lvl="0" marL="800100" rtl="0">
              <a:spcBef>
                <a:spcPts val="0"/>
              </a:spcBef>
              <a:buClr>
                <a:schemeClr val="dk1"/>
              </a:buClr>
              <a:buSzPct val="100000"/>
              <a:buFont typeface="Arial"/>
              <a:buChar char="•"/>
            </a:pPr>
            <a:r>
              <a:rPr lang="en-US"/>
              <a:t>Positive psychology approach; health and wellness</a:t>
            </a:r>
          </a:p>
          <a:p>
            <a:pPr indent="-342900" lvl="0" marL="800100" rtl="0">
              <a:spcBef>
                <a:spcPts val="0"/>
              </a:spcBef>
              <a:buClr>
                <a:schemeClr val="dk1"/>
              </a:buClr>
              <a:buSzPct val="100000"/>
              <a:buFont typeface="Arial"/>
              <a:buChar char="•"/>
            </a:pPr>
            <a:r>
              <a:rPr lang="en-US"/>
              <a:t>Symptom monitoring</a:t>
            </a:r>
          </a:p>
          <a:p>
            <a:pPr indent="-342900" lvl="0" marL="800100" rtl="0">
              <a:spcBef>
                <a:spcPts val="0"/>
              </a:spcBef>
              <a:buClr>
                <a:schemeClr val="dk1"/>
              </a:buClr>
              <a:buSzPct val="100000"/>
              <a:buFont typeface="Arial"/>
              <a:buChar char="•"/>
            </a:pPr>
            <a:r>
              <a:rPr lang="en-US"/>
              <a:t>Emergency support</a:t>
            </a:r>
          </a:p>
          <a:p>
            <a:pPr indent="-342900" lvl="0" marL="800100" rtl="0">
              <a:spcBef>
                <a:spcPts val="0"/>
              </a:spcBef>
              <a:buClr>
                <a:schemeClr val="dk1"/>
              </a:buClr>
              <a:buSzPct val="100000"/>
              <a:buFont typeface="Arial"/>
              <a:buChar char="•"/>
            </a:pPr>
            <a:r>
              <a:rPr lang="en-US"/>
              <a:t>Hospital diversion</a:t>
            </a:r>
          </a:p>
          <a:p>
            <a:pPr indent="-342900" lvl="0" marL="800100" rtl="0">
              <a:spcBef>
                <a:spcPts val="0"/>
              </a:spcBef>
              <a:buClr>
                <a:schemeClr val="dk1"/>
              </a:buClr>
              <a:buSzPct val="100000"/>
              <a:buFont typeface="Arial"/>
              <a:buChar char="•"/>
            </a:pPr>
            <a:r>
              <a:rPr lang="en-US"/>
              <a:t>Community transition from hospital</a:t>
            </a:r>
          </a:p>
          <a:p>
            <a:pPr indent="-342900" lvl="0" marL="800100" rtl="0">
              <a:spcBef>
                <a:spcPts val="0"/>
              </a:spcBef>
              <a:buClr>
                <a:schemeClr val="dk1"/>
              </a:buClr>
              <a:buSzPct val="100000"/>
              <a:buFont typeface="Arial"/>
              <a:buChar char="•"/>
            </a:pPr>
            <a:r>
              <a:rPr lang="en-US"/>
              <a:t>Family support and education</a:t>
            </a:r>
          </a:p>
          <a:p>
            <a:pPr indent="0" lvl="0" marL="0" marR="0" rtl="0" algn="l">
              <a:spcBef>
                <a:spcPts val="480"/>
              </a:spcBef>
              <a:buNone/>
            </a:pPr>
            <a:r>
              <a:t/>
            </a:r>
            <a:endParaRPr/>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lang="en-US"/>
              <a:t>Service at the Resource Center</a:t>
            </a:r>
          </a:p>
        </p:txBody>
      </p:sp>
      <p:sp>
        <p:nvSpPr>
          <p:cNvPr id="245" name="Shape 245"/>
          <p:cNvSpPr txBox="1"/>
          <p:nvPr>
            <p:ph idx="1" type="body"/>
          </p:nvPr>
        </p:nvSpPr>
        <p:spPr>
          <a:xfrm>
            <a:off x="381000" y="2042600"/>
            <a:ext cx="7848600" cy="43737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rPr b="0" i="0" lang="en-US" sz="2600" u="none" cap="none" strike="noStrike">
                <a:solidFill>
                  <a:schemeClr val="dk1"/>
                </a:solidFill>
                <a:latin typeface="Calibri"/>
                <a:ea typeface="Calibri"/>
                <a:cs typeface="Calibri"/>
                <a:sym typeface="Calibri"/>
              </a:rPr>
              <a:t>Guest services include:</a:t>
            </a:r>
            <a:br>
              <a:rPr b="0" i="0" lang="en-US" sz="2600" u="none" cap="none" strike="noStrike">
                <a:solidFill>
                  <a:schemeClr val="dk1"/>
                </a:solidFill>
                <a:latin typeface="Calibri"/>
                <a:ea typeface="Calibri"/>
                <a:cs typeface="Calibri"/>
                <a:sym typeface="Calibri"/>
              </a:rPr>
            </a:br>
          </a:p>
          <a:p>
            <a:pPr indent="-342900" lvl="0" marL="342900" marR="0" rtl="0" algn="l">
              <a:spcBef>
                <a:spcPts val="52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Planned site-based  </a:t>
            </a:r>
            <a:br>
              <a:rPr b="0" i="0" lang="en-US" sz="2600" u="none" cap="none" strike="noStrike">
                <a:solidFill>
                  <a:schemeClr val="dk1"/>
                </a:solidFill>
                <a:latin typeface="Calibri"/>
                <a:ea typeface="Calibri"/>
                <a:cs typeface="Calibri"/>
                <a:sym typeface="Calibri"/>
              </a:rPr>
            </a:br>
          </a:p>
          <a:p>
            <a:pPr indent="-342900" lvl="0" marL="342900" marR="0" rtl="0" algn="l">
              <a:spcBef>
                <a:spcPts val="52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Emergency site-based </a:t>
            </a:r>
            <a:br>
              <a:rPr b="0" i="0" lang="en-US" sz="2600" u="none" cap="none" strike="noStrike">
                <a:solidFill>
                  <a:schemeClr val="dk1"/>
                </a:solidFill>
                <a:latin typeface="Calibri"/>
                <a:ea typeface="Calibri"/>
                <a:cs typeface="Calibri"/>
                <a:sym typeface="Calibri"/>
              </a:rPr>
            </a:br>
          </a:p>
          <a:p>
            <a:pPr indent="-342900" lvl="0" marL="342900" marR="0" rtl="0" algn="l">
              <a:spcBef>
                <a:spcPts val="52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Mobile in-home supports</a:t>
            </a:r>
          </a:p>
          <a:p>
            <a:pPr indent="-342900" lvl="0" marL="34290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9" name="Shape 249"/>
        <p:cNvGrpSpPr/>
        <p:nvPr/>
      </p:nvGrpSpPr>
      <p:grpSpPr>
        <a:xfrm>
          <a:off x="0" y="0"/>
          <a:ext cx="0" cy="0"/>
          <a:chOff x="0" y="0"/>
          <a:chExt cx="0" cy="0"/>
        </a:xfrm>
      </p:grpSpPr>
      <p:sp>
        <p:nvSpPr>
          <p:cNvPr id="250" name="Shape 250"/>
          <p:cNvSpPr txBox="1"/>
          <p:nvPr>
            <p:ph type="ctrTitle"/>
          </p:nvPr>
        </p:nvSpPr>
        <p:spPr>
          <a:xfrm>
            <a:off x="914400" y="2133601"/>
            <a:ext cx="7315200" cy="761999"/>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4600" u="none" cap="none" strike="noStrike">
                <a:solidFill>
                  <a:srgbClr val="244061"/>
                </a:solidFill>
                <a:latin typeface="Calibri"/>
                <a:ea typeface="Calibri"/>
                <a:cs typeface="Calibri"/>
                <a:sym typeface="Calibri"/>
              </a:rPr>
              <a:t>The START Re</a:t>
            </a:r>
            <a:r>
              <a:rPr lang="en-US" sz="4600"/>
              <a:t>source </a:t>
            </a:r>
            <a:r>
              <a:rPr b="1" i="0" lang="en-US" sz="4600" u="none" cap="none" strike="noStrike">
                <a:solidFill>
                  <a:srgbClr val="244061"/>
                </a:solidFill>
                <a:latin typeface="Calibri"/>
                <a:ea typeface="Calibri"/>
                <a:cs typeface="Calibri"/>
                <a:sym typeface="Calibri"/>
              </a:rPr>
              <a:t>Center </a:t>
            </a:r>
          </a:p>
        </p:txBody>
      </p:sp>
      <p:sp>
        <p:nvSpPr>
          <p:cNvPr id="251" name="Shape 251"/>
          <p:cNvSpPr txBox="1"/>
          <p:nvPr>
            <p:ph idx="1" type="subTitle"/>
          </p:nvPr>
        </p:nvSpPr>
        <p:spPr>
          <a:xfrm>
            <a:off x="1371600" y="3276600"/>
            <a:ext cx="6400799" cy="1752600"/>
          </a:xfrm>
          <a:prstGeom prst="rect">
            <a:avLst/>
          </a:prstGeom>
          <a:noFill/>
          <a:ln>
            <a:noFill/>
          </a:ln>
        </p:spPr>
        <p:txBody>
          <a:bodyPr anchorCtr="0" anchor="t" bIns="45700" lIns="91425" rIns="91425" tIns="45700">
            <a:noAutofit/>
          </a:bodyPr>
          <a:lstStyle/>
          <a:p>
            <a:pPr lvl="0" rtl="0">
              <a:spcBef>
                <a:spcPts val="0"/>
              </a:spcBef>
              <a:buClr>
                <a:srgbClr val="244061"/>
              </a:buClr>
              <a:buSzPct val="25000"/>
              <a:buFont typeface="Calibri"/>
              <a:buNone/>
            </a:pPr>
            <a:r>
              <a:rPr b="1" lang="en-US">
                <a:solidFill>
                  <a:srgbClr val="244061"/>
                </a:solidFill>
              </a:rPr>
              <a:t>4 Bedroom Home, Low-Sensory, Group Space</a:t>
            </a:r>
            <a:r>
              <a:rPr b="1" lang="en-US" sz="3600">
                <a:solidFill>
                  <a:srgbClr val="244061"/>
                </a:solidFill>
              </a:rPr>
              <a:t> </a:t>
            </a:r>
          </a:p>
          <a:p>
            <a:pPr lvl="0" rtl="0">
              <a:spcBef>
                <a:spcPts val="0"/>
              </a:spcBef>
              <a:buClr>
                <a:srgbClr val="244061"/>
              </a:buClr>
              <a:buSzPct val="25000"/>
              <a:buFont typeface="Calibri"/>
              <a:buNone/>
            </a:pPr>
            <a:r>
              <a:rPr b="1" lang="en-US">
                <a:solidFill>
                  <a:srgbClr val="7B171A"/>
                </a:solidFill>
              </a:rPr>
              <a:t>2 Crisis Beds</a:t>
            </a:r>
          </a:p>
          <a:p>
            <a:pPr lvl="0" rtl="0">
              <a:spcBef>
                <a:spcPts val="0"/>
              </a:spcBef>
              <a:buClr>
                <a:srgbClr val="244061"/>
              </a:buClr>
              <a:buSzPct val="25000"/>
              <a:buFont typeface="Calibri"/>
              <a:buNone/>
            </a:pPr>
            <a:r>
              <a:rPr b="1" lang="en-US">
                <a:solidFill>
                  <a:srgbClr val="7B171A"/>
                </a:solidFill>
              </a:rPr>
              <a:t>2 Planned Beds</a:t>
            </a:r>
          </a:p>
          <a:p>
            <a:pPr indent="0" lvl="0" marL="0" marR="0" rtl="0" algn="ctr">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ctr">
              <a:spcBef>
                <a:spcPts val="480"/>
              </a:spcBef>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5" name="Shape 255"/>
        <p:cNvGrpSpPr/>
        <p:nvPr/>
      </p:nvGrpSpPr>
      <p:grpSpPr>
        <a:xfrm>
          <a:off x="0" y="0"/>
          <a:ext cx="0" cy="0"/>
          <a:chOff x="0" y="0"/>
          <a:chExt cx="0" cy="0"/>
        </a:xfrm>
      </p:grpSpPr>
      <p:sp>
        <p:nvSpPr>
          <p:cNvPr id="256" name="Shape 256"/>
          <p:cNvSpPr txBox="1"/>
          <p:nvPr>
            <p:ph type="title"/>
          </p:nvPr>
        </p:nvSpPr>
        <p:spPr>
          <a:xfrm>
            <a:off x="914400" y="1219200"/>
            <a:ext cx="7315200" cy="1001100"/>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Principle approaches to care at the Resource Center</a:t>
            </a:r>
          </a:p>
        </p:txBody>
      </p:sp>
      <p:sp>
        <p:nvSpPr>
          <p:cNvPr id="257" name="Shape 257"/>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None/>
            </a:pPr>
            <a:r>
              <a:t/>
            </a:r>
            <a:endParaRPr/>
          </a:p>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“Guests”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Focus on positive psychology, positive characteristics from the time of admission and throughout the stay</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Sensory reduction room for people with autism and others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All activities can be conducted in home</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Trauma informed approach</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Communication and collaboration with host home and providers</a:t>
            </a: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Data collection and assessment</a:t>
            </a:r>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1" name="Shape 261"/>
        <p:cNvGrpSpPr/>
        <p:nvPr/>
      </p:nvGrpSpPr>
      <p:grpSpPr>
        <a:xfrm>
          <a:off x="0" y="0"/>
          <a:ext cx="0" cy="0"/>
          <a:chOff x="0" y="0"/>
          <a:chExt cx="0" cy="0"/>
        </a:xfrm>
      </p:grpSpPr>
      <p:sp>
        <p:nvSpPr>
          <p:cNvPr id="262" name="Shape 262"/>
          <p:cNvSpPr txBox="1"/>
          <p:nvPr>
            <p:ph type="title"/>
          </p:nvPr>
        </p:nvSpPr>
        <p:spPr>
          <a:xfrm>
            <a:off x="914400" y="1509400"/>
            <a:ext cx="7315200" cy="1051800"/>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A Typical Day at the Re</a:t>
            </a:r>
            <a:r>
              <a:rPr lang="en-US"/>
              <a:t>source </a:t>
            </a:r>
            <a:r>
              <a:rPr b="1" i="0" lang="en-US" sz="3600" u="none" cap="none" strike="noStrike">
                <a:solidFill>
                  <a:srgbClr val="244061"/>
                </a:solidFill>
                <a:latin typeface="Calibri"/>
                <a:ea typeface="Calibri"/>
                <a:cs typeface="Calibri"/>
                <a:sym typeface="Calibri"/>
              </a:rPr>
              <a:t>Center</a:t>
            </a:r>
          </a:p>
          <a:p>
            <a:pPr indent="0" lvl="0" marL="0" marR="0" rtl="0" algn="ctr">
              <a:spcBef>
                <a:spcPts val="0"/>
              </a:spcBef>
              <a:buClr>
                <a:srgbClr val="244061"/>
              </a:buClr>
              <a:buSzPct val="25000"/>
              <a:buFont typeface="Calibri"/>
              <a:buNone/>
            </a:pPr>
            <a:r>
              <a:t/>
            </a:r>
            <a:endParaRPr b="1" i="0" sz="3600" u="none" cap="none" strike="noStrike">
              <a:solidFill>
                <a:srgbClr val="244061"/>
              </a:solidFill>
              <a:latin typeface="Calibri"/>
              <a:ea typeface="Calibri"/>
              <a:cs typeface="Calibri"/>
              <a:sym typeface="Calibri"/>
            </a:endParaRPr>
          </a:p>
        </p:txBody>
      </p:sp>
      <p:sp>
        <p:nvSpPr>
          <p:cNvPr id="263" name="Shape 263"/>
          <p:cNvSpPr txBox="1"/>
          <p:nvPr>
            <p:ph idx="1" type="body"/>
          </p:nvPr>
        </p:nvSpPr>
        <p:spPr>
          <a:xfrm>
            <a:off x="457200" y="2667000"/>
            <a:ext cx="8191500" cy="3764100"/>
          </a:xfrm>
          <a:prstGeom prst="rect">
            <a:avLst/>
          </a:prstGeom>
          <a:noFill/>
          <a:ln>
            <a:noFill/>
          </a:ln>
        </p:spPr>
        <p:txBody>
          <a:bodyPr anchorCtr="0" anchor="t" bIns="45700" lIns="91425" rIns="91425" tIns="45700">
            <a:noAutofit/>
          </a:bodyPr>
          <a:lstStyle/>
          <a:p>
            <a:pPr indent="-381000" lvl="0" marL="457200" marR="0" rtl="0" algn="l">
              <a:spcBef>
                <a:spcPts val="0"/>
              </a:spcBef>
              <a:spcAft>
                <a:spcPts val="0"/>
              </a:spcAft>
              <a:buClr>
                <a:schemeClr val="dk1"/>
              </a:buClr>
              <a:buSzPct val="100000"/>
              <a:buFont typeface="Calibri"/>
            </a:pPr>
            <a:r>
              <a:rPr b="0" i="0" lang="en-US" sz="2400" cap="none" strike="noStrike">
                <a:solidFill>
                  <a:schemeClr val="dk1"/>
                </a:solidFill>
                <a:latin typeface="Calibri"/>
                <a:ea typeface="Calibri"/>
                <a:cs typeface="Calibri"/>
                <a:sym typeface="Calibri"/>
              </a:rPr>
              <a:t>Self-care/ADLs</a:t>
            </a:r>
          </a:p>
          <a:p>
            <a:pPr indent="-228600" lvl="0" marL="457200" rtl="0">
              <a:spcBef>
                <a:spcPts val="0"/>
              </a:spcBef>
            </a:pPr>
            <a:r>
              <a:rPr lang="en-US"/>
              <a:t>Healthy eating </a:t>
            </a:r>
          </a:p>
          <a:p>
            <a:pPr indent="-228600" lvl="0" marL="457200" rtl="0">
              <a:spcBef>
                <a:spcPts val="0"/>
              </a:spcBef>
            </a:pPr>
            <a:r>
              <a:rPr lang="en-US"/>
              <a:t>Exercise/Movement (at least 30 minutes/day)</a:t>
            </a:r>
          </a:p>
          <a:p>
            <a:pPr indent="-228600" lvl="0" marL="457200" rtl="0">
              <a:spcBef>
                <a:spcPts val="0"/>
              </a:spcBef>
            </a:pPr>
            <a:r>
              <a:rPr lang="en-US"/>
              <a:t>Community experiences (4-7 days per week based on person-centered goals)</a:t>
            </a:r>
          </a:p>
          <a:p>
            <a:pPr indent="-228600" lvl="0" marL="457200" rtl="0">
              <a:spcBef>
                <a:spcPts val="0"/>
              </a:spcBef>
            </a:pPr>
            <a:r>
              <a:rPr lang="en-US"/>
              <a:t>Giving back (Volunteerism)</a:t>
            </a:r>
          </a:p>
          <a:p>
            <a:pPr indent="-228600" lvl="0" marL="457200" rtl="0">
              <a:spcBef>
                <a:spcPts val="0"/>
              </a:spcBef>
            </a:pPr>
            <a:r>
              <a:rPr lang="en-US"/>
              <a:t>Assistive technology or other communication devices are permitted. </a:t>
            </a:r>
          </a:p>
          <a:p>
            <a:pPr indent="-228600" lvl="1" marL="914400" rtl="0">
              <a:spcBef>
                <a:spcPts val="0"/>
              </a:spcBef>
            </a:pPr>
            <a:r>
              <a:rPr lang="en-US"/>
              <a:t>Other technology is not permitted as it is believed to interfere with the therapeutic process and participation</a:t>
            </a: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ph idx="1" type="body"/>
          </p:nvPr>
        </p:nvSpPr>
        <p:spPr>
          <a:xfrm>
            <a:off x="472025" y="2546351"/>
            <a:ext cx="7848600" cy="3840300"/>
          </a:xfrm>
          <a:prstGeom prst="rect">
            <a:avLst/>
          </a:prstGeom>
          <a:noFill/>
          <a:ln>
            <a:noFill/>
          </a:ln>
        </p:spPr>
        <p:txBody>
          <a:bodyPr anchorCtr="0" anchor="t" bIns="45700" lIns="91425" rIns="91425" tIns="45700">
            <a:noAutofit/>
          </a:bodyPr>
          <a:lstStyle/>
          <a:p>
            <a:pPr indent="0" lvl="0" marL="0" marR="0" rtl="0" algn="l">
              <a:spcBef>
                <a:spcPts val="480"/>
              </a:spcBef>
              <a:spcAft>
                <a:spcPts val="0"/>
              </a:spcAft>
              <a:buNone/>
            </a:pPr>
            <a:r>
              <a:rPr b="0" i="0" lang="en-US" sz="2400" u="none" cap="none" strike="noStrike">
                <a:solidFill>
                  <a:schemeClr val="dk1"/>
                </a:solidFill>
                <a:latin typeface="Calibri"/>
                <a:ea typeface="Calibri"/>
                <a:cs typeface="Calibri"/>
                <a:sym typeface="Calibri"/>
              </a:rPr>
              <a:t>Occurs with partners throughout the day with close attention to the goals and objectives of the Center admission, clinical and treatment modifications, and communication with the individual’s family and primary team throughout the stay. Further, all community activities are designed to be easily replicated once the person returns home; they should not have associated excessive costs or planning aspects that will deter replication. </a:t>
            </a: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
        <p:nvSpPr>
          <p:cNvPr id="269" name="Shape 269"/>
          <p:cNvSpPr txBox="1"/>
          <p:nvPr/>
        </p:nvSpPr>
        <p:spPr>
          <a:xfrm>
            <a:off x="510125" y="1295400"/>
            <a:ext cx="7772400" cy="685800"/>
          </a:xfrm>
          <a:prstGeom prst="rect">
            <a:avLst/>
          </a:prstGeom>
          <a:noFill/>
          <a:ln>
            <a:noFill/>
          </a:ln>
        </p:spPr>
        <p:txBody>
          <a:bodyPr anchorCtr="0" anchor="ctr" bIns="45700" lIns="91425" rIns="91425" tIns="45700">
            <a:noAutofit/>
          </a:bodyPr>
          <a:lstStyle/>
          <a:p>
            <a:pPr indent="0" lvl="0" marL="0" marR="0" rtl="0" algn="ctr">
              <a:spcBef>
                <a:spcPts val="0"/>
              </a:spcBef>
              <a:buClr>
                <a:schemeClr val="dk2"/>
              </a:buClr>
              <a:buSzPct val="25000"/>
              <a:buFont typeface="Calibri"/>
              <a:buNone/>
            </a:pPr>
            <a:r>
              <a:rPr b="1" lang="en-US" sz="3600">
                <a:solidFill>
                  <a:schemeClr val="dk2"/>
                </a:solidFill>
                <a:latin typeface="Calibri"/>
                <a:ea typeface="Calibri"/>
                <a:cs typeface="Calibri"/>
                <a:sym typeface="Calibri"/>
              </a:rPr>
              <a:t>Resource Center </a:t>
            </a:r>
          </a:p>
          <a:p>
            <a:pPr indent="0" lvl="0" marL="0" marR="0" rtl="0" algn="ctr">
              <a:spcBef>
                <a:spcPts val="0"/>
              </a:spcBef>
              <a:buClr>
                <a:schemeClr val="dk2"/>
              </a:buClr>
              <a:buSzPct val="25000"/>
              <a:buFont typeface="Calibri"/>
              <a:buNone/>
            </a:pPr>
            <a:r>
              <a:rPr b="1" lang="en-US" sz="3600">
                <a:solidFill>
                  <a:schemeClr val="dk2"/>
                </a:solidFill>
                <a:latin typeface="Calibri"/>
                <a:ea typeface="Calibri"/>
                <a:cs typeface="Calibri"/>
                <a:sym typeface="Calibri"/>
              </a:rPr>
              <a:t>Assessment and Collaboration </a:t>
            </a:r>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lang="en-US"/>
              <a:t>Emergency Site-Based</a:t>
            </a:r>
          </a:p>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Crisis Stabilization (Up to 30 Days)</a:t>
            </a:r>
          </a:p>
        </p:txBody>
      </p:sp>
      <p:sp>
        <p:nvSpPr>
          <p:cNvPr id="275" name="Shape 275"/>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None/>
            </a:pPr>
            <a:r>
              <a:t/>
            </a:r>
            <a:endParaRPr/>
          </a:p>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Safe environment</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Linkages and collaboration/system’s support</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Diagnostic clarification</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Medication review</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Psychological and social review</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Assessment of problem</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Structured programming</a:t>
            </a: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Hospital diversion, prevention</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type="title"/>
          </p:nvPr>
        </p:nvSpPr>
        <p:spPr>
          <a:xfrm>
            <a:off x="457200" y="1219200"/>
            <a:ext cx="7772400" cy="731700"/>
          </a:xfrm>
          <a:prstGeom prst="rect">
            <a:avLst/>
          </a:prstGeom>
        </p:spPr>
        <p:txBody>
          <a:bodyPr anchorCtr="0" anchor="ctr" bIns="91425" lIns="91425" rIns="91425" tIns="91425">
            <a:noAutofit/>
          </a:bodyPr>
          <a:lstStyle/>
          <a:p>
            <a:pPr lvl="0" algn="l">
              <a:lnSpc>
                <a:spcPct val="120000"/>
              </a:lnSpc>
              <a:spcBef>
                <a:spcPts val="0"/>
              </a:spcBef>
              <a:buClr>
                <a:schemeClr val="dk1"/>
              </a:buClr>
              <a:buSzPct val="45833"/>
              <a:buFont typeface="Arial"/>
              <a:buNone/>
            </a:pPr>
            <a:r>
              <a:rPr lang="en-US" sz="2400">
                <a:solidFill>
                  <a:srgbClr val="7B171A"/>
                </a:solidFill>
                <a:highlight>
                  <a:srgbClr val="FFFFFF"/>
                </a:highlight>
              </a:rPr>
              <a:t>Systemic, Therapeutic, Assessment, Resources &amp; Treatment  (START)</a:t>
            </a:r>
            <a:r>
              <a:rPr b="0" lang="en-US" sz="2400">
                <a:solidFill>
                  <a:srgbClr val="7B171A"/>
                </a:solidFill>
                <a:highlight>
                  <a:srgbClr val="FFFFFF"/>
                </a:highlight>
              </a:rPr>
              <a:t> </a:t>
            </a:r>
          </a:p>
        </p:txBody>
      </p:sp>
      <p:sp>
        <p:nvSpPr>
          <p:cNvPr id="104" name="Shape 104"/>
          <p:cNvSpPr txBox="1"/>
          <p:nvPr>
            <p:ph idx="1" type="body"/>
          </p:nvPr>
        </p:nvSpPr>
        <p:spPr>
          <a:xfrm>
            <a:off x="457200" y="2133600"/>
            <a:ext cx="8206200" cy="4297500"/>
          </a:xfrm>
          <a:prstGeom prst="rect">
            <a:avLst/>
          </a:prstGeom>
        </p:spPr>
        <p:txBody>
          <a:bodyPr anchorCtr="0" anchor="t" bIns="91425" lIns="91425" rIns="91425" tIns="91425">
            <a:noAutofit/>
          </a:bodyPr>
          <a:lstStyle/>
          <a:p>
            <a:pPr indent="-69850" lvl="0" marL="0" algn="just">
              <a:lnSpc>
                <a:spcPct val="120000"/>
              </a:lnSpc>
              <a:spcBef>
                <a:spcPts val="0"/>
              </a:spcBef>
              <a:buClr>
                <a:schemeClr val="dk1"/>
              </a:buClr>
              <a:buSzPct val="45833"/>
              <a:buFont typeface="Arial"/>
              <a:buNone/>
            </a:pPr>
            <a:r>
              <a:rPr lang="en-US">
                <a:solidFill>
                  <a:srgbClr val="7B171A"/>
                </a:solidFill>
                <a:highlight>
                  <a:srgbClr val="FFFFFF"/>
                </a:highlight>
              </a:rPr>
              <a:t>The Center for START Services i</a:t>
            </a:r>
            <a:r>
              <a:rPr lang="en-US">
                <a:solidFill>
                  <a:srgbClr val="333333"/>
                </a:solidFill>
                <a:highlight>
                  <a:srgbClr val="FFFFFF"/>
                </a:highlight>
              </a:rPr>
              <a:t>s a national initiative that strengthens efficiencies and service outcomes for individuals with intellectual/developmental disabilities and behavioral health needs in the community.</a:t>
            </a:r>
          </a:p>
          <a:p>
            <a:pPr indent="-69850" lvl="0" marL="0" algn="just">
              <a:lnSpc>
                <a:spcPct val="120000"/>
              </a:lnSpc>
              <a:spcBef>
                <a:spcPts val="0"/>
              </a:spcBef>
              <a:buClr>
                <a:schemeClr val="dk1"/>
              </a:buClr>
              <a:buSzPct val="45833"/>
              <a:buFont typeface="Arial"/>
              <a:buNone/>
            </a:pPr>
            <a:r>
              <a:t/>
            </a:r>
            <a:endParaRPr>
              <a:solidFill>
                <a:srgbClr val="333333"/>
              </a:solidFill>
              <a:highlight>
                <a:srgbClr val="FFFFFF"/>
              </a:highlight>
            </a:endParaRPr>
          </a:p>
          <a:p>
            <a:pPr indent="-69850" lvl="0" marL="0" algn="just">
              <a:lnSpc>
                <a:spcPct val="120000"/>
              </a:lnSpc>
              <a:spcBef>
                <a:spcPts val="0"/>
              </a:spcBef>
              <a:buClr>
                <a:schemeClr val="dk1"/>
              </a:buClr>
              <a:buSzPct val="45833"/>
              <a:buFont typeface="Arial"/>
              <a:buNone/>
            </a:pPr>
            <a:r>
              <a:rPr lang="en-US">
                <a:solidFill>
                  <a:srgbClr val="333333"/>
                </a:solidFill>
                <a:highlight>
                  <a:srgbClr val="FFFFFF"/>
                </a:highlight>
              </a:rPr>
              <a:t>The START program model was implemented in 1988 by Dr. Joan Beasley and her team to provide community-based crisis intervention for individuals with IDD and mental health needs. It is a person-centered, solutions-focused approach that employs positive psychology and other evidence-based practice.</a:t>
            </a:r>
          </a:p>
          <a:p>
            <a:pPr lvl="0">
              <a:spcBef>
                <a:spcPts val="0"/>
              </a:spcBef>
              <a:buNone/>
            </a:pPr>
            <a:r>
              <a:t/>
            </a:r>
            <a:endParaRPr/>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Planned Site</a:t>
            </a:r>
            <a:r>
              <a:rPr lang="en-US"/>
              <a:t>-Based</a:t>
            </a:r>
          </a:p>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Supports (3-5 days)</a:t>
            </a:r>
          </a:p>
        </p:txBody>
      </p:sp>
      <p:sp>
        <p:nvSpPr>
          <p:cNvPr id="281" name="Shape 281"/>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None/>
            </a:pPr>
            <a:r>
              <a:t/>
            </a:r>
            <a:endParaRPr/>
          </a:p>
          <a:p>
            <a:pPr indent="-342900" lvl="0" marL="342900" marR="0" rtl="0" algn="l">
              <a:spcBef>
                <a:spcPts val="0"/>
              </a:spcBef>
              <a:spcAft>
                <a:spcPts val="0"/>
              </a:spcAft>
              <a:buClr>
                <a:schemeClr val="dk1"/>
              </a:buClr>
              <a:buSzPct val="100000"/>
              <a:buFont typeface="Arial"/>
              <a:buChar char="•"/>
            </a:pPr>
            <a:r>
              <a:rPr lang="en-US"/>
              <a:t>K</a:t>
            </a:r>
            <a:r>
              <a:rPr b="0" i="0" lang="en-US" sz="2400" u="none" cap="none" strike="noStrike">
                <a:solidFill>
                  <a:schemeClr val="dk1"/>
                </a:solidFill>
                <a:latin typeface="Calibri"/>
                <a:ea typeface="Calibri"/>
                <a:cs typeface="Calibri"/>
                <a:sym typeface="Calibri"/>
              </a:rPr>
              <a:t>eeping families together</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Practicing new strategies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Transitioning from more restrictive settings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Developing new skills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Ongoing assessment to insure stability</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Medication changes/modifications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Familiarity to insure safety net</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Supporting families and systems in crisis</a:t>
            </a: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ph type="title"/>
          </p:nvPr>
        </p:nvSpPr>
        <p:spPr>
          <a:xfrm>
            <a:off x="914400" y="1295400"/>
            <a:ext cx="7391399" cy="990599"/>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Differences Between Planned </a:t>
            </a:r>
            <a:br>
              <a:rPr b="1" i="0" lang="en-US" sz="3600" u="none" cap="none" strike="noStrike">
                <a:solidFill>
                  <a:srgbClr val="244061"/>
                </a:solidFill>
                <a:latin typeface="Calibri"/>
                <a:ea typeface="Calibri"/>
                <a:cs typeface="Calibri"/>
                <a:sym typeface="Calibri"/>
              </a:rPr>
            </a:br>
            <a:r>
              <a:rPr b="1" i="0" lang="en-US" sz="3600" u="none" cap="none" strike="noStrike">
                <a:solidFill>
                  <a:srgbClr val="244061"/>
                </a:solidFill>
                <a:latin typeface="Calibri"/>
                <a:ea typeface="Calibri"/>
                <a:cs typeface="Calibri"/>
                <a:sym typeface="Calibri"/>
              </a:rPr>
              <a:t>and Emergency</a:t>
            </a:r>
          </a:p>
        </p:txBody>
      </p:sp>
      <p:sp>
        <p:nvSpPr>
          <p:cNvPr id="287" name="Shape 287"/>
          <p:cNvSpPr txBox="1"/>
          <p:nvPr>
            <p:ph idx="1" type="body"/>
          </p:nvPr>
        </p:nvSpPr>
        <p:spPr>
          <a:xfrm>
            <a:off x="457200" y="2667001"/>
            <a:ext cx="7772400" cy="3763962"/>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Scheduled vs. acute need</a:t>
            </a:r>
            <a:br>
              <a:rPr b="0" i="0" lang="en-US" sz="2400" u="none" cap="none" strike="noStrike">
                <a:solidFill>
                  <a:schemeClr val="dk1"/>
                </a:solidFill>
                <a:latin typeface="Calibri"/>
                <a:ea typeface="Calibri"/>
                <a:cs typeface="Calibri"/>
                <a:sym typeface="Calibri"/>
              </a:rPr>
            </a:b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Length of stay</a:t>
            </a:r>
            <a:br>
              <a:rPr b="0" i="0" lang="en-US" sz="2400" u="none" cap="none" strike="noStrike">
                <a:solidFill>
                  <a:schemeClr val="dk1"/>
                </a:solidFill>
                <a:latin typeface="Calibri"/>
                <a:ea typeface="Calibri"/>
                <a:cs typeface="Calibri"/>
                <a:sym typeface="Calibri"/>
              </a:rPr>
            </a:b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Who receives services</a:t>
            </a:r>
            <a:br>
              <a:rPr b="0" i="0" lang="en-US" sz="2400" u="none" cap="none" strike="noStrike">
                <a:solidFill>
                  <a:schemeClr val="dk1"/>
                </a:solidFill>
                <a:latin typeface="Calibri"/>
                <a:ea typeface="Calibri"/>
                <a:cs typeface="Calibri"/>
                <a:sym typeface="Calibri"/>
              </a:rPr>
            </a:b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Why both are needed</a:t>
            </a:r>
          </a:p>
        </p:txBody>
      </p:sp>
    </p:spTree>
  </p:cSld>
  <p:clrMapOvr>
    <a:masterClrMapping/>
  </p:clrMapOvr>
  <p:transition spd="slow">
    <p:fade/>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x="0" y="0"/>
          <a:ext cx="0" cy="0"/>
          <a:chOff x="0" y="0"/>
          <a:chExt cx="0" cy="0"/>
        </a:xfrm>
      </p:grpSpPr>
      <p:sp>
        <p:nvSpPr>
          <p:cNvPr id="292" name="Shape 292"/>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Mobile In-Home Supports (Crisis)</a:t>
            </a:r>
          </a:p>
        </p:txBody>
      </p:sp>
      <p:sp>
        <p:nvSpPr>
          <p:cNvPr id="293" name="Shape 293"/>
          <p:cNvSpPr txBox="1"/>
          <p:nvPr>
            <p:ph idx="1" type="body"/>
          </p:nvPr>
        </p:nvSpPr>
        <p:spPr>
          <a:xfrm>
            <a:off x="457200" y="2514601"/>
            <a:ext cx="7848599" cy="39163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Assistance in home at time of crisis</a:t>
            </a:r>
            <a:br>
              <a:rPr b="0" i="0" lang="en-US" sz="2400" u="none" cap="none" strike="noStrike">
                <a:solidFill>
                  <a:schemeClr val="dk1"/>
                </a:solidFill>
                <a:latin typeface="Calibri"/>
                <a:ea typeface="Calibri"/>
                <a:cs typeface="Calibri"/>
                <a:sym typeface="Calibri"/>
              </a:rPr>
            </a:b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Works closely with START Coordinator and Clinical Director to define immediate goals and objectives</a:t>
            </a:r>
            <a:br>
              <a:rPr b="0" i="0" lang="en-US" sz="2400" u="none" cap="none" strike="noStrike">
                <a:solidFill>
                  <a:schemeClr val="dk1"/>
                </a:solidFill>
                <a:latin typeface="Calibri"/>
                <a:ea typeface="Calibri"/>
                <a:cs typeface="Calibri"/>
                <a:sym typeface="Calibri"/>
              </a:rPr>
            </a:b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Does not replace existing support system enhances</a:t>
            </a:r>
            <a:br>
              <a:rPr b="0" i="0" lang="en-US" sz="2400" u="none" cap="none" strike="noStrike">
                <a:solidFill>
                  <a:schemeClr val="dk1"/>
                </a:solidFill>
                <a:latin typeface="Calibri"/>
                <a:ea typeface="Calibri"/>
                <a:cs typeface="Calibri"/>
                <a:sym typeface="Calibri"/>
              </a:rPr>
            </a:b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Up to 72 hours</a:t>
            </a:r>
          </a:p>
        </p:txBody>
      </p:sp>
    </p:spTree>
  </p:cSld>
  <p:clrMapOvr>
    <a:masterClrMapping/>
  </p:clrMapOvr>
  <p:transition spd="slow">
    <p:fade/>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7" name="Shape 297"/>
        <p:cNvGrpSpPr/>
        <p:nvPr/>
      </p:nvGrpSpPr>
      <p:grpSpPr>
        <a:xfrm>
          <a:off x="0" y="0"/>
          <a:ext cx="0" cy="0"/>
          <a:chOff x="0" y="0"/>
          <a:chExt cx="0" cy="0"/>
        </a:xfrm>
      </p:grpSpPr>
      <p:sp>
        <p:nvSpPr>
          <p:cNvPr id="298" name="Shape 298"/>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Mobile Supports (Planned)</a:t>
            </a:r>
          </a:p>
        </p:txBody>
      </p:sp>
      <p:sp>
        <p:nvSpPr>
          <p:cNvPr id="299" name="Shape 299"/>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Part of follow-up to prevent the need for crisis services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Skill building for provider</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Outreach with START Coordinator to monitor and modify plans as needed</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Support to implement PBSP and other plans</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Transitional support after hospital or Center stay.</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Training and consultation provided</a:t>
            </a: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Two to four hours a week</a:t>
            </a: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Can be scheduled to occur on a regular basis for up to one year as part of the START plan as needed</a:t>
            </a:r>
          </a:p>
        </p:txBody>
      </p:sp>
    </p:spTree>
  </p:cSld>
  <p:clrMapOvr>
    <a:masterClrMapping/>
  </p:clrMapOvr>
  <p:transition spd="slow">
    <p:fade/>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4" name="Shape 304"/>
        <p:cNvGrpSpPr/>
        <p:nvPr/>
      </p:nvGrpSpPr>
      <p:grpSpPr>
        <a:xfrm>
          <a:off x="0" y="0"/>
          <a:ext cx="0" cy="0"/>
          <a:chOff x="0" y="0"/>
          <a:chExt cx="0" cy="0"/>
        </a:xfrm>
      </p:grpSpPr>
      <p:sp>
        <p:nvSpPr>
          <p:cNvPr id="305" name="Shape 305"/>
          <p:cNvSpPr txBox="1"/>
          <p:nvPr>
            <p:ph type="title"/>
          </p:nvPr>
        </p:nvSpPr>
        <p:spPr>
          <a:xfrm>
            <a:off x="914400" y="2133600"/>
            <a:ext cx="7315200" cy="2738100"/>
          </a:xfrm>
          <a:prstGeom prst="rect">
            <a:avLst/>
          </a:prstGeom>
        </p:spPr>
        <p:txBody>
          <a:bodyPr anchorCtr="0" anchor="ctr" bIns="91425" lIns="91425" rIns="91425" tIns="91425">
            <a:noAutofit/>
          </a:bodyPr>
          <a:lstStyle/>
          <a:p>
            <a:pPr lvl="0">
              <a:spcBef>
                <a:spcPts val="0"/>
              </a:spcBef>
              <a:buNone/>
            </a:pPr>
            <a:r>
              <a:rPr lang="en-US">
                <a:solidFill>
                  <a:srgbClr val="7B171A"/>
                </a:solidFill>
              </a:rPr>
              <a:t>Q &amp; A</a:t>
            </a:r>
          </a:p>
          <a:p>
            <a:pPr lvl="0">
              <a:spcBef>
                <a:spcPts val="0"/>
              </a:spcBef>
              <a:buNone/>
            </a:pPr>
            <a:r>
              <a:t/>
            </a:r>
            <a:endParaRPr>
              <a:solidFill>
                <a:srgbClr val="7B171A"/>
              </a:solidFill>
            </a:endParaRPr>
          </a:p>
          <a:p>
            <a:pPr lvl="0">
              <a:spcBef>
                <a:spcPts val="0"/>
              </a:spcBef>
              <a:buNone/>
            </a:pPr>
            <a:r>
              <a:rPr lang="en-US">
                <a:solidFill>
                  <a:srgbClr val="7B171A"/>
                </a:solidFill>
              </a:rPr>
              <a:t>What are your thoughts and questions?</a:t>
            </a:r>
          </a:p>
        </p:txBody>
      </p:sp>
    </p:spTree>
  </p:cSld>
  <p:clrMapOvr>
    <a:masterClrMapping/>
  </p:clrMapOvr>
  <p:transition spd="slow">
    <p:fade/>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0" name="Shape 310"/>
        <p:cNvGrpSpPr/>
        <p:nvPr/>
      </p:nvGrpSpPr>
      <p:grpSpPr>
        <a:xfrm>
          <a:off x="0" y="0"/>
          <a:ext cx="0" cy="0"/>
          <a:chOff x="0" y="0"/>
          <a:chExt cx="0" cy="0"/>
        </a:xfrm>
      </p:grpSpPr>
      <p:sp>
        <p:nvSpPr>
          <p:cNvPr id="311" name="Shape 311"/>
          <p:cNvSpPr txBox="1"/>
          <p:nvPr>
            <p:ph type="title"/>
          </p:nvPr>
        </p:nvSpPr>
        <p:spPr>
          <a:xfrm>
            <a:off x="914400" y="1295400"/>
            <a:ext cx="7391400" cy="990600"/>
          </a:xfrm>
          <a:prstGeom prst="rect">
            <a:avLst/>
          </a:prstGeom>
        </p:spPr>
        <p:txBody>
          <a:bodyPr anchorCtr="0" anchor="ctr" bIns="91425" lIns="91425" rIns="91425" tIns="91425">
            <a:noAutofit/>
          </a:bodyPr>
          <a:lstStyle/>
          <a:p>
            <a:pPr lvl="0">
              <a:spcBef>
                <a:spcPts val="0"/>
              </a:spcBef>
              <a:buNone/>
            </a:pPr>
            <a:r>
              <a:rPr lang="en-US"/>
              <a:t>Questions to Consider Collaboratively</a:t>
            </a:r>
          </a:p>
        </p:txBody>
      </p:sp>
      <p:sp>
        <p:nvSpPr>
          <p:cNvPr id="312" name="Shape 312"/>
          <p:cNvSpPr txBox="1"/>
          <p:nvPr>
            <p:ph idx="1" type="body"/>
          </p:nvPr>
        </p:nvSpPr>
        <p:spPr>
          <a:xfrm>
            <a:off x="457200" y="2667001"/>
            <a:ext cx="7772400" cy="3764100"/>
          </a:xfrm>
          <a:prstGeom prst="rect">
            <a:avLst/>
          </a:prstGeom>
        </p:spPr>
        <p:txBody>
          <a:bodyPr anchorCtr="0" anchor="t" bIns="91425" lIns="91425" rIns="91425" tIns="91425">
            <a:noAutofit/>
          </a:bodyPr>
          <a:lstStyle/>
          <a:p>
            <a:pPr lvl="0">
              <a:spcBef>
                <a:spcPts val="0"/>
              </a:spcBef>
              <a:buNone/>
            </a:pPr>
            <a:r>
              <a:rPr lang="en-US"/>
              <a:t>How can we collaborate? </a:t>
            </a:r>
          </a:p>
          <a:p>
            <a:pPr lvl="0">
              <a:spcBef>
                <a:spcPts val="0"/>
              </a:spcBef>
              <a:buNone/>
            </a:pPr>
            <a:r>
              <a:rPr lang="en-US"/>
              <a:t>Who do you know that would be other good linkage partners for START in NYC? </a:t>
            </a:r>
          </a:p>
          <a:p>
            <a:pPr lvl="0">
              <a:spcBef>
                <a:spcPts val="0"/>
              </a:spcBef>
              <a:buNone/>
            </a:pPr>
            <a:r>
              <a:rPr lang="en-US"/>
              <a:t>What value can NYSTART offer the people you support? </a:t>
            </a:r>
          </a:p>
          <a:p>
            <a:pPr lvl="0">
              <a:spcBef>
                <a:spcPts val="0"/>
              </a:spcBef>
              <a:buNone/>
            </a:pPr>
            <a:r>
              <a:rPr lang="en-US"/>
              <a:t>What value can your program offer NYSTART? </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type="title"/>
          </p:nvPr>
        </p:nvSpPr>
        <p:spPr>
          <a:xfrm>
            <a:off x="914400" y="15240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lang="en-US"/>
              <a:t>System Change Agents</a:t>
            </a:r>
          </a:p>
        </p:txBody>
      </p:sp>
      <p:sp>
        <p:nvSpPr>
          <p:cNvPr id="110" name="Shape 110"/>
          <p:cNvSpPr txBox="1"/>
          <p:nvPr>
            <p:ph idx="1" type="body"/>
          </p:nvPr>
        </p:nvSpPr>
        <p:spPr>
          <a:xfrm>
            <a:off x="457200" y="2133601"/>
            <a:ext cx="7848600" cy="42975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ctr">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"The measure of intelligence is the ability to change."</a:t>
            </a:r>
          </a:p>
          <a:p>
            <a:pPr indent="0" lvl="0" marL="0" marR="0" rtl="0" algn="l">
              <a:spcBef>
                <a:spcPts val="480"/>
              </a:spcBef>
              <a:spcAft>
                <a:spcPts val="0"/>
              </a:spcAft>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r">
              <a:spcBef>
                <a:spcPts val="480"/>
              </a:spcBef>
              <a:spcAft>
                <a:spcPts val="0"/>
              </a:spcAft>
              <a:buClr>
                <a:schemeClr val="dk1"/>
              </a:buClr>
              <a:buSzPct val="25000"/>
              <a:buFont typeface="Arial"/>
              <a:buNone/>
            </a:pPr>
            <a:r>
              <a:rPr b="0" i="0" lang="en-US" sz="2400" u="none" cap="none" strike="noStrike">
                <a:solidFill>
                  <a:schemeClr val="dk1"/>
                </a:solidFill>
                <a:latin typeface="Calibri"/>
                <a:ea typeface="Calibri"/>
                <a:cs typeface="Calibri"/>
                <a:sym typeface="Calibri"/>
              </a:rPr>
              <a:t>~ Einstein</a:t>
            </a:r>
          </a:p>
          <a:p>
            <a:pPr indent="-342900" lvl="0" marL="342900" marR="0" rtl="0" algn="l">
              <a:spcBef>
                <a:spcPts val="480"/>
              </a:spcBef>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914400" y="1401900"/>
            <a:ext cx="7315200" cy="731700"/>
          </a:xfrm>
          <a:prstGeom prst="rect">
            <a:avLst/>
          </a:prstGeom>
        </p:spPr>
        <p:txBody>
          <a:bodyPr anchorCtr="0" anchor="ctr" bIns="91425" lIns="91425" rIns="91425" tIns="91425">
            <a:noAutofit/>
          </a:bodyPr>
          <a:lstStyle/>
          <a:p>
            <a:pPr lvl="0" algn="l">
              <a:lnSpc>
                <a:spcPct val="115000"/>
              </a:lnSpc>
              <a:spcBef>
                <a:spcPts val="0"/>
              </a:spcBef>
              <a:buClr>
                <a:schemeClr val="dk1"/>
              </a:buClr>
              <a:buSzPct val="30555"/>
              <a:buFont typeface="Arial"/>
              <a:buNone/>
            </a:pPr>
            <a:r>
              <a:rPr lang="en-US"/>
              <a:t>Essential Components of the Model</a:t>
            </a:r>
          </a:p>
        </p:txBody>
      </p:sp>
      <p:sp>
        <p:nvSpPr>
          <p:cNvPr id="117" name="Shape 117"/>
          <p:cNvSpPr txBox="1"/>
          <p:nvPr>
            <p:ph idx="1" type="body"/>
          </p:nvPr>
        </p:nvSpPr>
        <p:spPr>
          <a:xfrm>
            <a:off x="457200" y="2133601"/>
            <a:ext cx="7848600" cy="4297500"/>
          </a:xfrm>
          <a:prstGeom prst="rect">
            <a:avLst/>
          </a:prstGeom>
        </p:spPr>
        <p:txBody>
          <a:bodyPr anchorCtr="0" anchor="t" bIns="91425" lIns="91425" rIns="91425" tIns="91425">
            <a:noAutofit/>
          </a:bodyPr>
          <a:lstStyle/>
          <a:p>
            <a:pPr indent="-69850" lvl="0" marL="0">
              <a:lnSpc>
                <a:spcPct val="115000"/>
              </a:lnSpc>
              <a:spcBef>
                <a:spcPts val="0"/>
              </a:spcBef>
              <a:buClr>
                <a:schemeClr val="dk1"/>
              </a:buClr>
              <a:buSzPct val="100000"/>
              <a:buFont typeface="Arial"/>
              <a:buNone/>
            </a:pPr>
            <a:r>
              <a:t/>
            </a:r>
            <a:endParaRPr b="1" sz="1100">
              <a:solidFill>
                <a:srgbClr val="222222"/>
              </a:solidFill>
              <a:latin typeface="Times New Roman"/>
              <a:ea typeface="Times New Roman"/>
              <a:cs typeface="Times New Roman"/>
              <a:sym typeface="Times New Roman"/>
            </a:endParaRPr>
          </a:p>
          <a:p>
            <a:pPr indent="-228600" lvl="0" marL="457200">
              <a:lnSpc>
                <a:spcPct val="115000"/>
              </a:lnSpc>
              <a:spcBef>
                <a:spcPts val="0"/>
              </a:spcBef>
              <a:buClr>
                <a:srgbClr val="222222"/>
              </a:buClr>
              <a:buFont typeface="Calibri"/>
            </a:pPr>
            <a:r>
              <a:rPr lang="en-US">
                <a:solidFill>
                  <a:srgbClr val="222222"/>
                </a:solidFill>
              </a:rPr>
              <a:t>Linkages</a:t>
            </a:r>
          </a:p>
          <a:p>
            <a:pPr indent="-228600" lvl="0" marL="457200">
              <a:lnSpc>
                <a:spcPct val="115000"/>
              </a:lnSpc>
              <a:spcBef>
                <a:spcPts val="0"/>
              </a:spcBef>
              <a:buClr>
                <a:srgbClr val="222222"/>
              </a:buClr>
              <a:buFont typeface="Calibri"/>
            </a:pPr>
            <a:r>
              <a:rPr lang="en-US">
                <a:solidFill>
                  <a:srgbClr val="222222"/>
                </a:solidFill>
              </a:rPr>
              <a:t>Expertise, training</a:t>
            </a:r>
          </a:p>
          <a:p>
            <a:pPr indent="-228600" lvl="0" marL="457200">
              <a:lnSpc>
                <a:spcPct val="115000"/>
              </a:lnSpc>
              <a:spcBef>
                <a:spcPts val="0"/>
              </a:spcBef>
              <a:buClr>
                <a:srgbClr val="222222"/>
              </a:buClr>
              <a:buFont typeface="Calibri"/>
            </a:pPr>
            <a:r>
              <a:rPr lang="en-US">
                <a:solidFill>
                  <a:srgbClr val="222222"/>
                </a:solidFill>
              </a:rPr>
              <a:t>Family support and education</a:t>
            </a:r>
          </a:p>
          <a:p>
            <a:pPr indent="-228600" lvl="0" marL="457200">
              <a:lnSpc>
                <a:spcPct val="115000"/>
              </a:lnSpc>
              <a:spcBef>
                <a:spcPts val="0"/>
              </a:spcBef>
              <a:buClr>
                <a:srgbClr val="222222"/>
              </a:buClr>
              <a:buFont typeface="Calibri"/>
            </a:pPr>
            <a:r>
              <a:rPr lang="en-US">
                <a:solidFill>
                  <a:srgbClr val="222222"/>
                </a:solidFill>
              </a:rPr>
              <a:t>Planned and emergency therapeutic resources (respite services)</a:t>
            </a:r>
          </a:p>
          <a:p>
            <a:pPr indent="-228600" lvl="0" marL="457200">
              <a:lnSpc>
                <a:spcPct val="115000"/>
              </a:lnSpc>
              <a:spcBef>
                <a:spcPts val="0"/>
              </a:spcBef>
              <a:buClr>
                <a:srgbClr val="222222"/>
              </a:buClr>
              <a:buFont typeface="Calibri"/>
            </a:pPr>
            <a:r>
              <a:rPr lang="en-US">
                <a:solidFill>
                  <a:srgbClr val="222222"/>
                </a:solidFill>
              </a:rPr>
              <a:t>Cross-systems crisis prevention and intervention planning</a:t>
            </a:r>
          </a:p>
          <a:p>
            <a:pPr indent="-228600" lvl="0" marL="457200">
              <a:lnSpc>
                <a:spcPct val="115000"/>
              </a:lnSpc>
              <a:spcBef>
                <a:spcPts val="0"/>
              </a:spcBef>
              <a:buClr>
                <a:srgbClr val="222222"/>
              </a:buClr>
              <a:buFont typeface="Calibri"/>
            </a:pPr>
            <a:r>
              <a:rPr lang="en-US">
                <a:solidFill>
                  <a:srgbClr val="222222"/>
                </a:solidFill>
              </a:rPr>
              <a:t>Employs evidence-informed practices and outcome measures (advisory council, clinical team, data analysis)</a:t>
            </a:r>
          </a:p>
          <a:p>
            <a:pPr indent="-228600" lvl="0" marL="457200">
              <a:lnSpc>
                <a:spcPct val="115000"/>
              </a:lnSpc>
              <a:spcBef>
                <a:spcPts val="0"/>
              </a:spcBef>
              <a:buClr>
                <a:srgbClr val="222222"/>
              </a:buClr>
              <a:buFont typeface="Calibri"/>
            </a:pPr>
            <a:r>
              <a:rPr lang="en-US">
                <a:solidFill>
                  <a:srgbClr val="222222"/>
                </a:solidFill>
              </a:rPr>
              <a:t>Learning communities, local, regional, statewide, national</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914400" y="1219200"/>
            <a:ext cx="7315200" cy="731838"/>
          </a:xfrm>
          <a:prstGeom prst="rect">
            <a:avLst/>
          </a:prstGeom>
          <a:noFill/>
          <a:ln>
            <a:noFill/>
          </a:ln>
        </p:spPr>
        <p:txBody>
          <a:bodyPr anchorCtr="0" anchor="ctr" bIns="45700" lIns="91425" rIns="91425" tIns="45700">
            <a:noAutofit/>
          </a:bodyPr>
          <a:lstStyle/>
          <a:p>
            <a:pPr indent="0" lvl="0" marL="0" marR="0" rtl="0" algn="ctr">
              <a:spcBef>
                <a:spcPts val="0"/>
              </a:spcBef>
              <a:buClr>
                <a:srgbClr val="244061"/>
              </a:buClr>
              <a:buSzPct val="25000"/>
              <a:buFont typeface="Calibri"/>
              <a:buNone/>
            </a:pPr>
            <a:r>
              <a:rPr b="1" i="0" lang="en-US" sz="3600" u="none" cap="none" strike="noStrike">
                <a:solidFill>
                  <a:srgbClr val="244061"/>
                </a:solidFill>
                <a:latin typeface="Calibri"/>
                <a:ea typeface="Calibri"/>
                <a:cs typeface="Calibri"/>
                <a:sym typeface="Calibri"/>
              </a:rPr>
              <a:t>Positive Psychology</a:t>
            </a:r>
          </a:p>
          <a:p>
            <a:pPr indent="0" lvl="0" marL="0" marR="0" rtl="0" algn="ctr">
              <a:spcBef>
                <a:spcPts val="0"/>
              </a:spcBef>
              <a:buClr>
                <a:srgbClr val="244061"/>
              </a:buClr>
              <a:buSzPct val="25000"/>
              <a:buFont typeface="Calibri"/>
              <a:buNone/>
            </a:pPr>
            <a:r>
              <a:rPr lang="en-US"/>
              <a:t>(strength-based/ person-centered)</a:t>
            </a:r>
          </a:p>
        </p:txBody>
      </p:sp>
      <p:sp>
        <p:nvSpPr>
          <p:cNvPr id="124" name="Shape 124"/>
          <p:cNvSpPr txBox="1"/>
          <p:nvPr>
            <p:ph idx="1" type="body"/>
          </p:nvPr>
        </p:nvSpPr>
        <p:spPr>
          <a:xfrm>
            <a:off x="457200" y="2133601"/>
            <a:ext cx="7848599" cy="42973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None/>
            </a:pPr>
            <a:r>
              <a:t/>
            </a:r>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“We believe that persons who carry even the weightiest psychological burdens care about much more in their lives than just the relief of their suffering. Troubled persons want more satisfaction, contentment, and joy, not just less sadness and worry.”</a:t>
            </a:r>
          </a:p>
          <a:p>
            <a:pPr indent="-342900" lvl="0" marL="34290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spcBef>
                <a:spcPts val="480"/>
              </a:spcBef>
              <a:buClr>
                <a:schemeClr val="dk1"/>
              </a:buClr>
              <a:buSzPct val="25000"/>
              <a:buFont typeface="Arial"/>
              <a:buNone/>
            </a:pPr>
            <a:r>
              <a:rPr b="0" i="0" lang="en-US" sz="2400" u="none" cap="none" strike="noStrike">
                <a:solidFill>
                  <a:schemeClr val="dk1"/>
                </a:solidFill>
                <a:latin typeface="Calibri"/>
                <a:ea typeface="Calibri"/>
                <a:cs typeface="Calibri"/>
                <a:sym typeface="Calibri"/>
              </a:rPr>
              <a:t>			Duckworth, Steen, &amp; Seligman, 2005</a:t>
            </a:r>
          </a:p>
        </p:txBody>
      </p:sp>
      <p:sp>
        <p:nvSpPr>
          <p:cNvPr id="125" name="Shape 125"/>
          <p:cNvSpPr txBox="1"/>
          <p:nvPr>
            <p:ph idx="11" type="ftr"/>
          </p:nvPr>
        </p:nvSpPr>
        <p:spPr>
          <a:xfrm>
            <a:off x="6248400" y="6492876"/>
            <a:ext cx="2895600" cy="365125"/>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r>
              <a:t/>
            </a:r>
            <a:endParaRPr sz="1200">
              <a:solidFill>
                <a:srgbClr val="888888"/>
              </a:solidFill>
              <a:latin typeface="Calibri"/>
              <a:ea typeface="Calibri"/>
              <a:cs typeface="Calibri"/>
              <a:sym typeface="Calibri"/>
            </a:endParaRPr>
          </a:p>
        </p:txBody>
      </p:sp>
      <p:sp>
        <p:nvSpPr>
          <p:cNvPr id="126" name="Shape 126"/>
          <p:cNvSpPr txBox="1"/>
          <p:nvPr>
            <p:ph idx="12" type="sldNum"/>
          </p:nvPr>
        </p:nvSpPr>
        <p:spPr>
          <a:xfrm>
            <a:off x="6553200" y="6492876"/>
            <a:ext cx="2133599" cy="365125"/>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fld id="{00000000-1234-1234-1234-123412341234}" type="slidenum">
              <a:rPr lang="en-US" sz="1800">
                <a:solidFill>
                  <a:schemeClr val="dk1"/>
                </a:solidFill>
                <a:latin typeface="Calibri"/>
                <a:ea typeface="Calibri"/>
                <a:cs typeface="Calibri"/>
                <a:sym typeface="Calibri"/>
              </a:rPr>
              <a:t>‹#›</a:t>
            </a:fld>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914400" y="1219200"/>
            <a:ext cx="7315200" cy="731700"/>
          </a:xfrm>
          <a:prstGeom prst="rect">
            <a:avLst/>
          </a:prstGeom>
          <a:noFill/>
          <a:ln>
            <a:noFill/>
          </a:ln>
        </p:spPr>
        <p:txBody>
          <a:bodyPr anchorCtr="0" anchor="ctr" bIns="45700" lIns="91425" rIns="91425" tIns="45700">
            <a:noAutofit/>
          </a:bodyPr>
          <a:lstStyle/>
          <a:p>
            <a:pPr indent="0" lvl="0" marL="0" marR="0" rtl="0" algn="ctr">
              <a:spcBef>
                <a:spcPts val="0"/>
              </a:spcBef>
              <a:buClr>
                <a:srgbClr val="000090"/>
              </a:buClr>
              <a:buSzPct val="25000"/>
              <a:buFont typeface="Calibri"/>
              <a:buNone/>
            </a:pPr>
            <a:r>
              <a:rPr b="1" i="0" lang="en-US" sz="3600" u="none" cap="none" strike="noStrike">
                <a:solidFill>
                  <a:srgbClr val="000090"/>
                </a:solidFill>
                <a:latin typeface="Calibri"/>
                <a:ea typeface="Calibri"/>
                <a:cs typeface="Calibri"/>
                <a:sym typeface="Calibri"/>
              </a:rPr>
              <a:t>The 3 A’s</a:t>
            </a:r>
          </a:p>
        </p:txBody>
      </p:sp>
      <p:sp>
        <p:nvSpPr>
          <p:cNvPr id="133" name="Shape 133"/>
          <p:cNvSpPr txBox="1"/>
          <p:nvPr>
            <p:ph idx="1" type="body"/>
          </p:nvPr>
        </p:nvSpPr>
        <p:spPr>
          <a:xfrm>
            <a:off x="762000" y="2133600"/>
            <a:ext cx="8229600" cy="4389437"/>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Access ( timely, available)</a:t>
            </a:r>
          </a:p>
          <a:p>
            <a:pPr indent="-342900" lvl="0" marL="34290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Calibri"/>
              <a:ea typeface="Calibri"/>
              <a:cs typeface="Calibri"/>
              <a:sym typeface="Calibri"/>
            </a:endParaRP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Appropriateness (matches real needs, provides tools)</a:t>
            </a:r>
          </a:p>
          <a:p>
            <a:pPr indent="-342900" lvl="0" marL="342900" marR="0" rtl="0" algn="l">
              <a:spcBef>
                <a:spcPts val="480"/>
              </a:spcBef>
              <a:spcAft>
                <a:spcPts val="0"/>
              </a:spcAft>
              <a:buClr>
                <a:schemeClr val="dk1"/>
              </a:buClr>
              <a:buSzPct val="25000"/>
              <a:buFont typeface="Noto Sans Symbols"/>
              <a:buNone/>
            </a:pPr>
            <a:r>
              <a:t/>
            </a:r>
            <a:endParaRPr b="0" i="0" sz="2400" u="none" cap="none" strike="noStrike">
              <a:solidFill>
                <a:schemeClr val="dk1"/>
              </a:solidFill>
              <a:latin typeface="Calibri"/>
              <a:ea typeface="Calibri"/>
              <a:cs typeface="Calibri"/>
              <a:sym typeface="Calibri"/>
            </a:endParaRPr>
          </a:p>
          <a:p>
            <a:pPr indent="-342900" lvl="0" marL="342900" marR="0" rtl="0" algn="l">
              <a:spcBef>
                <a:spcPts val="480"/>
              </a:spcBef>
              <a:buClr>
                <a:schemeClr val="dk1"/>
              </a:buClr>
              <a:buSzPct val="100000"/>
              <a:buFont typeface="Arial"/>
              <a:buChar char="•"/>
            </a:pPr>
            <a:r>
              <a:rPr b="0" i="0" lang="en-US" sz="2400" u="none" cap="none" strike="noStrike">
                <a:solidFill>
                  <a:schemeClr val="dk1"/>
                </a:solidFill>
                <a:latin typeface="Calibri"/>
                <a:ea typeface="Calibri"/>
                <a:cs typeface="Calibri"/>
                <a:sym typeface="Calibri"/>
              </a:rPr>
              <a:t>Accountability ( responsiveness, engaging, flexible, creative)</a:t>
            </a:r>
          </a:p>
        </p:txBody>
      </p:sp>
      <p:sp>
        <p:nvSpPr>
          <p:cNvPr id="134" name="Shape 134"/>
          <p:cNvSpPr txBox="1"/>
          <p:nvPr>
            <p:ph idx="10" type="dt"/>
          </p:nvPr>
        </p:nvSpPr>
        <p:spPr>
          <a:xfrm>
            <a:off x="990600" y="6492876"/>
            <a:ext cx="2133599" cy="365125"/>
          </a:xfrm>
          <a:prstGeom prst="rect">
            <a:avLst/>
          </a:prstGeom>
          <a:noFill/>
          <a:ln>
            <a:noFill/>
          </a:ln>
        </p:spPr>
        <p:txBody>
          <a:bodyPr anchorCtr="0" anchor="ctr" bIns="45700" lIns="91425" rIns="91425" tIns="45700">
            <a:noAutofit/>
          </a:bodyPr>
          <a:lstStyle/>
          <a:p>
            <a:pPr indent="0" lvl="0" marL="0" marR="0" rtl="0" algn="l">
              <a:spcBef>
                <a:spcPts val="0"/>
              </a:spcBef>
              <a:buSzPct val="25000"/>
              <a:buNone/>
            </a:pPr>
            <a:r>
              <a:rPr lang="en-US" sz="1200">
                <a:solidFill>
                  <a:srgbClr val="045C75"/>
                </a:solidFill>
                <a:latin typeface="Arial"/>
                <a:ea typeface="Arial"/>
                <a:cs typeface="Arial"/>
                <a:sym typeface="Arial"/>
              </a:rPr>
              <a:t>3/18/2016</a:t>
            </a:r>
          </a:p>
        </p:txBody>
      </p:sp>
      <p:sp>
        <p:nvSpPr>
          <p:cNvPr id="135" name="Shape 135"/>
          <p:cNvSpPr txBox="1"/>
          <p:nvPr>
            <p:ph idx="11" type="ftr"/>
          </p:nvPr>
        </p:nvSpPr>
        <p:spPr>
          <a:xfrm>
            <a:off x="6248400" y="6492876"/>
            <a:ext cx="2895600" cy="365125"/>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r>
              <a:t/>
            </a:r>
            <a:endParaRPr sz="1200">
              <a:solidFill>
                <a:srgbClr val="045C75"/>
              </a:solidFill>
              <a:latin typeface="Arial"/>
              <a:ea typeface="Arial"/>
              <a:cs typeface="Arial"/>
              <a:sym typeface="Arial"/>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pic>
        <p:nvPicPr>
          <p:cNvPr id="141" name="Shape 141"/>
          <p:cNvPicPr preferRelativeResize="0"/>
          <p:nvPr/>
        </p:nvPicPr>
        <p:blipFill rotWithShape="1">
          <a:blip r:embed="rId3">
            <a:alphaModFix/>
          </a:blip>
          <a:srcRect b="0" l="0" r="0" t="0"/>
          <a:stretch/>
        </p:blipFill>
        <p:spPr>
          <a:xfrm>
            <a:off x="2209800" y="1447800"/>
            <a:ext cx="6000750" cy="4857750"/>
          </a:xfrm>
          <a:prstGeom prst="rect">
            <a:avLst/>
          </a:prstGeom>
          <a:noFill/>
          <a:ln>
            <a:noFill/>
          </a:ln>
        </p:spPr>
      </p:pic>
      <p:sp>
        <p:nvSpPr>
          <p:cNvPr id="142" name="Shape 142"/>
          <p:cNvSpPr txBox="1"/>
          <p:nvPr>
            <p:ph idx="11" type="ftr"/>
          </p:nvPr>
        </p:nvSpPr>
        <p:spPr>
          <a:xfrm>
            <a:off x="6248400" y="6492876"/>
            <a:ext cx="2895600" cy="365125"/>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r>
              <a:t/>
            </a:r>
            <a:endParaRPr sz="1200">
              <a:solidFill>
                <a:srgbClr val="888888"/>
              </a:solidFill>
              <a:latin typeface="Calibri"/>
              <a:ea typeface="Calibri"/>
              <a:cs typeface="Calibri"/>
              <a:sym typeface="Calibri"/>
            </a:endParaRPr>
          </a:p>
        </p:txBody>
      </p:sp>
      <p:sp>
        <p:nvSpPr>
          <p:cNvPr id="143" name="Shape 143"/>
          <p:cNvSpPr txBox="1"/>
          <p:nvPr/>
        </p:nvSpPr>
        <p:spPr>
          <a:xfrm>
            <a:off x="6922200" y="1033200"/>
            <a:ext cx="2221800" cy="414600"/>
          </a:xfrm>
          <a:prstGeom prst="rect">
            <a:avLst/>
          </a:prstGeom>
          <a:noFill/>
          <a:ln>
            <a:noFill/>
          </a:ln>
        </p:spPr>
        <p:txBody>
          <a:bodyPr anchorCtr="0" anchor="t" bIns="91425" lIns="91425" rIns="91425" tIns="91425">
            <a:noAutofit/>
          </a:bodyPr>
          <a:lstStyle/>
          <a:p>
            <a:pPr lvl="0">
              <a:spcBef>
                <a:spcPts val="0"/>
              </a:spcBef>
              <a:buNone/>
            </a:pPr>
            <a:r>
              <a:rPr lang="en-US" sz="2400">
                <a:solidFill>
                  <a:srgbClr val="000090"/>
                </a:solidFill>
              </a:rPr>
              <a:t>Access</a:t>
            </a: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pic>
        <p:nvPicPr>
          <p:cNvPr id="149" name="Shape 149"/>
          <p:cNvPicPr preferRelativeResize="0"/>
          <p:nvPr/>
        </p:nvPicPr>
        <p:blipFill rotWithShape="1">
          <a:blip r:embed="rId3">
            <a:alphaModFix/>
          </a:blip>
          <a:srcRect b="0" l="0" r="0" t="0"/>
          <a:stretch/>
        </p:blipFill>
        <p:spPr>
          <a:xfrm>
            <a:off x="1981200" y="1447800"/>
            <a:ext cx="6324600" cy="4902200"/>
          </a:xfrm>
          <a:prstGeom prst="rect">
            <a:avLst/>
          </a:prstGeom>
          <a:noFill/>
          <a:ln>
            <a:noFill/>
          </a:ln>
        </p:spPr>
      </p:pic>
      <p:sp>
        <p:nvSpPr>
          <p:cNvPr id="150" name="Shape 150"/>
          <p:cNvSpPr txBox="1"/>
          <p:nvPr>
            <p:ph idx="11" type="ftr"/>
          </p:nvPr>
        </p:nvSpPr>
        <p:spPr>
          <a:xfrm>
            <a:off x="6248400" y="6492876"/>
            <a:ext cx="2895600" cy="365125"/>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r>
              <a:t/>
            </a:r>
            <a:endParaRPr sz="1200">
              <a:solidFill>
                <a:srgbClr val="888888"/>
              </a:solidFill>
              <a:latin typeface="Calibri"/>
              <a:ea typeface="Calibri"/>
              <a:cs typeface="Calibri"/>
              <a:sym typeface="Calibri"/>
            </a:endParaRPr>
          </a:p>
        </p:txBody>
      </p:sp>
      <p:sp>
        <p:nvSpPr>
          <p:cNvPr id="151" name="Shape 151"/>
          <p:cNvSpPr txBox="1"/>
          <p:nvPr/>
        </p:nvSpPr>
        <p:spPr>
          <a:xfrm>
            <a:off x="6663800" y="1033200"/>
            <a:ext cx="2480100" cy="414600"/>
          </a:xfrm>
          <a:prstGeom prst="rect">
            <a:avLst/>
          </a:prstGeom>
          <a:noFill/>
          <a:ln>
            <a:noFill/>
          </a:ln>
        </p:spPr>
        <p:txBody>
          <a:bodyPr anchorCtr="0" anchor="t" bIns="91425" lIns="91425" rIns="91425" tIns="91425">
            <a:noAutofit/>
          </a:bodyPr>
          <a:lstStyle/>
          <a:p>
            <a:pPr lvl="0" rtl="0">
              <a:spcBef>
                <a:spcPts val="0"/>
              </a:spcBef>
              <a:buNone/>
            </a:pPr>
            <a:r>
              <a:rPr lang="en-US" sz="2400">
                <a:solidFill>
                  <a:srgbClr val="000090"/>
                </a:solidFill>
              </a:rPr>
              <a:t>Appropriateness</a:t>
            </a: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